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0"/>
  </p:notesMasterIdLst>
  <p:sldIdLst>
    <p:sldId id="369" r:id="rId2"/>
    <p:sldId id="599" r:id="rId3"/>
    <p:sldId id="600" r:id="rId4"/>
    <p:sldId id="601" r:id="rId5"/>
    <p:sldId id="602" r:id="rId6"/>
    <p:sldId id="509" r:id="rId7"/>
    <p:sldId id="510" r:id="rId8"/>
    <p:sldId id="285" r:id="rId9"/>
    <p:sldId id="286" r:id="rId10"/>
    <p:sldId id="439" r:id="rId11"/>
    <p:sldId id="290" r:id="rId12"/>
    <p:sldId id="511" r:id="rId13"/>
    <p:sldId id="519" r:id="rId14"/>
    <p:sldId id="520" r:id="rId15"/>
    <p:sldId id="440" r:id="rId16"/>
    <p:sldId id="292" r:id="rId17"/>
    <p:sldId id="512" r:id="rId18"/>
    <p:sldId id="513" r:id="rId19"/>
    <p:sldId id="514" r:id="rId20"/>
    <p:sldId id="515" r:id="rId21"/>
    <p:sldId id="607" r:id="rId22"/>
    <p:sldId id="608" r:id="rId23"/>
    <p:sldId id="609" r:id="rId24"/>
    <p:sldId id="518" r:id="rId25"/>
    <p:sldId id="524" r:id="rId26"/>
    <p:sldId id="364" r:id="rId27"/>
    <p:sldId id="366" r:id="rId28"/>
    <p:sldId id="293" r:id="rId29"/>
    <p:sldId id="603" r:id="rId30"/>
    <p:sldId id="294" r:id="rId31"/>
    <p:sldId id="295" r:id="rId32"/>
    <p:sldId id="296" r:id="rId33"/>
    <p:sldId id="297" r:id="rId34"/>
    <p:sldId id="298" r:id="rId35"/>
    <p:sldId id="299" r:id="rId36"/>
    <p:sldId id="300" r:id="rId37"/>
    <p:sldId id="301" r:id="rId38"/>
    <p:sldId id="365" r:id="rId39"/>
    <p:sldId id="363" r:id="rId40"/>
    <p:sldId id="604" r:id="rId41"/>
    <p:sldId id="606" r:id="rId42"/>
    <p:sldId id="605" r:id="rId43"/>
    <p:sldId id="438" r:id="rId44"/>
    <p:sldId id="305" r:id="rId45"/>
    <p:sldId id="525" r:id="rId46"/>
    <p:sldId id="326" r:id="rId47"/>
    <p:sldId id="327" r:id="rId48"/>
    <p:sldId id="328" r:id="rId49"/>
    <p:sldId id="329" r:id="rId50"/>
    <p:sldId id="330" r:id="rId51"/>
    <p:sldId id="331" r:id="rId52"/>
    <p:sldId id="332" r:id="rId53"/>
    <p:sldId id="333" r:id="rId54"/>
    <p:sldId id="334" r:id="rId55"/>
    <p:sldId id="335" r:id="rId56"/>
    <p:sldId id="336" r:id="rId57"/>
    <p:sldId id="337" r:id="rId58"/>
    <p:sldId id="338" r:id="rId59"/>
    <p:sldId id="339" r:id="rId60"/>
    <p:sldId id="340" r:id="rId61"/>
    <p:sldId id="341" r:id="rId62"/>
    <p:sldId id="342" r:id="rId63"/>
    <p:sldId id="343" r:id="rId64"/>
    <p:sldId id="344" r:id="rId65"/>
    <p:sldId id="345" r:id="rId66"/>
    <p:sldId id="346" r:id="rId67"/>
    <p:sldId id="347" r:id="rId68"/>
    <p:sldId id="450" r:id="rId69"/>
    <p:sldId id="527" r:id="rId70"/>
    <p:sldId id="451" r:id="rId71"/>
    <p:sldId id="452" r:id="rId72"/>
    <p:sldId id="453" r:id="rId73"/>
    <p:sldId id="455" r:id="rId74"/>
    <p:sldId id="454" r:id="rId75"/>
    <p:sldId id="456" r:id="rId76"/>
    <p:sldId id="457" r:id="rId77"/>
    <p:sldId id="458" r:id="rId78"/>
    <p:sldId id="459" r:id="rId79"/>
    <p:sldId id="431" r:id="rId80"/>
    <p:sldId id="528" r:id="rId81"/>
    <p:sldId id="610" r:id="rId82"/>
    <p:sldId id="529" r:id="rId83"/>
    <p:sldId id="368" r:id="rId84"/>
    <p:sldId id="530" r:id="rId85"/>
    <p:sldId id="531" r:id="rId86"/>
    <p:sldId id="532" r:id="rId87"/>
    <p:sldId id="367" r:id="rId88"/>
    <p:sldId id="370" r:id="rId89"/>
    <p:sldId id="371" r:id="rId90"/>
    <p:sldId id="372" r:id="rId91"/>
    <p:sldId id="374" r:id="rId92"/>
    <p:sldId id="373" r:id="rId93"/>
    <p:sldId id="375" r:id="rId94"/>
    <p:sldId id="377" r:id="rId95"/>
    <p:sldId id="376" r:id="rId96"/>
    <p:sldId id="378" r:id="rId97"/>
    <p:sldId id="379" r:id="rId98"/>
    <p:sldId id="380" r:id="rId99"/>
    <p:sldId id="381" r:id="rId100"/>
    <p:sldId id="382" r:id="rId101"/>
    <p:sldId id="383" r:id="rId102"/>
    <p:sldId id="385" r:id="rId103"/>
    <p:sldId id="384" r:id="rId104"/>
    <p:sldId id="461" r:id="rId105"/>
    <p:sldId id="611" r:id="rId106"/>
    <p:sldId id="462" r:id="rId107"/>
    <p:sldId id="612" r:id="rId108"/>
    <p:sldId id="386" r:id="rId109"/>
    <p:sldId id="387" r:id="rId110"/>
    <p:sldId id="388" r:id="rId111"/>
    <p:sldId id="389" r:id="rId112"/>
    <p:sldId id="390" r:id="rId113"/>
    <p:sldId id="463" r:id="rId114"/>
    <p:sldId id="464" r:id="rId115"/>
    <p:sldId id="392" r:id="rId116"/>
    <p:sldId id="619" r:id="rId117"/>
    <p:sldId id="620" r:id="rId118"/>
    <p:sldId id="474" r:id="rId119"/>
    <p:sldId id="477" r:id="rId120"/>
    <p:sldId id="475" r:id="rId121"/>
    <p:sldId id="478" r:id="rId122"/>
    <p:sldId id="466" r:id="rId123"/>
    <p:sldId id="467" r:id="rId124"/>
    <p:sldId id="468" r:id="rId125"/>
    <p:sldId id="470" r:id="rId126"/>
    <p:sldId id="471" r:id="rId127"/>
    <p:sldId id="472" r:id="rId128"/>
    <p:sldId id="391" r:id="rId129"/>
    <p:sldId id="613" r:id="rId130"/>
    <p:sldId id="614" r:id="rId131"/>
    <p:sldId id="615" r:id="rId132"/>
    <p:sldId id="616" r:id="rId133"/>
    <p:sldId id="393" r:id="rId134"/>
    <p:sldId id="395" r:id="rId135"/>
    <p:sldId id="394" r:id="rId136"/>
    <p:sldId id="533" r:id="rId137"/>
    <p:sldId id="534" r:id="rId138"/>
    <p:sldId id="535" r:id="rId139"/>
    <p:sldId id="536" r:id="rId140"/>
    <p:sldId id="537" r:id="rId141"/>
    <p:sldId id="538" r:id="rId142"/>
    <p:sldId id="539" r:id="rId143"/>
    <p:sldId id="540" r:id="rId144"/>
    <p:sldId id="541" r:id="rId145"/>
    <p:sldId id="542" r:id="rId146"/>
    <p:sldId id="543" r:id="rId147"/>
    <p:sldId id="544" r:id="rId148"/>
    <p:sldId id="545" r:id="rId149"/>
    <p:sldId id="546" r:id="rId150"/>
    <p:sldId id="547" r:id="rId151"/>
    <p:sldId id="548" r:id="rId152"/>
    <p:sldId id="553" r:id="rId153"/>
    <p:sldId id="556" r:id="rId154"/>
    <p:sldId id="558" r:id="rId155"/>
    <p:sldId id="559" r:id="rId156"/>
    <p:sldId id="560" r:id="rId157"/>
    <p:sldId id="561" r:id="rId158"/>
    <p:sldId id="566" r:id="rId159"/>
    <p:sldId id="568" r:id="rId160"/>
    <p:sldId id="569" r:id="rId161"/>
    <p:sldId id="570" r:id="rId162"/>
    <p:sldId id="617" r:id="rId163"/>
    <p:sldId id="618" r:id="rId164"/>
    <p:sldId id="571" r:id="rId165"/>
    <p:sldId id="572" r:id="rId166"/>
    <p:sldId id="574" r:id="rId167"/>
    <p:sldId id="575" r:id="rId168"/>
    <p:sldId id="576" r:id="rId169"/>
    <p:sldId id="578" r:id="rId170"/>
    <p:sldId id="397" r:id="rId171"/>
    <p:sldId id="398" r:id="rId172"/>
    <p:sldId id="402" r:id="rId173"/>
    <p:sldId id="401" r:id="rId174"/>
    <p:sldId id="404" r:id="rId175"/>
    <p:sldId id="405" r:id="rId176"/>
    <p:sldId id="406" r:id="rId177"/>
    <p:sldId id="408" r:id="rId178"/>
    <p:sldId id="407" r:id="rId179"/>
    <p:sldId id="409" r:id="rId180"/>
    <p:sldId id="584" r:id="rId181"/>
    <p:sldId id="585" r:id="rId182"/>
    <p:sldId id="586" r:id="rId183"/>
    <p:sldId id="587" r:id="rId184"/>
    <p:sldId id="588" r:id="rId185"/>
    <p:sldId id="589" r:id="rId186"/>
    <p:sldId id="590" r:id="rId187"/>
    <p:sldId id="591" r:id="rId188"/>
    <p:sldId id="592" r:id="rId189"/>
    <p:sldId id="593" r:id="rId190"/>
    <p:sldId id="594" r:id="rId191"/>
    <p:sldId id="595" r:id="rId192"/>
    <p:sldId id="596" r:id="rId193"/>
    <p:sldId id="597" r:id="rId194"/>
    <p:sldId id="598" r:id="rId195"/>
    <p:sldId id="414" r:id="rId196"/>
    <p:sldId id="415" r:id="rId197"/>
    <p:sldId id="490" r:id="rId198"/>
    <p:sldId id="482" r:id="rId199"/>
    <p:sldId id="483" r:id="rId200"/>
    <p:sldId id="484" r:id="rId201"/>
    <p:sldId id="485" r:id="rId202"/>
    <p:sldId id="486" r:id="rId203"/>
    <p:sldId id="487" r:id="rId204"/>
    <p:sldId id="488" r:id="rId205"/>
    <p:sldId id="489" r:id="rId206"/>
    <p:sldId id="416" r:id="rId207"/>
    <p:sldId id="417" r:id="rId208"/>
    <p:sldId id="418" r:id="rId209"/>
    <p:sldId id="419" r:id="rId210"/>
    <p:sldId id="422" r:id="rId211"/>
    <p:sldId id="423" r:id="rId212"/>
    <p:sldId id="424" r:id="rId213"/>
    <p:sldId id="429" r:id="rId214"/>
    <p:sldId id="430" r:id="rId215"/>
    <p:sldId id="426" r:id="rId216"/>
    <p:sldId id="425" r:id="rId217"/>
    <p:sldId id="427" r:id="rId218"/>
    <p:sldId id="491" r:id="rId219"/>
    <p:sldId id="492" r:id="rId220"/>
    <p:sldId id="493" r:id="rId221"/>
    <p:sldId id="494" r:id="rId222"/>
    <p:sldId id="495" r:id="rId223"/>
    <p:sldId id="496" r:id="rId224"/>
    <p:sldId id="497" r:id="rId225"/>
    <p:sldId id="498" r:id="rId226"/>
    <p:sldId id="506" r:id="rId227"/>
    <p:sldId id="507" r:id="rId228"/>
    <p:sldId id="508" r:id="rId229"/>
    <p:sldId id="428" r:id="rId230"/>
    <p:sldId id="432" r:id="rId231"/>
    <p:sldId id="499" r:id="rId232"/>
    <p:sldId id="433" r:id="rId233"/>
    <p:sldId id="501" r:id="rId234"/>
    <p:sldId id="500" r:id="rId235"/>
    <p:sldId id="502" r:id="rId236"/>
    <p:sldId id="503" r:id="rId237"/>
    <p:sldId id="504" r:id="rId238"/>
    <p:sldId id="505" r:id="rId239"/>
  </p:sldIdLst>
  <p:sldSz cx="12192000" cy="6858000"/>
  <p:notesSz cx="7104063" cy="10234613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DBED569-4797-4DF1-A0F4-6AAB3CD982D8}" styleName="밝은 스타일 3 - 강조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밝은 스타일 2 - 강조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868" autoAdjust="0"/>
    <p:restoredTop sz="80788" autoAdjust="0"/>
  </p:normalViewPr>
  <p:slideViewPr>
    <p:cSldViewPr snapToGrid="0">
      <p:cViewPr varScale="1">
        <p:scale>
          <a:sx n="78" d="100"/>
          <a:sy n="78" d="100"/>
        </p:scale>
        <p:origin x="90" y="28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slide" Target="slides/slide22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37" Type="http://schemas.openxmlformats.org/officeDocument/2006/relationships/slide" Target="slides/slide236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theme" Target="theme/theme1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slide" Target="slides/slide165.xml"/><Relationship Id="rId182" Type="http://schemas.openxmlformats.org/officeDocument/2006/relationships/slide" Target="slides/slide181.xml"/><Relationship Id="rId187" Type="http://schemas.openxmlformats.org/officeDocument/2006/relationships/slide" Target="slides/slide186.xml"/><Relationship Id="rId217" Type="http://schemas.openxmlformats.org/officeDocument/2006/relationships/slide" Target="slides/slide21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38" Type="http://schemas.openxmlformats.org/officeDocument/2006/relationships/slide" Target="slides/slide237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2" Type="http://schemas.openxmlformats.org/officeDocument/2006/relationships/slide" Target="slides/slide201.xml"/><Relationship Id="rId207" Type="http://schemas.openxmlformats.org/officeDocument/2006/relationships/slide" Target="slides/slide206.xml"/><Relationship Id="rId223" Type="http://schemas.openxmlformats.org/officeDocument/2006/relationships/slide" Target="slides/slide222.xml"/><Relationship Id="rId228" Type="http://schemas.openxmlformats.org/officeDocument/2006/relationships/slide" Target="slides/slide227.xml"/><Relationship Id="rId244" Type="http://schemas.openxmlformats.org/officeDocument/2006/relationships/tableStyles" Target="tableStyle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3" Type="http://schemas.openxmlformats.org/officeDocument/2006/relationships/slide" Target="slides/slide212.xml"/><Relationship Id="rId218" Type="http://schemas.openxmlformats.org/officeDocument/2006/relationships/slide" Target="slides/slide217.xml"/><Relationship Id="rId234" Type="http://schemas.openxmlformats.org/officeDocument/2006/relationships/slide" Target="slides/slide233.xml"/><Relationship Id="rId239" Type="http://schemas.openxmlformats.org/officeDocument/2006/relationships/slide" Target="slides/slide238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0" Type="http://schemas.openxmlformats.org/officeDocument/2006/relationships/notesMaster" Target="notesMasters/notesMaster1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219" Type="http://schemas.openxmlformats.org/officeDocument/2006/relationships/slide" Target="slides/slide21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0" Type="http://schemas.openxmlformats.org/officeDocument/2006/relationships/slide" Target="slides/slide229.xml"/><Relationship Id="rId235" Type="http://schemas.openxmlformats.org/officeDocument/2006/relationships/slide" Target="slides/slide234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0" Type="http://schemas.openxmlformats.org/officeDocument/2006/relationships/slide" Target="slides/slide219.xml"/><Relationship Id="rId225" Type="http://schemas.openxmlformats.org/officeDocument/2006/relationships/slide" Target="slides/slide224.xml"/><Relationship Id="rId241" Type="http://schemas.openxmlformats.org/officeDocument/2006/relationships/presProps" Target="pres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viewProps" Target="viewProps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023992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/>
            </a:lvl1pPr>
          </a:lstStyle>
          <a:p>
            <a:fld id="{9732970F-6D66-4764-B324-DC4D988F38F7}" type="datetimeFigureOut">
              <a:rPr lang="ko-KR" altLang="en-US" smtClean="0"/>
              <a:pPr/>
              <a:t>2020-01-29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75" tIns="49538" rIns="99075" bIns="49538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10407" y="4925407"/>
            <a:ext cx="5683250" cy="4029879"/>
          </a:xfrm>
          <a:prstGeom prst="rect">
            <a:avLst/>
          </a:prstGeom>
        </p:spPr>
        <p:txBody>
          <a:bodyPr vert="horz" lIns="99075" tIns="49538" rIns="99075" bIns="49538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023992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/>
            </a:lvl1pPr>
          </a:lstStyle>
          <a:p>
            <a:fld id="{733FBC30-0205-43A0-8ECD-EBB3A3F7D58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88133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Gartner: </a:t>
            </a:r>
            <a:r>
              <a:rPr lang="ko-KR" altLang="en-US" dirty="0" smtClean="0"/>
              <a:t>우리가 </a:t>
            </a:r>
            <a:r>
              <a:rPr lang="ko-KR" altLang="en-US" dirty="0" err="1" smtClean="0"/>
              <a:t>빅데이터를</a:t>
            </a:r>
            <a:r>
              <a:rPr lang="ko-KR" altLang="en-US" dirty="0" smtClean="0"/>
              <a:t> 얻는 궁극적인 이유는 새로운 </a:t>
            </a:r>
            <a:r>
              <a:rPr lang="en-US" altLang="ko-KR" dirty="0" smtClean="0"/>
              <a:t>‘insight’</a:t>
            </a:r>
            <a:r>
              <a:rPr lang="ko-KR" altLang="en-US" dirty="0" smtClean="0"/>
              <a:t>를 얻기 위함이다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→ 의사결정의 수단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FBC30-0205-43A0-8ECD-EBB3A3F7D584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33265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A0E870-D3ED-4988-87E9-B8D62EA0AB12}" type="slidenum">
              <a:rPr lang="ko-KR" altLang="en-US" smtClean="0"/>
              <a:pPr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36245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A0E870-D3ED-4988-87E9-B8D62EA0AB12}" type="slidenum">
              <a:rPr lang="ko-KR" altLang="en-US" smtClean="0"/>
              <a:pPr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06838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A0E870-D3ED-4988-87E9-B8D62EA0AB12}" type="slidenum">
              <a:rPr lang="ko-KR" altLang="en-US" smtClean="0"/>
              <a:pPr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72830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A0E870-D3ED-4988-87E9-B8D62EA0AB12}" type="slidenum">
              <a:rPr lang="ko-KR" altLang="en-US" smtClean="0"/>
              <a:pPr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83073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A0E870-D3ED-4988-87E9-B8D62EA0AB12}" type="slidenum">
              <a:rPr lang="ko-KR" altLang="en-US" smtClean="0"/>
              <a:pPr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83077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smtClean="0"/>
              <a:t>map </a:t>
            </a:r>
            <a:r>
              <a:rPr lang="ko-KR" altLang="en-US" smtClean="0"/>
              <a:t>메소드를 이용한 </a:t>
            </a:r>
            <a:r>
              <a:rPr lang="en-US" altLang="ko-KR" smtClean="0"/>
              <a:t>explode </a:t>
            </a:r>
            <a:r>
              <a:rPr lang="ko-KR" altLang="en-US" smtClean="0"/>
              <a:t>함수를 사용한 예시입니다</a:t>
            </a:r>
            <a:r>
              <a:rPr lang="en-US" altLang="ko-KR" smtClean="0"/>
              <a:t>.</a:t>
            </a:r>
          </a:p>
          <a:p>
            <a:r>
              <a:rPr lang="ko-KR" altLang="en-US" smtClean="0"/>
              <a:t>데이타셋을 </a:t>
            </a:r>
            <a:r>
              <a:rPr lang="en-US" altLang="ko-KR" smtClean="0"/>
              <a:t>key,value</a:t>
            </a:r>
            <a:r>
              <a:rPr lang="ko-KR" altLang="en-US" smtClean="0"/>
              <a:t>의 리스트로 분리합니다</a:t>
            </a:r>
            <a:r>
              <a:rPr lang="en-US" altLang="ko-KR" smtClean="0"/>
              <a:t>.</a:t>
            </a:r>
          </a:p>
          <a:p>
            <a:endParaRPr lang="en-US" altLang="ko-KR" smtClean="0"/>
          </a:p>
          <a:p>
            <a:r>
              <a:rPr lang="en-US" altLang="ko-KR" smtClean="0"/>
              <a:t>map</a:t>
            </a:r>
            <a:r>
              <a:rPr lang="en-US" altLang="ko-KR" baseline="0" smtClean="0"/>
              <a:t> </a:t>
            </a:r>
            <a:r>
              <a:rPr lang="ko-KR" altLang="en-US" baseline="0" smtClean="0"/>
              <a:t>메소드를 다음과 같이 재정의를 했습니다</a:t>
            </a:r>
            <a:r>
              <a:rPr lang="en-US" altLang="ko-KR" baseline="0" smtClean="0"/>
              <a:t>.</a:t>
            </a:r>
          </a:p>
          <a:p>
            <a:r>
              <a:rPr lang="en-US" altLang="ko-KR" baseline="0" smtClean="0"/>
              <a:t>foreach</a:t>
            </a:r>
            <a:r>
              <a:rPr lang="ko-KR" altLang="en-US" baseline="0" smtClean="0"/>
              <a:t>를 써서 문자열을 각각의 문자 배열로 변환합니다</a:t>
            </a:r>
            <a:r>
              <a:rPr lang="en-US" altLang="ko-KR" baseline="0" smtClean="0"/>
              <a:t>.</a:t>
            </a:r>
          </a:p>
          <a:p>
            <a:endParaRPr lang="en-US" altLang="ko-KR" baseline="0" smtClean="0"/>
          </a:p>
          <a:p>
            <a:r>
              <a:rPr lang="en-US" altLang="ko-KR" baseline="0" smtClean="0"/>
              <a:t>A,cats</a:t>
            </a:r>
            <a:r>
              <a:rPr lang="ko-KR" altLang="en-US" baseline="0" smtClean="0"/>
              <a:t>가 </a:t>
            </a:r>
            <a:r>
              <a:rPr lang="en-US" altLang="ko-KR" baseline="0" smtClean="0"/>
              <a:t>A,c A,a A,t A,s </a:t>
            </a:r>
            <a:r>
              <a:rPr lang="ko-KR" altLang="en-US" baseline="0" smtClean="0"/>
              <a:t>의 </a:t>
            </a:r>
            <a:r>
              <a:rPr lang="en-US" altLang="ko-KR" baseline="0" smtClean="0"/>
              <a:t>4</a:t>
            </a:r>
            <a:r>
              <a:rPr lang="ko-KR" altLang="en-US" baseline="0" smtClean="0"/>
              <a:t>개의 </a:t>
            </a:r>
            <a:r>
              <a:rPr lang="en-US" altLang="ko-KR" baseline="0" smtClean="0"/>
              <a:t>key,value </a:t>
            </a:r>
            <a:r>
              <a:rPr lang="ko-KR" altLang="en-US" baseline="0" smtClean="0"/>
              <a:t>리스트로 분리되었습니다</a:t>
            </a:r>
            <a:r>
              <a:rPr lang="en-US" altLang="ko-KR" baseline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A0E870-D3ED-4988-87E9-B8D62EA0AB12}" type="slidenum">
              <a:rPr lang="ko-KR" altLang="en-US" smtClean="0"/>
              <a:pPr/>
              <a:t>122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38400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smtClean="0"/>
              <a:t>map </a:t>
            </a:r>
            <a:r>
              <a:rPr lang="ko-KR" altLang="en-US" smtClean="0"/>
              <a:t>메소드를 이용한 </a:t>
            </a:r>
            <a:r>
              <a:rPr lang="en-US" altLang="ko-KR" smtClean="0"/>
              <a:t>filter </a:t>
            </a:r>
            <a:r>
              <a:rPr lang="ko-KR" altLang="en-US" smtClean="0"/>
              <a:t>함수를 사용한 예시입니다</a:t>
            </a:r>
            <a:r>
              <a:rPr lang="en-US" altLang="ko-KR" smtClean="0"/>
              <a:t>.</a:t>
            </a:r>
          </a:p>
          <a:p>
            <a:endParaRPr lang="en-US" altLang="ko-KR" smtClean="0"/>
          </a:p>
          <a:p>
            <a:r>
              <a:rPr lang="en-US" altLang="ko-KR" smtClean="0"/>
              <a:t>map</a:t>
            </a:r>
            <a:r>
              <a:rPr lang="en-US" altLang="ko-KR" baseline="0" smtClean="0"/>
              <a:t> </a:t>
            </a:r>
            <a:r>
              <a:rPr lang="ko-KR" altLang="en-US" baseline="0" smtClean="0"/>
              <a:t>메소드를 다음과 같이 재정의를 했습니다</a:t>
            </a:r>
            <a:r>
              <a:rPr lang="en-US" altLang="ko-KR" baseline="0" smtClean="0"/>
              <a:t>.</a:t>
            </a:r>
          </a:p>
          <a:p>
            <a:r>
              <a:rPr lang="en-US" altLang="ko-KR" baseline="0" smtClean="0"/>
              <a:t>isPrime()</a:t>
            </a:r>
            <a:r>
              <a:rPr lang="ko-KR" altLang="en-US" baseline="0" smtClean="0"/>
              <a:t>의 결과가 </a:t>
            </a:r>
            <a:r>
              <a:rPr lang="en-US" altLang="ko-KR" baseline="0" smtClean="0"/>
              <a:t>true </a:t>
            </a:r>
            <a:r>
              <a:rPr lang="ko-KR" altLang="en-US" baseline="0" smtClean="0"/>
              <a:t>일경우 값을 반환하고 </a:t>
            </a:r>
            <a:r>
              <a:rPr lang="en-US" altLang="ko-KR" baseline="0" smtClean="0"/>
              <a:t>false</a:t>
            </a:r>
            <a:r>
              <a:rPr lang="ko-KR" altLang="en-US" baseline="0" smtClean="0"/>
              <a:t>일 경우 </a:t>
            </a:r>
            <a:r>
              <a:rPr lang="en-US" altLang="ko-KR" baseline="0" smtClean="0"/>
              <a:t>null</a:t>
            </a:r>
            <a:r>
              <a:rPr lang="ko-KR" altLang="en-US" baseline="0" smtClean="0"/>
              <a:t>을 리턴합니다</a:t>
            </a:r>
            <a:r>
              <a:rPr lang="en-US" altLang="ko-KR" baseline="0" smtClean="0"/>
              <a:t>.</a:t>
            </a:r>
          </a:p>
          <a:p>
            <a:endParaRPr lang="en-US" altLang="ko-KR" baseline="0" smtClean="0"/>
          </a:p>
          <a:p>
            <a:r>
              <a:rPr lang="ko-KR" altLang="en-US" baseline="0" smtClean="0"/>
              <a:t>지금까지 </a:t>
            </a:r>
            <a:r>
              <a:rPr lang="en-US" altLang="ko-KR" baseline="0" smtClean="0"/>
              <a:t>map </a:t>
            </a:r>
            <a:r>
              <a:rPr lang="ko-KR" altLang="en-US" baseline="0" smtClean="0"/>
              <a:t>단계에 대해서 알아보았습니다</a:t>
            </a:r>
            <a:r>
              <a:rPr lang="en-US" altLang="ko-KR" baseline="0" smtClean="0"/>
              <a:t>.</a:t>
            </a:r>
          </a:p>
          <a:p>
            <a:r>
              <a:rPr lang="ko-KR" altLang="en-US" baseline="0" smtClean="0"/>
              <a:t>간단한 데이터의 처리나 분석은 </a:t>
            </a:r>
            <a:r>
              <a:rPr lang="en-US" altLang="ko-KR" baseline="0" smtClean="0"/>
              <a:t>standalone</a:t>
            </a:r>
            <a:r>
              <a:rPr lang="ko-KR" altLang="en-US" baseline="0" smtClean="0"/>
              <a:t>으로도 사용할 수 있다는 알게되었습니다</a:t>
            </a:r>
            <a:r>
              <a:rPr lang="en-US" altLang="ko-KR" baseline="0" smtClean="0"/>
              <a:t>.</a:t>
            </a:r>
          </a:p>
          <a:p>
            <a:r>
              <a:rPr lang="ko-KR" altLang="en-US" baseline="0" smtClean="0"/>
              <a:t>프로그래머 교육을 받으면서 </a:t>
            </a:r>
            <a:r>
              <a:rPr lang="en-US" altLang="ko-KR" baseline="0" smtClean="0"/>
              <a:t>C</a:t>
            </a:r>
            <a:r>
              <a:rPr lang="ko-KR" altLang="en-US" baseline="0" smtClean="0"/>
              <a:t>언어에 대해서 공부하는 것과 비슷할 것입니다</a:t>
            </a:r>
            <a:r>
              <a:rPr lang="en-US" altLang="ko-KR" baseline="0" smtClean="0"/>
              <a:t>.</a:t>
            </a:r>
          </a:p>
          <a:p>
            <a:endParaRPr lang="en-US" altLang="ko-KR" baseline="0" smtClean="0"/>
          </a:p>
          <a:p>
            <a:r>
              <a:rPr lang="ko-KR" altLang="en-US" baseline="0" smtClean="0"/>
              <a:t>이제 </a:t>
            </a:r>
            <a:r>
              <a:rPr lang="en-US" altLang="ko-KR" baseline="0" smtClean="0"/>
              <a:t>Reduce </a:t>
            </a:r>
            <a:r>
              <a:rPr lang="ko-KR" altLang="en-US" baseline="0" smtClean="0"/>
              <a:t>단계로 넘어가겠습니다</a:t>
            </a:r>
            <a:r>
              <a:rPr lang="en-US" altLang="ko-KR" baseline="0" smtClean="0"/>
              <a:t>. 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A0E870-D3ED-4988-87E9-B8D62EA0AB12}" type="slidenum">
              <a:rPr lang="ko-KR" altLang="en-US" smtClean="0"/>
              <a:pPr/>
              <a:t>123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06548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smtClean="0"/>
              <a:t>map </a:t>
            </a:r>
            <a:r>
              <a:rPr lang="ko-KR" altLang="en-US" smtClean="0"/>
              <a:t>메소드를 이용한 </a:t>
            </a:r>
            <a:r>
              <a:rPr lang="en-US" altLang="ko-KR" smtClean="0"/>
              <a:t>filter </a:t>
            </a:r>
            <a:r>
              <a:rPr lang="ko-KR" altLang="en-US" smtClean="0"/>
              <a:t>함수를 사용한 예시입니다</a:t>
            </a:r>
            <a:r>
              <a:rPr lang="en-US" altLang="ko-KR" smtClean="0"/>
              <a:t>.</a:t>
            </a:r>
          </a:p>
          <a:p>
            <a:endParaRPr lang="en-US" altLang="ko-KR" smtClean="0"/>
          </a:p>
          <a:p>
            <a:r>
              <a:rPr lang="en-US" altLang="ko-KR" smtClean="0"/>
              <a:t>map</a:t>
            </a:r>
            <a:r>
              <a:rPr lang="en-US" altLang="ko-KR" baseline="0" smtClean="0"/>
              <a:t> </a:t>
            </a:r>
            <a:r>
              <a:rPr lang="ko-KR" altLang="en-US" baseline="0" smtClean="0"/>
              <a:t>메소드를 다음과 같이 재정의를 했습니다</a:t>
            </a:r>
            <a:r>
              <a:rPr lang="en-US" altLang="ko-KR" baseline="0" smtClean="0"/>
              <a:t>.</a:t>
            </a:r>
          </a:p>
          <a:p>
            <a:r>
              <a:rPr lang="en-US" altLang="ko-KR" baseline="0" smtClean="0"/>
              <a:t>isPrime()</a:t>
            </a:r>
            <a:r>
              <a:rPr lang="ko-KR" altLang="en-US" baseline="0" smtClean="0"/>
              <a:t>의 결과가 </a:t>
            </a:r>
            <a:r>
              <a:rPr lang="en-US" altLang="ko-KR" baseline="0" smtClean="0"/>
              <a:t>true </a:t>
            </a:r>
            <a:r>
              <a:rPr lang="ko-KR" altLang="en-US" baseline="0" smtClean="0"/>
              <a:t>일경우 값을 반환하고 </a:t>
            </a:r>
            <a:r>
              <a:rPr lang="en-US" altLang="ko-KR" baseline="0" smtClean="0"/>
              <a:t>false</a:t>
            </a:r>
            <a:r>
              <a:rPr lang="ko-KR" altLang="en-US" baseline="0" smtClean="0"/>
              <a:t>일 경우 </a:t>
            </a:r>
            <a:r>
              <a:rPr lang="en-US" altLang="ko-KR" baseline="0" smtClean="0"/>
              <a:t>null</a:t>
            </a:r>
            <a:r>
              <a:rPr lang="ko-KR" altLang="en-US" baseline="0" smtClean="0"/>
              <a:t>을 리턴합니다</a:t>
            </a:r>
            <a:r>
              <a:rPr lang="en-US" altLang="ko-KR" baseline="0" smtClean="0"/>
              <a:t>.</a:t>
            </a:r>
          </a:p>
          <a:p>
            <a:endParaRPr lang="en-US" altLang="ko-KR" baseline="0" smtClean="0"/>
          </a:p>
          <a:p>
            <a:r>
              <a:rPr lang="ko-KR" altLang="en-US" baseline="0" smtClean="0"/>
              <a:t>지금까지 </a:t>
            </a:r>
            <a:r>
              <a:rPr lang="en-US" altLang="ko-KR" baseline="0" smtClean="0"/>
              <a:t>map </a:t>
            </a:r>
            <a:r>
              <a:rPr lang="ko-KR" altLang="en-US" baseline="0" smtClean="0"/>
              <a:t>단계에 대해서 알아보았습니다</a:t>
            </a:r>
            <a:r>
              <a:rPr lang="en-US" altLang="ko-KR" baseline="0" smtClean="0"/>
              <a:t>.</a:t>
            </a:r>
          </a:p>
          <a:p>
            <a:r>
              <a:rPr lang="ko-KR" altLang="en-US" baseline="0" smtClean="0"/>
              <a:t>간단한 데이터의 처리나 분석은 </a:t>
            </a:r>
            <a:r>
              <a:rPr lang="en-US" altLang="ko-KR" baseline="0" smtClean="0"/>
              <a:t>standalone</a:t>
            </a:r>
            <a:r>
              <a:rPr lang="ko-KR" altLang="en-US" baseline="0" smtClean="0"/>
              <a:t>으로도 사용할 수 있다는 알게되었습니다</a:t>
            </a:r>
            <a:r>
              <a:rPr lang="en-US" altLang="ko-KR" baseline="0" smtClean="0"/>
              <a:t>.</a:t>
            </a:r>
          </a:p>
          <a:p>
            <a:r>
              <a:rPr lang="ko-KR" altLang="en-US" baseline="0" smtClean="0"/>
              <a:t>프로그래머 교육을 받으면서 </a:t>
            </a:r>
            <a:r>
              <a:rPr lang="en-US" altLang="ko-KR" baseline="0" smtClean="0"/>
              <a:t>C</a:t>
            </a:r>
            <a:r>
              <a:rPr lang="ko-KR" altLang="en-US" baseline="0" smtClean="0"/>
              <a:t>언어에 대해서 공부하는 것과 비슷할 것입니다</a:t>
            </a:r>
            <a:r>
              <a:rPr lang="en-US" altLang="ko-KR" baseline="0" smtClean="0"/>
              <a:t>.</a:t>
            </a:r>
          </a:p>
          <a:p>
            <a:endParaRPr lang="en-US" altLang="ko-KR" baseline="0" smtClean="0"/>
          </a:p>
          <a:p>
            <a:r>
              <a:rPr lang="ko-KR" altLang="en-US" baseline="0" smtClean="0"/>
              <a:t>이제 </a:t>
            </a:r>
            <a:r>
              <a:rPr lang="en-US" altLang="ko-KR" baseline="0" smtClean="0"/>
              <a:t>Reduce </a:t>
            </a:r>
            <a:r>
              <a:rPr lang="ko-KR" altLang="en-US" baseline="0" smtClean="0"/>
              <a:t>단계로 넘어가겠습니다</a:t>
            </a:r>
            <a:r>
              <a:rPr lang="en-US" altLang="ko-KR" baseline="0" smtClean="0"/>
              <a:t>. 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A0E870-D3ED-4988-87E9-B8D62EA0AB12}" type="slidenum">
              <a:rPr lang="ko-KR" altLang="en-US" smtClean="0"/>
              <a:pPr/>
              <a:t>124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93561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ko-KR" altLang="en-US" dirty="0" smtClean="0"/>
              <a:t>이어서 그림을 보시겠습니다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위에 </a:t>
            </a:r>
            <a:r>
              <a:rPr lang="en-US" altLang="ko-KR" dirty="0" smtClean="0"/>
              <a:t>3</a:t>
            </a:r>
            <a:r>
              <a:rPr lang="ko-KR" altLang="en-US" dirty="0" smtClean="0"/>
              <a:t>개의 </a:t>
            </a:r>
            <a:r>
              <a:rPr lang="ko-KR" altLang="en-US" dirty="0" err="1" smtClean="0"/>
              <a:t>노드가</a:t>
            </a:r>
            <a:r>
              <a:rPr lang="ko-KR" altLang="en-US" dirty="0" smtClean="0"/>
              <a:t> 있습니다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앞에서 설명한 것과 같이 원본자료는 로딩 단계를 통해서 </a:t>
            </a:r>
            <a:r>
              <a:rPr lang="en-US" altLang="ko-KR" dirty="0" smtClean="0"/>
              <a:t>3</a:t>
            </a:r>
            <a:r>
              <a:rPr lang="ko-KR" altLang="en-US" dirty="0" smtClean="0"/>
              <a:t>개의 </a:t>
            </a:r>
            <a:r>
              <a:rPr lang="ko-KR" altLang="en-US" dirty="0" err="1" smtClean="0"/>
              <a:t>노드에</a:t>
            </a:r>
            <a:r>
              <a:rPr lang="ko-KR" altLang="en-US" dirty="0" smtClean="0"/>
              <a:t> 분산되고</a:t>
            </a:r>
            <a:endParaRPr lang="en-US" altLang="ko-KR" dirty="0" smtClean="0"/>
          </a:p>
          <a:p>
            <a:r>
              <a:rPr lang="en-US" altLang="ko-KR" dirty="0" smtClean="0"/>
              <a:t>Slice(</a:t>
            </a:r>
            <a:r>
              <a:rPr lang="ko-KR" altLang="en-US" dirty="0" smtClean="0"/>
              <a:t>단편화</a:t>
            </a:r>
            <a:r>
              <a:rPr lang="en-US" altLang="ko-KR" dirty="0" smtClean="0"/>
              <a:t>) </a:t>
            </a:r>
            <a:r>
              <a:rPr lang="ko-KR" altLang="en-US" dirty="0" err="1" smtClean="0"/>
              <a:t>블럭으로</a:t>
            </a:r>
            <a:r>
              <a:rPr lang="ko-KR" altLang="en-US" dirty="0" smtClean="0"/>
              <a:t> 저장됩니다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그림에서 </a:t>
            </a:r>
            <a:r>
              <a:rPr lang="en-US" altLang="ko-KR" dirty="0" smtClean="0"/>
              <a:t>[Pre-loaded local</a:t>
            </a:r>
            <a:r>
              <a:rPr lang="en-US" altLang="ko-KR" baseline="0" dirty="0" smtClean="0"/>
              <a:t> input data] </a:t>
            </a:r>
            <a:r>
              <a:rPr lang="ko-KR" altLang="en-US" baseline="0" dirty="0" smtClean="0"/>
              <a:t>부분이 바로 </a:t>
            </a:r>
            <a:r>
              <a:rPr lang="ko-KR" altLang="en-US" baseline="0" dirty="0" err="1" smtClean="0"/>
              <a:t>원본데이타가</a:t>
            </a:r>
            <a:r>
              <a:rPr lang="ko-KR" altLang="en-US" baseline="0" dirty="0" smtClean="0"/>
              <a:t> 로딩되면서 저장된 </a:t>
            </a:r>
            <a:r>
              <a:rPr lang="en-US" altLang="ko-KR" baseline="0" dirty="0" smtClean="0"/>
              <a:t>Slice </a:t>
            </a:r>
            <a:r>
              <a:rPr lang="ko-KR" altLang="en-US" baseline="0" dirty="0" err="1" smtClean="0"/>
              <a:t>블럭입니다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저장된 입력 데이터는 </a:t>
            </a:r>
            <a:r>
              <a:rPr lang="en-US" altLang="ko-KR" baseline="0" dirty="0" smtClean="0"/>
              <a:t>Mapping </a:t>
            </a:r>
            <a:r>
              <a:rPr lang="ko-KR" altLang="en-US" baseline="0" dirty="0" smtClean="0"/>
              <a:t>프로세스를 거치게 됩니다</a:t>
            </a:r>
            <a:r>
              <a:rPr lang="en-US" altLang="ko-KR" baseline="0" dirty="0" smtClean="0"/>
              <a:t>.</a:t>
            </a:r>
          </a:p>
          <a:p>
            <a:r>
              <a:rPr lang="en-US" altLang="ko-KR" baseline="0" dirty="0" smtClean="0"/>
              <a:t>Mapping </a:t>
            </a:r>
            <a:r>
              <a:rPr lang="ko-KR" altLang="en-US" baseline="0" dirty="0" smtClean="0"/>
              <a:t>프로세스에서는 </a:t>
            </a:r>
            <a:r>
              <a:rPr lang="en-US" altLang="ko-KR" baseline="0" dirty="0" smtClean="0"/>
              <a:t>map() </a:t>
            </a:r>
            <a:r>
              <a:rPr lang="ko-KR" altLang="en-US" baseline="0" dirty="0" err="1" smtClean="0"/>
              <a:t>메소드를</a:t>
            </a:r>
            <a:r>
              <a:rPr lang="ko-KR" altLang="en-US" baseline="0" dirty="0" smtClean="0"/>
              <a:t> 재정의해서 </a:t>
            </a:r>
            <a:r>
              <a:rPr lang="en-US" altLang="ko-KR" baseline="0" dirty="0" smtClean="0"/>
              <a:t>upper case, explode, filter </a:t>
            </a:r>
            <a:r>
              <a:rPr lang="ko-KR" altLang="en-US" baseline="0" dirty="0" smtClean="0"/>
              <a:t>등의</a:t>
            </a:r>
            <a:endParaRPr lang="en-US" altLang="ko-KR" baseline="0" dirty="0" smtClean="0"/>
          </a:p>
          <a:p>
            <a:r>
              <a:rPr lang="ko-KR" altLang="en-US" baseline="0" dirty="0" err="1" smtClean="0"/>
              <a:t>선처리를</a:t>
            </a:r>
            <a:r>
              <a:rPr lang="ko-KR" altLang="en-US" baseline="0" dirty="0" smtClean="0"/>
              <a:t> 할 수 있습니다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en-US" altLang="ko-KR" baseline="0" dirty="0" smtClean="0"/>
              <a:t>Mapping </a:t>
            </a:r>
            <a:r>
              <a:rPr lang="ko-KR" altLang="en-US" baseline="0" dirty="0" smtClean="0"/>
              <a:t>프로세스를 </a:t>
            </a:r>
            <a:r>
              <a:rPr lang="ko-KR" altLang="en-US" baseline="0" dirty="0" err="1" smtClean="0"/>
              <a:t>거친후에</a:t>
            </a:r>
            <a:r>
              <a:rPr lang="ko-KR" altLang="en-US" baseline="0" dirty="0" smtClean="0"/>
              <a:t> 저장되는 부분이 바로</a:t>
            </a:r>
            <a:endParaRPr lang="en-US" altLang="ko-KR" baseline="0" dirty="0" smtClean="0"/>
          </a:p>
          <a:p>
            <a:r>
              <a:rPr lang="ko-KR" altLang="en-US" baseline="0" dirty="0" smtClean="0"/>
              <a:t>그림에서 </a:t>
            </a:r>
            <a:r>
              <a:rPr lang="en-US" altLang="ko-KR" baseline="0" dirty="0" smtClean="0"/>
              <a:t>[Intermediate data from mappers] </a:t>
            </a:r>
            <a:r>
              <a:rPr lang="ko-KR" altLang="en-US" baseline="0" dirty="0" smtClean="0"/>
              <a:t>부분입니다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여기까지가 </a:t>
            </a:r>
            <a:r>
              <a:rPr lang="en-US" altLang="ko-KR" baseline="0" dirty="0" smtClean="0"/>
              <a:t>Map </a:t>
            </a:r>
            <a:r>
              <a:rPr lang="ko-KR" altLang="en-US" baseline="0" dirty="0" smtClean="0"/>
              <a:t>단계입니다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en-US" altLang="ko-KR" baseline="0" dirty="0" smtClean="0"/>
              <a:t>Map </a:t>
            </a:r>
            <a:r>
              <a:rPr lang="ko-KR" altLang="en-US" baseline="0" dirty="0" smtClean="0"/>
              <a:t>단계 다음은 바로 </a:t>
            </a:r>
            <a:r>
              <a:rPr lang="ko-KR" altLang="en-US" baseline="0" dirty="0" err="1" smtClean="0"/>
              <a:t>셔플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단계입니다</a:t>
            </a:r>
            <a:r>
              <a:rPr lang="en-US" altLang="ko-KR" baseline="0" dirty="0" smtClean="0"/>
              <a:t>. 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3</a:t>
            </a:r>
            <a:r>
              <a:rPr lang="ko-KR" altLang="en-US" dirty="0" smtClean="0"/>
              <a:t>개의 </a:t>
            </a:r>
            <a:r>
              <a:rPr lang="ko-KR" altLang="en-US" dirty="0" err="1" smtClean="0"/>
              <a:t>노드에</a:t>
            </a:r>
            <a:r>
              <a:rPr lang="ko-KR" altLang="en-US" dirty="0" smtClean="0"/>
              <a:t> 분산된 데이터를 모아서 </a:t>
            </a:r>
            <a:r>
              <a:rPr lang="en-US" altLang="ko-KR" dirty="0" smtClean="0"/>
              <a:t>reduce </a:t>
            </a:r>
            <a:r>
              <a:rPr lang="ko-KR" altLang="en-US" dirty="0" smtClean="0"/>
              <a:t>단계로 보내주는 부분이 바로</a:t>
            </a:r>
            <a:endParaRPr lang="en-US" altLang="ko-KR" dirty="0" smtClean="0"/>
          </a:p>
          <a:p>
            <a:r>
              <a:rPr lang="ko-KR" altLang="en-US" dirty="0" smtClean="0"/>
              <a:t>그림에서 </a:t>
            </a:r>
            <a:r>
              <a:rPr lang="en-US" altLang="ko-KR" dirty="0" smtClean="0"/>
              <a:t>[Reducing process generates</a:t>
            </a:r>
            <a:r>
              <a:rPr lang="en-US" altLang="ko-KR" baseline="0" dirty="0" smtClean="0"/>
              <a:t> outputs] </a:t>
            </a:r>
            <a:r>
              <a:rPr lang="ko-KR" altLang="en-US" baseline="0" dirty="0" smtClean="0"/>
              <a:t>부분입니다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en-US" altLang="ko-KR" baseline="0" dirty="0" smtClean="0"/>
              <a:t>Reducing </a:t>
            </a:r>
            <a:r>
              <a:rPr lang="ko-KR" altLang="en-US" baseline="0" dirty="0" smtClean="0"/>
              <a:t>프로세스 단계에서는 앞에서 설명한 바와 같이 </a:t>
            </a:r>
            <a:endParaRPr lang="en-US" altLang="ko-KR" baseline="0" dirty="0" smtClean="0"/>
          </a:p>
          <a:p>
            <a:r>
              <a:rPr lang="ko-KR" altLang="en-US" baseline="0" dirty="0" smtClean="0"/>
              <a:t>같은 </a:t>
            </a:r>
            <a:r>
              <a:rPr lang="en-US" altLang="ko-KR" baseline="0" dirty="0" smtClean="0"/>
              <a:t>key</a:t>
            </a:r>
            <a:r>
              <a:rPr lang="ko-KR" altLang="en-US" baseline="0" dirty="0" smtClean="0"/>
              <a:t>를 가지는 </a:t>
            </a:r>
            <a:r>
              <a:rPr lang="en-US" altLang="ko-KR" baseline="0" dirty="0" smtClean="0"/>
              <a:t>value </a:t>
            </a:r>
            <a:r>
              <a:rPr lang="ko-KR" altLang="en-US" baseline="0" dirty="0" smtClean="0"/>
              <a:t>들을 합쳐주고</a:t>
            </a:r>
            <a:r>
              <a:rPr lang="en-US" altLang="ko-KR" baseline="0" dirty="0" smtClean="0"/>
              <a:t>(Combine) </a:t>
            </a:r>
          </a:p>
          <a:p>
            <a:r>
              <a:rPr lang="en-US" altLang="ko-KR" baseline="0" dirty="0" smtClean="0"/>
              <a:t>Reduce </a:t>
            </a:r>
            <a:r>
              <a:rPr lang="ko-KR" altLang="en-US" baseline="0" dirty="0" err="1" smtClean="0"/>
              <a:t>메소드를</a:t>
            </a:r>
            <a:r>
              <a:rPr lang="ko-KR" altLang="en-US" baseline="0" dirty="0" smtClean="0"/>
              <a:t> 재정의해서 </a:t>
            </a:r>
            <a:r>
              <a:rPr lang="en-US" altLang="ko-KR" baseline="0" dirty="0" smtClean="0"/>
              <a:t>sum </a:t>
            </a:r>
            <a:r>
              <a:rPr lang="ko-KR" altLang="en-US" baseline="0" dirty="0" smtClean="0"/>
              <a:t>등의 처리를 합니다</a:t>
            </a:r>
            <a:r>
              <a:rPr lang="en-US" altLang="ko-KR" baseline="0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그리고 나서 최종적으로 출력을 저장하는 부분이 바로</a:t>
            </a:r>
            <a:endParaRPr lang="en-US" altLang="ko-KR" dirty="0" smtClean="0"/>
          </a:p>
          <a:p>
            <a:r>
              <a:rPr lang="ko-KR" altLang="en-US" dirty="0" smtClean="0"/>
              <a:t>그림에서 </a:t>
            </a:r>
            <a:r>
              <a:rPr lang="en-US" altLang="ko-KR" dirty="0" smtClean="0"/>
              <a:t>[Outputs</a:t>
            </a:r>
            <a:r>
              <a:rPr lang="en-US" altLang="ko-KR" baseline="0" dirty="0" smtClean="0"/>
              <a:t> stored locally] </a:t>
            </a:r>
            <a:r>
              <a:rPr lang="ko-KR" altLang="en-US" baseline="0" dirty="0" smtClean="0"/>
              <a:t>부분입니다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A0E870-D3ED-4988-87E9-B8D62EA0AB12}" type="slidenum">
              <a:rPr lang="ko-KR" altLang="en-US" smtClean="0"/>
              <a:pPr/>
              <a:t>125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590249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smtClean="0"/>
              <a:t>map </a:t>
            </a:r>
            <a:r>
              <a:rPr lang="ko-KR" altLang="en-US" smtClean="0"/>
              <a:t>메소드를 이용한 </a:t>
            </a:r>
            <a:r>
              <a:rPr lang="en-US" altLang="ko-KR" smtClean="0"/>
              <a:t>filter </a:t>
            </a:r>
            <a:r>
              <a:rPr lang="ko-KR" altLang="en-US" smtClean="0"/>
              <a:t>함수를 사용한 예시입니다</a:t>
            </a:r>
            <a:r>
              <a:rPr lang="en-US" altLang="ko-KR" smtClean="0"/>
              <a:t>.</a:t>
            </a:r>
          </a:p>
          <a:p>
            <a:endParaRPr lang="en-US" altLang="ko-KR" smtClean="0"/>
          </a:p>
          <a:p>
            <a:r>
              <a:rPr lang="en-US" altLang="ko-KR" smtClean="0"/>
              <a:t>map</a:t>
            </a:r>
            <a:r>
              <a:rPr lang="en-US" altLang="ko-KR" baseline="0" smtClean="0"/>
              <a:t> </a:t>
            </a:r>
            <a:r>
              <a:rPr lang="ko-KR" altLang="en-US" baseline="0" smtClean="0"/>
              <a:t>메소드를 다음과 같이 재정의를 했습니다</a:t>
            </a:r>
            <a:r>
              <a:rPr lang="en-US" altLang="ko-KR" baseline="0" smtClean="0"/>
              <a:t>.</a:t>
            </a:r>
          </a:p>
          <a:p>
            <a:r>
              <a:rPr lang="en-US" altLang="ko-KR" baseline="0" smtClean="0"/>
              <a:t>isPrime()</a:t>
            </a:r>
            <a:r>
              <a:rPr lang="ko-KR" altLang="en-US" baseline="0" smtClean="0"/>
              <a:t>의 결과가 </a:t>
            </a:r>
            <a:r>
              <a:rPr lang="en-US" altLang="ko-KR" baseline="0" smtClean="0"/>
              <a:t>true </a:t>
            </a:r>
            <a:r>
              <a:rPr lang="ko-KR" altLang="en-US" baseline="0" smtClean="0"/>
              <a:t>일경우 값을 반환하고 </a:t>
            </a:r>
            <a:r>
              <a:rPr lang="en-US" altLang="ko-KR" baseline="0" smtClean="0"/>
              <a:t>false</a:t>
            </a:r>
            <a:r>
              <a:rPr lang="ko-KR" altLang="en-US" baseline="0" smtClean="0"/>
              <a:t>일 경우 </a:t>
            </a:r>
            <a:r>
              <a:rPr lang="en-US" altLang="ko-KR" baseline="0" smtClean="0"/>
              <a:t>null</a:t>
            </a:r>
            <a:r>
              <a:rPr lang="ko-KR" altLang="en-US" baseline="0" smtClean="0"/>
              <a:t>을 리턴합니다</a:t>
            </a:r>
            <a:r>
              <a:rPr lang="en-US" altLang="ko-KR" baseline="0" smtClean="0"/>
              <a:t>.</a:t>
            </a:r>
          </a:p>
          <a:p>
            <a:endParaRPr lang="en-US" altLang="ko-KR" baseline="0" smtClean="0"/>
          </a:p>
          <a:p>
            <a:r>
              <a:rPr lang="ko-KR" altLang="en-US" baseline="0" smtClean="0"/>
              <a:t>지금까지 </a:t>
            </a:r>
            <a:r>
              <a:rPr lang="en-US" altLang="ko-KR" baseline="0" smtClean="0"/>
              <a:t>map </a:t>
            </a:r>
            <a:r>
              <a:rPr lang="ko-KR" altLang="en-US" baseline="0" smtClean="0"/>
              <a:t>단계에 대해서 알아보았습니다</a:t>
            </a:r>
            <a:r>
              <a:rPr lang="en-US" altLang="ko-KR" baseline="0" smtClean="0"/>
              <a:t>.</a:t>
            </a:r>
          </a:p>
          <a:p>
            <a:r>
              <a:rPr lang="ko-KR" altLang="en-US" baseline="0" smtClean="0"/>
              <a:t>간단한 데이터의 처리나 분석은 </a:t>
            </a:r>
            <a:r>
              <a:rPr lang="en-US" altLang="ko-KR" baseline="0" smtClean="0"/>
              <a:t>standalone</a:t>
            </a:r>
            <a:r>
              <a:rPr lang="ko-KR" altLang="en-US" baseline="0" smtClean="0"/>
              <a:t>으로도 사용할 수 있다는 알게되었습니다</a:t>
            </a:r>
            <a:r>
              <a:rPr lang="en-US" altLang="ko-KR" baseline="0" smtClean="0"/>
              <a:t>.</a:t>
            </a:r>
          </a:p>
          <a:p>
            <a:r>
              <a:rPr lang="ko-KR" altLang="en-US" baseline="0" smtClean="0"/>
              <a:t>프로그래머 교육을 받으면서 </a:t>
            </a:r>
            <a:r>
              <a:rPr lang="en-US" altLang="ko-KR" baseline="0" smtClean="0"/>
              <a:t>C</a:t>
            </a:r>
            <a:r>
              <a:rPr lang="ko-KR" altLang="en-US" baseline="0" smtClean="0"/>
              <a:t>언어에 대해서 공부하는 것과 비슷할 것입니다</a:t>
            </a:r>
            <a:r>
              <a:rPr lang="en-US" altLang="ko-KR" baseline="0" smtClean="0"/>
              <a:t>.</a:t>
            </a:r>
          </a:p>
          <a:p>
            <a:endParaRPr lang="en-US" altLang="ko-KR" baseline="0" smtClean="0"/>
          </a:p>
          <a:p>
            <a:r>
              <a:rPr lang="ko-KR" altLang="en-US" baseline="0" smtClean="0"/>
              <a:t>이제 </a:t>
            </a:r>
            <a:r>
              <a:rPr lang="en-US" altLang="ko-KR" baseline="0" smtClean="0"/>
              <a:t>Reduce </a:t>
            </a:r>
            <a:r>
              <a:rPr lang="ko-KR" altLang="en-US" baseline="0" smtClean="0"/>
              <a:t>단계로 넘어가겠습니다</a:t>
            </a:r>
            <a:r>
              <a:rPr lang="en-US" altLang="ko-KR" baseline="0" smtClean="0"/>
              <a:t>. 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A0E870-D3ED-4988-87E9-B8D62EA0AB12}" type="slidenum">
              <a:rPr lang="ko-KR" altLang="en-US" smtClean="0"/>
              <a:pPr/>
              <a:t>126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74771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Ex/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엑셀파일</a:t>
            </a:r>
            <a:r>
              <a:rPr lang="en-US" altLang="ko-KR" baseline="0" dirty="0" smtClean="0"/>
              <a:t>, RDB </a:t>
            </a:r>
          </a:p>
          <a:p>
            <a:r>
              <a:rPr lang="en-US" altLang="ko-KR" baseline="0" smtClean="0"/>
              <a:t>(*</a:t>
            </a:r>
            <a:r>
              <a:rPr lang="en-US" altLang="ko-KR" sz="1200" b="1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CRUD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대부분의 컴퓨터 소프트웨어가 가지는 기본적인 데이터 처리 기능인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Create(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생성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), Read(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읽기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), Update(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갱신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), Delete(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삭제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묶어서 일컫는 말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FBC30-0205-43A0-8ECD-EBB3A3F7D584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55602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baseline="0" smtClean="0"/>
              <a:t>wordcount</a:t>
            </a:r>
            <a:r>
              <a:rPr lang="ko-KR" altLang="en-US" baseline="0" smtClean="0"/>
              <a:t>를 구현하는 </a:t>
            </a:r>
            <a:r>
              <a:rPr lang="en-US" altLang="ko-KR" baseline="0" smtClean="0"/>
              <a:t>MapReduce</a:t>
            </a:r>
            <a:r>
              <a:rPr lang="ko-KR" altLang="en-US" baseline="0" smtClean="0"/>
              <a:t>의 전체 과정입니다</a:t>
            </a:r>
            <a:r>
              <a:rPr lang="en-US" altLang="ko-KR" baseline="0" smtClean="0"/>
              <a:t>.</a:t>
            </a:r>
          </a:p>
          <a:p>
            <a:endParaRPr lang="en-US" altLang="ko-KR" baseline="0" smtClean="0"/>
          </a:p>
          <a:p>
            <a:r>
              <a:rPr lang="ko-KR" altLang="en-US" baseline="0" smtClean="0"/>
              <a:t>입력</a:t>
            </a:r>
            <a:r>
              <a:rPr lang="en-US" altLang="ko-KR" baseline="0" smtClean="0"/>
              <a:t>, Split, </a:t>
            </a:r>
            <a:r>
              <a:rPr lang="ko-KR" altLang="en-US" baseline="0" smtClean="0"/>
              <a:t>매핑</a:t>
            </a:r>
            <a:r>
              <a:rPr lang="en-US" altLang="ko-KR" baseline="0" smtClean="0"/>
              <a:t>, </a:t>
            </a:r>
            <a:r>
              <a:rPr lang="ko-KR" altLang="en-US" baseline="0" smtClean="0"/>
              <a:t>셔블</a:t>
            </a:r>
            <a:r>
              <a:rPr lang="en-US" altLang="ko-KR" baseline="0" smtClean="0"/>
              <a:t>, </a:t>
            </a:r>
            <a:r>
              <a:rPr lang="ko-KR" altLang="en-US" baseline="0" smtClean="0"/>
              <a:t>리듀싱</a:t>
            </a:r>
            <a:r>
              <a:rPr lang="en-US" altLang="ko-KR" baseline="0" smtClean="0"/>
              <a:t>, </a:t>
            </a:r>
            <a:r>
              <a:rPr lang="ko-KR" altLang="en-US" baseline="0" smtClean="0"/>
              <a:t>최종결과의 단계로 이루어져 있습니다</a:t>
            </a:r>
            <a:r>
              <a:rPr lang="en-US" altLang="ko-KR" baseline="0" smtClean="0"/>
              <a:t>.</a:t>
            </a:r>
          </a:p>
          <a:p>
            <a:endParaRPr lang="en-US" altLang="ko-KR" baseline="0" smtClean="0"/>
          </a:p>
          <a:p>
            <a:r>
              <a:rPr lang="ko-KR" altLang="en-US" baseline="0" smtClean="0"/>
              <a:t>원본데이터는 한줄씩 </a:t>
            </a:r>
            <a:r>
              <a:rPr lang="en-US" altLang="ko-KR" baseline="0" smtClean="0"/>
              <a:t>3</a:t>
            </a:r>
            <a:r>
              <a:rPr lang="ko-KR" altLang="en-US" baseline="0" smtClean="0"/>
              <a:t>개의 </a:t>
            </a:r>
            <a:r>
              <a:rPr lang="en-US" altLang="ko-KR" baseline="0" smtClean="0"/>
              <a:t>Split</a:t>
            </a:r>
            <a:r>
              <a:rPr lang="ko-KR" altLang="en-US" baseline="0" smtClean="0"/>
              <a:t>으로 저장됩니다</a:t>
            </a:r>
            <a:r>
              <a:rPr lang="en-US" altLang="ko-KR" baseline="0" smtClean="0"/>
              <a:t>.</a:t>
            </a:r>
          </a:p>
          <a:p>
            <a:endParaRPr lang="en-US" altLang="ko-KR" baseline="0" smtClean="0"/>
          </a:p>
          <a:p>
            <a:r>
              <a:rPr lang="en-US" altLang="ko-KR" baseline="0" smtClean="0"/>
              <a:t>map() </a:t>
            </a:r>
            <a:r>
              <a:rPr lang="ko-KR" altLang="en-US" baseline="0" smtClean="0"/>
              <a:t>단계에서 </a:t>
            </a:r>
            <a:r>
              <a:rPr lang="en-US" altLang="ko-KR" baseline="0" smtClean="0"/>
              <a:t>&lt;</a:t>
            </a:r>
            <a:r>
              <a:rPr lang="ko-KR" altLang="en-US" baseline="0" smtClean="0"/>
              <a:t>단어</a:t>
            </a:r>
            <a:r>
              <a:rPr lang="en-US" altLang="ko-KR" baseline="0" smtClean="0"/>
              <a:t>,1&gt;</a:t>
            </a:r>
            <a:r>
              <a:rPr lang="ko-KR" altLang="en-US" baseline="0" smtClean="0"/>
              <a:t>의 리스트로 분리됩니다</a:t>
            </a:r>
            <a:r>
              <a:rPr lang="en-US" altLang="ko-KR" baseline="0" smtClean="0"/>
              <a:t>.</a:t>
            </a:r>
          </a:p>
          <a:p>
            <a:endParaRPr lang="en-US" altLang="ko-KR" baseline="0" smtClean="0"/>
          </a:p>
          <a:p>
            <a:r>
              <a:rPr lang="ko-KR" altLang="en-US" baseline="0" smtClean="0"/>
              <a:t>셔플 단계에서 </a:t>
            </a:r>
            <a:r>
              <a:rPr lang="en-US" altLang="ko-KR" baseline="0" smtClean="0"/>
              <a:t>key(</a:t>
            </a:r>
            <a:r>
              <a:rPr lang="ko-KR" altLang="en-US" baseline="0" smtClean="0"/>
              <a:t>단어</a:t>
            </a:r>
            <a:r>
              <a:rPr lang="en-US" altLang="ko-KR" baseline="0" smtClean="0"/>
              <a:t>)</a:t>
            </a:r>
            <a:r>
              <a:rPr lang="ko-KR" altLang="en-US" baseline="0" smtClean="0"/>
              <a:t>를 기준으로 자료들을 하나로 모아줍니다</a:t>
            </a:r>
            <a:r>
              <a:rPr lang="en-US" altLang="ko-KR" baseline="0" smtClean="0"/>
              <a:t>.</a:t>
            </a:r>
          </a:p>
          <a:p>
            <a:endParaRPr lang="en-US" altLang="ko-KR" baseline="0" smtClean="0"/>
          </a:p>
          <a:p>
            <a:r>
              <a:rPr lang="en-US" altLang="ko-KR" baseline="0" smtClean="0"/>
              <a:t>reduce() </a:t>
            </a:r>
            <a:r>
              <a:rPr lang="ko-KR" altLang="en-US" baseline="0" smtClean="0"/>
              <a:t>단계에서 </a:t>
            </a:r>
            <a:r>
              <a:rPr lang="en-US" altLang="ko-KR" baseline="0" smtClean="0"/>
              <a:t>value</a:t>
            </a:r>
            <a:r>
              <a:rPr lang="ko-KR" altLang="en-US" baseline="0" smtClean="0"/>
              <a:t>의 </a:t>
            </a:r>
            <a:r>
              <a:rPr lang="en-US" altLang="ko-KR" baseline="0" smtClean="0"/>
              <a:t>sum</a:t>
            </a:r>
            <a:r>
              <a:rPr lang="ko-KR" altLang="en-US" baseline="0" smtClean="0"/>
              <a:t>을 구하고 </a:t>
            </a:r>
            <a:r>
              <a:rPr lang="en-US" altLang="ko-KR" baseline="0" smtClean="0"/>
              <a:t>final value</a:t>
            </a:r>
            <a:r>
              <a:rPr lang="ko-KR" altLang="en-US" baseline="0" smtClean="0"/>
              <a:t>를 리턴합니다</a:t>
            </a:r>
            <a:r>
              <a:rPr lang="en-US" altLang="ko-KR" baseline="0" smtClean="0"/>
              <a:t>.</a:t>
            </a:r>
          </a:p>
          <a:p>
            <a:endParaRPr lang="en-US" altLang="ko-KR" baseline="0" smtClean="0"/>
          </a:p>
          <a:p>
            <a:r>
              <a:rPr lang="ko-KR" altLang="en-US" baseline="0" smtClean="0"/>
              <a:t>이러한 과정을 거쳐서 최종 결과값인 </a:t>
            </a:r>
            <a:r>
              <a:rPr lang="en-US" altLang="ko-KR" baseline="0" smtClean="0"/>
              <a:t>Bear,2 Car,3 Deer,2 River,2 </a:t>
            </a:r>
            <a:r>
              <a:rPr lang="ko-KR" altLang="en-US" baseline="0" smtClean="0"/>
              <a:t>의 </a:t>
            </a:r>
            <a:endParaRPr lang="en-US" altLang="ko-KR" baseline="0" smtClean="0"/>
          </a:p>
          <a:p>
            <a:r>
              <a:rPr lang="en-US" altLang="ko-KR" baseline="0" smtClean="0"/>
              <a:t>final &lt;key,value&gt; </a:t>
            </a:r>
            <a:r>
              <a:rPr lang="ko-KR" altLang="en-US" baseline="0" smtClean="0"/>
              <a:t>리스트가 나오는 것입니다</a:t>
            </a:r>
            <a:r>
              <a:rPr lang="en-US" altLang="ko-KR" baseline="0" smtClean="0"/>
              <a:t>.</a:t>
            </a:r>
          </a:p>
          <a:p>
            <a:endParaRPr lang="en-US" altLang="ko-KR" baseline="0" smtClean="0"/>
          </a:p>
          <a:p>
            <a:endParaRPr lang="en-US" altLang="ko-KR" baseline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A0E870-D3ED-4988-87E9-B8D62EA0AB12}" type="slidenum">
              <a:rPr lang="ko-KR" altLang="en-US" smtClean="0"/>
              <a:pPr/>
              <a:t>127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493248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FBC30-0205-43A0-8ECD-EBB3A3F7D584}" type="slidenum">
              <a:rPr lang="ko-KR" altLang="en-US" smtClean="0"/>
              <a:pPr/>
              <a:t>202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403666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FBC30-0205-43A0-8ECD-EBB3A3F7D584}" type="slidenum">
              <a:rPr lang="ko-KR" altLang="en-US" smtClean="0"/>
              <a:pPr/>
              <a:t>203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403666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FBC30-0205-43A0-8ECD-EBB3A3F7D584}" type="slidenum">
              <a:rPr lang="ko-KR" altLang="en-US" smtClean="0"/>
              <a:pPr/>
              <a:t>204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403666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FBC30-0205-43A0-8ECD-EBB3A3F7D584}" type="slidenum">
              <a:rPr lang="ko-KR" altLang="en-US" smtClean="0"/>
              <a:pPr/>
              <a:t>205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403666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http://blog.naver.com/moonv11/220569238566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FBC30-0205-43A0-8ECD-EBB3A3F7D584}" type="slidenum">
              <a:rPr lang="ko-KR" altLang="en-US" smtClean="0"/>
              <a:pPr/>
              <a:t>231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511643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http://blog.naver.com/moonv11/220569238566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FBC30-0205-43A0-8ECD-EBB3A3F7D584}" type="slidenum">
              <a:rPr lang="ko-KR" altLang="en-US" smtClean="0"/>
              <a:pPr/>
              <a:t>232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511643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http://blog.naver.com/moonv11/220569238566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FBC30-0205-43A0-8ECD-EBB3A3F7D584}" type="slidenum">
              <a:rPr lang="ko-KR" altLang="en-US" smtClean="0"/>
              <a:pPr/>
              <a:t>233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511643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http://blog.naver.com/moonv11/220569238566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FBC30-0205-43A0-8ECD-EBB3A3F7D584}" type="slidenum">
              <a:rPr lang="ko-KR" altLang="en-US" smtClean="0"/>
              <a:pPr/>
              <a:t>234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511643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http://blog.naver.com/moonv11/220569238566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FBC30-0205-43A0-8ECD-EBB3A3F7D584}" type="slidenum">
              <a:rPr lang="ko-KR" altLang="en-US" smtClean="0"/>
              <a:pPr/>
              <a:t>235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51164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FBC30-0205-43A0-8ECD-EBB3A3F7D584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73932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http://blog.naver.com/moonv11/220569238566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FBC30-0205-43A0-8ECD-EBB3A3F7D584}" type="slidenum">
              <a:rPr lang="ko-KR" altLang="en-US" smtClean="0"/>
              <a:pPr/>
              <a:t>236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511643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http://blog.naver.com/moonv11/220569238566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FBC30-0205-43A0-8ECD-EBB3A3F7D584}" type="slidenum">
              <a:rPr lang="ko-KR" altLang="en-US" smtClean="0"/>
              <a:pPr/>
              <a:t>237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511643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http://blog.naver.com/moonv11/220569238566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FBC30-0205-43A0-8ECD-EBB3A3F7D584}" type="slidenum">
              <a:rPr lang="ko-KR" altLang="en-US" smtClean="0"/>
              <a:pPr/>
              <a:t>238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51164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FBC30-0205-43A0-8ECD-EBB3A3F7D584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02912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빅데이터의</a:t>
            </a:r>
            <a:r>
              <a:rPr lang="ko-KR" altLang="en-US" dirty="0" smtClean="0"/>
              <a:t> 출현배경 </a:t>
            </a:r>
            <a:endParaRPr lang="en-US" altLang="ko-KR" dirty="0" smtClean="0"/>
          </a:p>
          <a:p>
            <a:r>
              <a:rPr lang="en-US" altLang="ko-KR" dirty="0" smtClean="0"/>
              <a:t>Software</a:t>
            </a:r>
            <a:r>
              <a:rPr lang="en-US" altLang="ko-KR" baseline="0" dirty="0" smtClean="0"/>
              <a:t> history(</a:t>
            </a:r>
            <a:r>
              <a:rPr lang="ko-KR" altLang="en-US" baseline="0" dirty="0" smtClean="0"/>
              <a:t>패러다임을 바꾼 몇몇 사건들</a:t>
            </a:r>
            <a:r>
              <a:rPr lang="en-US" altLang="ko-KR" baseline="0" dirty="0" smtClean="0"/>
              <a:t>):</a:t>
            </a:r>
          </a:p>
          <a:p>
            <a:r>
              <a:rPr lang="en-US" altLang="ko-KR" baseline="0" dirty="0" smtClean="0"/>
              <a:t> 1980</a:t>
            </a:r>
            <a:r>
              <a:rPr lang="ko-KR" altLang="en-US" baseline="0" dirty="0" smtClean="0"/>
              <a:t>년대 </a:t>
            </a:r>
            <a:r>
              <a:rPr lang="en-US" altLang="ko-KR" baseline="0" dirty="0" smtClean="0"/>
              <a:t>PC </a:t>
            </a:r>
            <a:r>
              <a:rPr lang="ko-KR" altLang="en-US" baseline="0" dirty="0" smtClean="0"/>
              <a:t>의 등장</a:t>
            </a:r>
            <a:r>
              <a:rPr lang="en-US" altLang="ko-KR" baseline="0" dirty="0" smtClean="0"/>
              <a:t>, 1990</a:t>
            </a:r>
            <a:r>
              <a:rPr lang="ko-KR" altLang="en-US" baseline="0" dirty="0" smtClean="0"/>
              <a:t>년대 </a:t>
            </a:r>
            <a:r>
              <a:rPr lang="en-US" altLang="ko-KR" baseline="0" dirty="0" smtClean="0"/>
              <a:t>World Wide Web internet</a:t>
            </a:r>
            <a:r>
              <a:rPr lang="ko-KR" altLang="en-US" baseline="0" dirty="0" smtClean="0"/>
              <a:t>의 등장</a:t>
            </a:r>
            <a:r>
              <a:rPr lang="en-US" altLang="ko-KR" baseline="0" dirty="0" smtClean="0"/>
              <a:t>, 2000</a:t>
            </a:r>
            <a:r>
              <a:rPr lang="ko-KR" altLang="en-US" baseline="0" dirty="0" smtClean="0"/>
              <a:t>년대 </a:t>
            </a:r>
            <a:r>
              <a:rPr lang="en-US" altLang="ko-KR" baseline="0" dirty="0" smtClean="0"/>
              <a:t>Multimedia </a:t>
            </a:r>
            <a:r>
              <a:rPr lang="ko-KR" altLang="en-US" baseline="0" dirty="0" smtClean="0"/>
              <a:t>의 생성 </a:t>
            </a:r>
            <a:endParaRPr lang="en-US" altLang="ko-KR" baseline="0" dirty="0" smtClean="0"/>
          </a:p>
          <a:p>
            <a:r>
              <a:rPr lang="en-US" altLang="ko-KR" baseline="0" dirty="0" smtClean="0"/>
              <a:t> 2007-8 </a:t>
            </a:r>
            <a:r>
              <a:rPr lang="ko-KR" altLang="en-US" baseline="0" dirty="0" err="1" smtClean="0"/>
              <a:t>스마트폰의</a:t>
            </a:r>
            <a:r>
              <a:rPr lang="ko-KR" altLang="en-US" baseline="0" dirty="0" smtClean="0"/>
              <a:t> 등장</a:t>
            </a:r>
            <a:r>
              <a:rPr lang="en-US" altLang="ko-KR" baseline="0" dirty="0" smtClean="0"/>
              <a:t>(</a:t>
            </a:r>
            <a:r>
              <a:rPr lang="ko-KR" altLang="en-US" baseline="0" dirty="0" smtClean="0"/>
              <a:t>거대한 </a:t>
            </a:r>
            <a:r>
              <a:rPr lang="ko-KR" altLang="en-US" baseline="0" dirty="0" err="1" smtClean="0"/>
              <a:t>모바일</a:t>
            </a:r>
            <a:r>
              <a:rPr lang="ko-KR" altLang="en-US" baseline="0" dirty="0" smtClean="0"/>
              <a:t> 시장 형성 → 쉬지 않고 정보의 요청 및 업로드</a:t>
            </a:r>
            <a:r>
              <a:rPr lang="en-US" altLang="ko-KR" baseline="0" dirty="0" smtClean="0"/>
              <a:t>)</a:t>
            </a:r>
          </a:p>
          <a:p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정보발생량을 감당할 수 없는 수준에 이름</a:t>
            </a:r>
            <a:r>
              <a:rPr lang="en-US" altLang="ko-KR" baseline="0" dirty="0" smtClean="0"/>
              <a:t>.(‘</a:t>
            </a:r>
            <a:r>
              <a:rPr lang="ko-KR" altLang="en-US" baseline="0" dirty="0" err="1" smtClean="0"/>
              <a:t>빅데이터</a:t>
            </a:r>
            <a:r>
              <a:rPr lang="en-US" altLang="ko-KR" baseline="0" dirty="0" smtClean="0"/>
              <a:t>’ </a:t>
            </a:r>
            <a:r>
              <a:rPr lang="ko-KR" altLang="en-US" baseline="0" dirty="0" smtClean="0"/>
              <a:t>라는 신조어 형성</a:t>
            </a:r>
            <a:r>
              <a:rPr lang="en-US" altLang="ko-KR" baseline="0" dirty="0" smtClean="0"/>
              <a:t>) </a:t>
            </a:r>
          </a:p>
          <a:p>
            <a:r>
              <a:rPr lang="en-US" altLang="ko-KR" baseline="0" dirty="0" smtClean="0"/>
              <a:t> </a:t>
            </a:r>
          </a:p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FBC30-0205-43A0-8ECD-EBB3A3F7D584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09133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A0E870-D3ED-4988-87E9-B8D62EA0AB12}" type="slidenum">
              <a:rPr lang="ko-KR" altLang="en-US" smtClean="0"/>
              <a:pPr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3789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A0E870-D3ED-4988-87E9-B8D62EA0AB12}" type="slidenum">
              <a:rPr lang="ko-KR" altLang="en-US" smtClean="0"/>
              <a:pPr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24421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A0E870-D3ED-4988-87E9-B8D62EA0AB12}" type="slidenum">
              <a:rPr lang="ko-KR" altLang="en-US" smtClean="0"/>
              <a:pPr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55671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A0E870-D3ED-4988-87E9-B8D62EA0AB12}" type="slidenum">
              <a:rPr lang="ko-KR" altLang="en-US" smtClean="0"/>
              <a:pPr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84191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97D4F-4120-46D1-92DA-E2BF15C423FD}" type="datetime1">
              <a:rPr lang="ko-KR" altLang="en-US" smtClean="0"/>
              <a:pPr/>
              <a:t>2020-01-29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8F7B5-BC09-45E7-8191-D02D6C7021B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6557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E1F87-36AA-46EE-9198-C02FE6E93DC3}" type="datetime1">
              <a:rPr lang="ko-KR" altLang="en-US" smtClean="0"/>
              <a:pPr/>
              <a:t>2020-01-29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8F7B5-BC09-45E7-8191-D02D6C7021B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37562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2E096-B694-4E50-82D0-E8B975C99E35}" type="datetime1">
              <a:rPr lang="ko-KR" altLang="en-US" smtClean="0"/>
              <a:pPr/>
              <a:t>2020-01-29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8F7B5-BC09-45E7-8191-D02D6C7021B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57166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38"/>
          <p:cNvGrpSpPr>
            <a:grpSpLocks/>
          </p:cNvGrpSpPr>
          <p:nvPr userDrawn="1"/>
        </p:nvGrpSpPr>
        <p:grpSpPr bwMode="auto">
          <a:xfrm>
            <a:off x="303566" y="736183"/>
            <a:ext cx="11912635" cy="83609"/>
            <a:chOff x="228600" y="1022350"/>
            <a:chExt cx="9440863" cy="360363"/>
          </a:xfrm>
        </p:grpSpPr>
        <p:sp>
          <p:nvSpPr>
            <p:cNvPr id="17" name="모서리가 둥근 직사각형 16"/>
            <p:cNvSpPr>
              <a:spLocks noChangeArrowheads="1"/>
            </p:cNvSpPr>
            <p:nvPr/>
          </p:nvSpPr>
          <p:spPr bwMode="auto">
            <a:xfrm>
              <a:off x="236538" y="1022350"/>
              <a:ext cx="9432925" cy="360363"/>
            </a:xfrm>
            <a:prstGeom prst="roundRect">
              <a:avLst>
                <a:gd name="adj" fmla="val 13255"/>
              </a:avLst>
            </a:prstGeom>
            <a:solidFill>
              <a:srgbClr val="2277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144000" rIns="144000" anchor="ctr"/>
            <a:lstStyle/>
            <a:p>
              <a:pPr marL="82550"/>
              <a:endParaRPr lang="en-US" altLang="ko-KR" sz="1500" b="1" dirty="0">
                <a:solidFill>
                  <a:schemeClr val="bg1"/>
                </a:solidFill>
                <a:latin typeface="@산돌퍼즐Bk"/>
                <a:ea typeface="맑은 고딕" pitchFamily="50" charset="-127"/>
              </a:endParaRPr>
            </a:p>
          </p:txBody>
        </p:sp>
        <p:sp>
          <p:nvSpPr>
            <p:cNvPr id="18" name="Rectangle 4"/>
            <p:cNvSpPr txBox="1">
              <a:spLocks/>
            </p:cNvSpPr>
            <p:nvPr/>
          </p:nvSpPr>
          <p:spPr bwMode="auto">
            <a:xfrm>
              <a:off x="228600" y="1047750"/>
              <a:ext cx="7285038" cy="3238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26000" tIns="0" rIns="0" bIns="0" anchor="ctr"/>
            <a:lstStyle>
              <a:lvl1pPr marL="82550" eaLnBrk="0" hangingPunct="0">
                <a:defRPr kumimoji="1" sz="13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</a:defRPr>
              </a:lvl1pPr>
              <a:lvl2pPr marL="742950" indent="-285750" eaLnBrk="0" hangingPunct="0">
                <a:defRPr kumimoji="1" sz="13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</a:defRPr>
              </a:lvl2pPr>
              <a:lvl3pPr marL="1143000" indent="-228600" eaLnBrk="0" hangingPunct="0">
                <a:defRPr kumimoji="1" sz="13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</a:defRPr>
              </a:lvl3pPr>
              <a:lvl4pPr marL="1600200" indent="-228600" eaLnBrk="0" hangingPunct="0">
                <a:defRPr kumimoji="1" sz="13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</a:defRPr>
              </a:lvl4pPr>
              <a:lvl5pPr marL="2057400" indent="-228600" eaLnBrk="0" hangingPunct="0">
                <a:defRPr kumimoji="1" sz="13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</a:defRPr>
              </a:lvl9pPr>
            </a:lstStyle>
            <a:p>
              <a:pPr eaLnBrk="1" hangingPunct="1"/>
              <a:endParaRPr lang="ko-KR" altLang="en-US" sz="15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22" name="Title Placeholder 1"/>
          <p:cNvSpPr>
            <a:spLocks noGrp="1"/>
          </p:cNvSpPr>
          <p:nvPr>
            <p:ph type="title"/>
          </p:nvPr>
        </p:nvSpPr>
        <p:spPr bwMode="auto">
          <a:xfrm>
            <a:off x="413241" y="391597"/>
            <a:ext cx="10972800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200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9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4748735" y="6645276"/>
            <a:ext cx="2844800" cy="212725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‹#›</a:t>
            </a:fld>
            <a:r>
              <a:rPr lang="en-US" smtClean="0"/>
              <a:t> -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90369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453" y="704850"/>
            <a:ext cx="10544258" cy="544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4821335" y="6645276"/>
            <a:ext cx="2844800" cy="212725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pPr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-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04266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EC996-76B7-4C1D-B6F3-028521A660BC}" type="datetime1">
              <a:rPr lang="ko-KR" altLang="en-US" smtClean="0"/>
              <a:pPr/>
              <a:t>2020-01-29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8F7B5-BC09-45E7-8191-D02D6C7021B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8808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DFB03-1B84-4B6C-80FD-3BFC2D247AF1}" type="datetime1">
              <a:rPr lang="ko-KR" altLang="en-US" smtClean="0"/>
              <a:pPr/>
              <a:t>2020-01-29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8F7B5-BC09-45E7-8191-D02D6C7021B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21462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3AE26F-9D25-4BC7-8734-A495C8FBF4F3}" type="datetime1">
              <a:rPr lang="ko-KR" altLang="en-US" smtClean="0"/>
              <a:pPr/>
              <a:t>2020-01-29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8F7B5-BC09-45E7-8191-D02D6C7021B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73152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1A4DD-FC06-4AE7-95F1-966AF228BCE6}" type="datetime1">
              <a:rPr lang="ko-KR" altLang="en-US" smtClean="0"/>
              <a:pPr/>
              <a:t>2020-01-29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8F7B5-BC09-45E7-8191-D02D6C7021B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83619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71ECC-321E-4702-9237-33FDE8481684}" type="datetime1">
              <a:rPr lang="ko-KR" altLang="en-US" smtClean="0"/>
              <a:pPr/>
              <a:t>2020-01-29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8F7B5-BC09-45E7-8191-D02D6C7021B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55025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24C42-B7E0-4BE1-9E9F-D096EDE60712}" type="datetime1">
              <a:rPr lang="ko-KR" altLang="en-US" smtClean="0"/>
              <a:pPr/>
              <a:t>2020-01-29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8F7B5-BC09-45E7-8191-D02D6C7021B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09987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E679D-AD04-4CE6-8102-B23E3EEF5A2E}" type="datetime1">
              <a:rPr lang="ko-KR" altLang="en-US" smtClean="0"/>
              <a:pPr/>
              <a:t>2020-01-29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8F7B5-BC09-45E7-8191-D02D6C7021B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49713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A3C339-28D8-4EC8-963E-882BF7BED511}" type="datetime1">
              <a:rPr lang="ko-KR" altLang="en-US" smtClean="0"/>
              <a:pPr/>
              <a:t>2020-01-29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8F7B5-BC09-45E7-8191-D02D6C7021B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56337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E5C744-6EA0-4F2B-A61B-5A0B2F427327}" type="datetime1">
              <a:rPr lang="ko-KR" altLang="en-US" smtClean="0"/>
              <a:pPr/>
              <a:t>2020-01-29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E8F7B5-BC09-45E7-8191-D02D6C7021B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43747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hyperlink" Target="http://master:50070/dfshealth" TargetMode="External"/><Relationship Id="rId1" Type="http://schemas.openxmlformats.org/officeDocument/2006/relationships/slideLayout" Target="../slideLayouts/slideLayout1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2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hyperlink" Target="http://zookeeper.apache.org/" TargetMode="External"/><Relationship Id="rId1" Type="http://schemas.openxmlformats.org/officeDocument/2006/relationships/slideLayout" Target="../slideLayouts/slideLayout12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2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2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2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2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hyperlink" Target="https://cwiki.apache.org/confluence/display/Hive/LanguageManual" TargetMode="External"/><Relationship Id="rId1" Type="http://schemas.openxmlformats.org/officeDocument/2006/relationships/slideLayout" Target="../slideLayouts/slideLayout12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ongodb/mongo-hadoop" TargetMode="External"/><Relationship Id="rId2" Type="http://schemas.openxmlformats.org/officeDocument/2006/relationships/hyperlink" Target="https://docs.mongodb.com/ecosystem/tools/hadoop/" TargetMode="Externa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ongodb/mongo-hadoop" TargetMode="External"/><Relationship Id="rId2" Type="http://schemas.openxmlformats.org/officeDocument/2006/relationships/hyperlink" Target="https://docs.mongodb.com/ecosystem/tools/hadoop/" TargetMode="Externa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12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2.xml"/></Relationships>
</file>

<file path=ppt/slides/_rels/slide2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2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2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2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2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2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2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2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wm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4534443" y="1243850"/>
            <a:ext cx="7023830" cy="33281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446088" marR="0" lvl="0" indent="-446088" algn="l" defTabSz="4572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  <a:t>   Session 1</a:t>
            </a:r>
            <a:b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</a:br>
            <a: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  <a:t/>
            </a:r>
            <a:b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</a:br>
            <a: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  <a:t/>
            </a:r>
            <a:b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</a:br>
            <a: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  <a:t/>
            </a:r>
            <a:b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</a:br>
            <a:r>
              <a:rPr kumimoji="0" lang="ko-KR" altLang="en-US" sz="32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  <a:t>빅데이터</a:t>
            </a:r>
            <a:r>
              <a:rPr kumimoji="0" lang="ko-KR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  <a:t> </a:t>
            </a:r>
            <a:r>
              <a:rPr lang="ko-KR" altLang="en-US" sz="32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+mj-ea"/>
                <a:ea typeface="+mj-ea"/>
                <a:cs typeface="JBold" pitchFamily="18" charset="-127"/>
              </a:rPr>
              <a:t>및 </a:t>
            </a:r>
            <a:r>
              <a:rPr lang="ko-KR" altLang="en-US" sz="3200" b="1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+mj-ea"/>
                <a:ea typeface="+mj-ea"/>
                <a:cs typeface="JBold" pitchFamily="18" charset="-127"/>
              </a:rPr>
              <a:t>하둡</a:t>
            </a:r>
            <a:r>
              <a:rPr lang="ko-KR" altLang="en-US" sz="32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+mj-ea"/>
                <a:ea typeface="+mj-ea"/>
                <a:cs typeface="JBold" pitchFamily="18" charset="-127"/>
              </a:rPr>
              <a:t> 소개</a:t>
            </a:r>
            <a:r>
              <a:rPr kumimoji="0" lang="ko-KR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  <a:t> </a:t>
            </a:r>
            <a:endParaRPr kumimoji="0" lang="en-US" altLang="ko-KR" sz="3200" b="1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j-ea"/>
              <a:ea typeface="+mj-ea"/>
              <a:cs typeface="JBold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718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>
                <a:latin typeface="+mn-ea"/>
                <a:cs typeface="JBold" pitchFamily="18" charset="-127"/>
              </a:rPr>
              <a:t>1. </a:t>
            </a:r>
            <a:r>
              <a:rPr lang="ko-KR" altLang="en-US" b="1" dirty="0" err="1">
                <a:latin typeface="+mn-ea"/>
                <a:cs typeface="JBold" pitchFamily="18" charset="-127"/>
              </a:rPr>
              <a:t>빅데이터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10</a:t>
            </a:fld>
            <a:r>
              <a:rPr lang="en-US" smtClean="0"/>
              <a:t> - 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48420" y="1500662"/>
            <a:ext cx="999605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2000" b="1" dirty="0" smtClean="0">
                <a:latin typeface="+mn-ea"/>
              </a:rPr>
              <a:t>크기</a:t>
            </a:r>
            <a:r>
              <a:rPr lang="en-US" altLang="ko-KR" sz="2000" b="1" dirty="0" smtClean="0">
                <a:latin typeface="+mn-ea"/>
              </a:rPr>
              <a:t>(Volume) </a:t>
            </a:r>
            <a:r>
              <a:rPr lang="en-US" altLang="ko-KR" sz="2000" dirty="0" smtClean="0">
                <a:latin typeface="+mn-ea"/>
              </a:rPr>
              <a:t>: </a:t>
            </a:r>
            <a:r>
              <a:rPr lang="ko-KR" altLang="en-US" sz="2000" dirty="0" smtClean="0">
                <a:latin typeface="+mn-ea"/>
              </a:rPr>
              <a:t>방대한 양의 데이터</a:t>
            </a:r>
            <a:r>
              <a:rPr lang="en-US" altLang="ko-KR" sz="2000" dirty="0" smtClean="0">
                <a:latin typeface="+mn-ea"/>
              </a:rPr>
              <a:t>(</a:t>
            </a:r>
            <a:r>
              <a:rPr lang="ko-KR" altLang="en-US" sz="2000" dirty="0" smtClean="0">
                <a:latin typeface="+mn-ea"/>
              </a:rPr>
              <a:t>테라</a:t>
            </a:r>
            <a:r>
              <a:rPr lang="en-US" altLang="ko-KR" sz="2000" dirty="0" smtClean="0">
                <a:latin typeface="+mn-ea"/>
              </a:rPr>
              <a:t>, </a:t>
            </a:r>
            <a:r>
              <a:rPr lang="ko-KR" altLang="en-US" sz="2000" dirty="0" err="1" smtClean="0">
                <a:latin typeface="+mn-ea"/>
              </a:rPr>
              <a:t>페타바이트</a:t>
            </a:r>
            <a:r>
              <a:rPr lang="ko-KR" altLang="en-US" sz="2000" dirty="0" smtClean="0">
                <a:latin typeface="+mn-ea"/>
              </a:rPr>
              <a:t> 이상의 크기</a:t>
            </a:r>
            <a:r>
              <a:rPr lang="en-US" altLang="ko-KR" sz="2000" dirty="0" smtClean="0">
                <a:latin typeface="+mn-ea"/>
              </a:rPr>
              <a:t>)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2000" b="1" dirty="0" smtClean="0">
                <a:latin typeface="+mn-ea"/>
              </a:rPr>
              <a:t>다양성</a:t>
            </a:r>
            <a:r>
              <a:rPr lang="en-US" altLang="ko-KR" sz="2000" b="1" dirty="0" smtClean="0">
                <a:latin typeface="+mn-ea"/>
              </a:rPr>
              <a:t>(Varity) </a:t>
            </a:r>
            <a:r>
              <a:rPr lang="en-US" altLang="ko-KR" sz="2000" dirty="0" smtClean="0">
                <a:latin typeface="+mn-ea"/>
              </a:rPr>
              <a:t>: </a:t>
            </a:r>
            <a:r>
              <a:rPr lang="ko-KR" altLang="en-US" sz="2000" dirty="0" smtClean="0">
                <a:latin typeface="+mn-ea"/>
              </a:rPr>
              <a:t>정형</a:t>
            </a:r>
            <a:r>
              <a:rPr lang="en-US" altLang="ko-KR" sz="2000" dirty="0" smtClean="0">
                <a:latin typeface="+mn-ea"/>
              </a:rPr>
              <a:t>(DBMS, </a:t>
            </a:r>
            <a:r>
              <a:rPr lang="ko-KR" altLang="en-US" sz="2000" dirty="0" smtClean="0">
                <a:latin typeface="+mn-ea"/>
              </a:rPr>
              <a:t>전문 등</a:t>
            </a:r>
            <a:r>
              <a:rPr lang="en-US" altLang="ko-KR" sz="2000" dirty="0" smtClean="0">
                <a:latin typeface="+mn-ea"/>
              </a:rPr>
              <a:t>) + </a:t>
            </a:r>
            <a:r>
              <a:rPr lang="ko-KR" altLang="en-US" sz="2000" dirty="0" smtClean="0">
                <a:latin typeface="+mn-ea"/>
              </a:rPr>
              <a:t>비정형</a:t>
            </a:r>
            <a:r>
              <a:rPr lang="en-US" altLang="ko-KR" sz="2000" dirty="0" smtClean="0">
                <a:latin typeface="+mn-ea"/>
              </a:rPr>
              <a:t>(SNS, </a:t>
            </a:r>
            <a:r>
              <a:rPr lang="ko-KR" altLang="en-US" sz="2000" dirty="0" smtClean="0">
                <a:latin typeface="+mn-ea"/>
              </a:rPr>
              <a:t>동영상</a:t>
            </a:r>
            <a:r>
              <a:rPr lang="en-US" altLang="ko-KR" sz="2000" dirty="0" smtClean="0">
                <a:latin typeface="+mn-ea"/>
              </a:rPr>
              <a:t>, </a:t>
            </a:r>
            <a:r>
              <a:rPr lang="ko-KR" altLang="en-US" sz="2000" dirty="0" smtClean="0">
                <a:latin typeface="+mn-ea"/>
              </a:rPr>
              <a:t>사진</a:t>
            </a:r>
            <a:r>
              <a:rPr lang="en-US" altLang="ko-KR" sz="2000" dirty="0" smtClean="0">
                <a:latin typeface="+mn-ea"/>
              </a:rPr>
              <a:t>, </a:t>
            </a:r>
            <a:r>
              <a:rPr lang="ko-KR" altLang="en-US" sz="2000" dirty="0" smtClean="0">
                <a:latin typeface="+mn-ea"/>
              </a:rPr>
              <a:t>음성</a:t>
            </a:r>
            <a:r>
              <a:rPr lang="en-US" altLang="ko-KR" sz="2000" dirty="0" smtClean="0">
                <a:latin typeface="+mn-ea"/>
              </a:rPr>
              <a:t>, </a:t>
            </a:r>
            <a:r>
              <a:rPr lang="ko-KR" altLang="en-US" sz="2000" dirty="0" smtClean="0">
                <a:latin typeface="+mn-ea"/>
              </a:rPr>
              <a:t>텍스트 등</a:t>
            </a:r>
            <a:r>
              <a:rPr lang="en-US" altLang="ko-KR" sz="2000" dirty="0" smtClean="0">
                <a:latin typeface="+mn-ea"/>
              </a:rPr>
              <a:t>)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2000" b="1" dirty="0" smtClean="0">
                <a:latin typeface="+mn-ea"/>
              </a:rPr>
              <a:t>속도</a:t>
            </a:r>
            <a:r>
              <a:rPr lang="en-US" altLang="ko-KR" sz="2000" b="1" dirty="0" smtClean="0">
                <a:latin typeface="+mn-ea"/>
              </a:rPr>
              <a:t>(Velocity) </a:t>
            </a:r>
            <a:r>
              <a:rPr lang="en-US" altLang="ko-KR" sz="2000" dirty="0" smtClean="0">
                <a:latin typeface="+mn-ea"/>
              </a:rPr>
              <a:t>: </a:t>
            </a:r>
            <a:r>
              <a:rPr lang="ko-KR" altLang="en-US" sz="2000" dirty="0" smtClean="0">
                <a:latin typeface="+mn-ea"/>
              </a:rPr>
              <a:t>실시간으로 생산되며</a:t>
            </a:r>
            <a:r>
              <a:rPr lang="en-US" altLang="ko-KR" sz="2000" dirty="0" smtClean="0">
                <a:latin typeface="+mn-ea"/>
              </a:rPr>
              <a:t>, </a:t>
            </a:r>
            <a:r>
              <a:rPr lang="ko-KR" altLang="en-US" sz="2000" dirty="0" smtClean="0">
                <a:latin typeface="+mn-ea"/>
              </a:rPr>
              <a:t>빠른 속도로 데이터를 처리</a:t>
            </a:r>
            <a:r>
              <a:rPr lang="en-US" altLang="ko-KR" sz="2000" dirty="0" smtClean="0">
                <a:latin typeface="+mn-ea"/>
              </a:rPr>
              <a:t>/</a:t>
            </a:r>
            <a:r>
              <a:rPr lang="ko-KR" altLang="en-US" sz="2000" dirty="0" smtClean="0">
                <a:latin typeface="+mn-ea"/>
              </a:rPr>
              <a:t>분석</a:t>
            </a:r>
            <a:endParaRPr lang="en-US" altLang="ko-KR" sz="2000" dirty="0" smtClean="0">
              <a:latin typeface="+mn-ea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2000" b="1" dirty="0" smtClean="0">
                <a:latin typeface="+mn-ea"/>
              </a:rPr>
              <a:t>진실성</a:t>
            </a:r>
            <a:r>
              <a:rPr lang="en-US" altLang="ko-KR" sz="2000" b="1" dirty="0" smtClean="0">
                <a:latin typeface="+mn-ea"/>
              </a:rPr>
              <a:t>(Veracity) </a:t>
            </a:r>
            <a:r>
              <a:rPr lang="en-US" altLang="ko-KR" sz="2000" dirty="0" smtClean="0">
                <a:latin typeface="+mn-ea"/>
              </a:rPr>
              <a:t>: </a:t>
            </a:r>
            <a:r>
              <a:rPr lang="ko-KR" altLang="en-US" sz="2000" dirty="0" smtClean="0">
                <a:latin typeface="+mn-ea"/>
              </a:rPr>
              <a:t>주요 의사결정을 위해 데이터 품질과 신뢰성 확보</a:t>
            </a:r>
            <a:endParaRPr lang="en-US" altLang="ko-KR" sz="2000" dirty="0" smtClean="0">
              <a:latin typeface="+mn-ea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2000" b="1" dirty="0" smtClean="0">
                <a:latin typeface="+mn-ea"/>
              </a:rPr>
              <a:t>시각화</a:t>
            </a:r>
            <a:r>
              <a:rPr lang="en-US" altLang="ko-KR" sz="2000" b="1" dirty="0" smtClean="0">
                <a:latin typeface="+mn-ea"/>
              </a:rPr>
              <a:t>(Visualization) </a:t>
            </a:r>
            <a:r>
              <a:rPr lang="en-US" altLang="ko-KR" sz="2000" dirty="0" smtClean="0">
                <a:latin typeface="+mn-ea"/>
              </a:rPr>
              <a:t>: </a:t>
            </a:r>
            <a:r>
              <a:rPr lang="ko-KR" altLang="en-US" sz="2000" dirty="0" smtClean="0">
                <a:latin typeface="+mn-ea"/>
              </a:rPr>
              <a:t>복잡한 대규모 데이터를 시각적으로 표현</a:t>
            </a:r>
            <a:endParaRPr lang="en-US" altLang="ko-KR" sz="2000" dirty="0" smtClean="0">
              <a:latin typeface="+mn-ea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2000" b="1" dirty="0" smtClean="0">
                <a:latin typeface="+mn-ea"/>
              </a:rPr>
              <a:t>가치</a:t>
            </a:r>
            <a:r>
              <a:rPr lang="en-US" altLang="ko-KR" sz="2000" b="1" dirty="0" smtClean="0">
                <a:latin typeface="+mn-ea"/>
              </a:rPr>
              <a:t>(Value)</a:t>
            </a:r>
            <a:r>
              <a:rPr lang="en-US" altLang="ko-KR" sz="2000" dirty="0" smtClean="0">
                <a:latin typeface="+mn-ea"/>
              </a:rPr>
              <a:t> : </a:t>
            </a:r>
            <a:r>
              <a:rPr lang="ko-KR" altLang="en-US" sz="2000" dirty="0" smtClean="0">
                <a:latin typeface="+mn-ea"/>
              </a:rPr>
              <a:t>비즈니스 </a:t>
            </a:r>
            <a:r>
              <a:rPr lang="ko-KR" altLang="en-US" sz="2000" dirty="0" err="1" smtClean="0">
                <a:latin typeface="+mn-ea"/>
              </a:rPr>
              <a:t>효익을</a:t>
            </a:r>
            <a:r>
              <a:rPr lang="ko-KR" altLang="en-US" sz="2000" dirty="0" smtClean="0">
                <a:latin typeface="+mn-ea"/>
              </a:rPr>
              <a:t> 실현하기 위해 궁극적인 가치를 창출</a:t>
            </a:r>
            <a:endParaRPr lang="en-US" altLang="ko-KR" sz="2000" dirty="0">
              <a:latin typeface="+mn-ea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ko-KR" altLang="en-US" sz="2000" dirty="0">
              <a:latin typeface="+mn-ea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662152" y="3815255"/>
            <a:ext cx="10405241" cy="14819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지구상에선 지금 이 순간에도 방대한 크기</a:t>
            </a:r>
            <a:r>
              <a:rPr lang="en-US" altLang="ko-KR" dirty="0" smtClean="0">
                <a:solidFill>
                  <a:schemeClr val="tx1"/>
                </a:solidFill>
              </a:rPr>
              <a:t>(Volume)</a:t>
            </a:r>
            <a:r>
              <a:rPr lang="ko-KR" altLang="en-US" dirty="0" smtClean="0">
                <a:solidFill>
                  <a:schemeClr val="tx1"/>
                </a:solidFill>
              </a:rPr>
              <a:t>의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 smtClean="0">
                <a:solidFill>
                  <a:schemeClr val="tx1"/>
                </a:solidFill>
              </a:rPr>
              <a:t>다양한 </a:t>
            </a:r>
            <a:r>
              <a:rPr lang="en-US" altLang="ko-KR" dirty="0" smtClean="0">
                <a:solidFill>
                  <a:schemeClr val="tx1"/>
                </a:solidFill>
              </a:rPr>
              <a:t>(Varity) </a:t>
            </a:r>
            <a:r>
              <a:rPr lang="ko-KR" altLang="en-US" dirty="0" smtClean="0">
                <a:solidFill>
                  <a:schemeClr val="tx1"/>
                </a:solidFill>
              </a:rPr>
              <a:t>데이터들이 빠른 속도</a:t>
            </a:r>
            <a:r>
              <a:rPr lang="en-US" altLang="ko-KR" dirty="0" smtClean="0">
                <a:solidFill>
                  <a:schemeClr val="tx1"/>
                </a:solidFill>
              </a:rPr>
              <a:t>(Velocity)</a:t>
            </a:r>
            <a:r>
              <a:rPr lang="ko-KR" altLang="en-US" dirty="0" smtClean="0">
                <a:solidFill>
                  <a:schemeClr val="tx1"/>
                </a:solidFill>
              </a:rPr>
              <a:t>로 발생하고 있다</a:t>
            </a:r>
            <a:r>
              <a:rPr lang="en-US" altLang="ko-KR" dirty="0" smtClean="0">
                <a:solidFill>
                  <a:schemeClr val="tx1"/>
                </a:solidFill>
              </a:rPr>
              <a:t>.  </a:t>
            </a:r>
            <a:r>
              <a:rPr lang="ko-KR" altLang="en-US" dirty="0" err="1" smtClean="0">
                <a:solidFill>
                  <a:schemeClr val="tx1"/>
                </a:solidFill>
              </a:rPr>
              <a:t>빅</a:t>
            </a:r>
            <a:r>
              <a:rPr lang="ko-KR" altLang="en-US" dirty="0" smtClean="0">
                <a:solidFill>
                  <a:schemeClr val="tx1"/>
                </a:solidFill>
              </a:rPr>
              <a:t> 데이터는 </a:t>
            </a:r>
            <a:r>
              <a:rPr lang="en-US" altLang="ko-KR" dirty="0" smtClean="0">
                <a:solidFill>
                  <a:schemeClr val="tx1"/>
                </a:solidFill>
              </a:rPr>
              <a:t>3V(</a:t>
            </a:r>
            <a:r>
              <a:rPr lang="en-US" altLang="ko-KR" dirty="0" err="1" smtClean="0">
                <a:solidFill>
                  <a:schemeClr val="tx1"/>
                </a:solidFill>
              </a:rPr>
              <a:t>Volumn</a:t>
            </a:r>
            <a:r>
              <a:rPr lang="en-US" altLang="ko-KR" dirty="0" smtClean="0">
                <a:solidFill>
                  <a:schemeClr val="tx1"/>
                </a:solidFill>
              </a:rPr>
              <a:t>, Varity, Velocity)</a:t>
            </a:r>
            <a:r>
              <a:rPr lang="ko-KR" altLang="en-US" dirty="0" smtClean="0">
                <a:solidFill>
                  <a:schemeClr val="tx1"/>
                </a:solidFill>
              </a:rPr>
              <a:t>를 수용하며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</a:rPr>
              <a:t>데이터의 진실성</a:t>
            </a:r>
            <a:r>
              <a:rPr lang="en-US" altLang="ko-KR" dirty="0" smtClean="0">
                <a:solidFill>
                  <a:schemeClr val="tx1"/>
                </a:solidFill>
              </a:rPr>
              <a:t>(Veracity)</a:t>
            </a:r>
            <a:r>
              <a:rPr lang="ko-KR" altLang="en-US" dirty="0" smtClean="0">
                <a:solidFill>
                  <a:schemeClr val="tx1"/>
                </a:solidFill>
              </a:rPr>
              <a:t>를 확보하고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</a:rPr>
              <a:t>분석 데이터를 시각화</a:t>
            </a:r>
            <a:r>
              <a:rPr lang="en-US" altLang="ko-KR" dirty="0" smtClean="0">
                <a:solidFill>
                  <a:schemeClr val="tx1"/>
                </a:solidFill>
              </a:rPr>
              <a:t>(Visualization)</a:t>
            </a:r>
            <a:r>
              <a:rPr lang="ko-KR" altLang="en-US" dirty="0" smtClean="0">
                <a:solidFill>
                  <a:schemeClr val="tx1"/>
                </a:solidFill>
              </a:rPr>
              <a:t>함으로써 새로운 </a:t>
            </a:r>
            <a:r>
              <a:rPr lang="ko-KR" altLang="en-US" dirty="0" err="1" smtClean="0">
                <a:solidFill>
                  <a:schemeClr val="tx1"/>
                </a:solidFill>
              </a:rPr>
              <a:t>효익을</a:t>
            </a:r>
            <a:r>
              <a:rPr lang="ko-KR" altLang="en-US" dirty="0" smtClean="0">
                <a:solidFill>
                  <a:schemeClr val="tx1"/>
                </a:solidFill>
              </a:rPr>
              <a:t> 가져다 줄 가치</a:t>
            </a:r>
            <a:r>
              <a:rPr lang="en-US" altLang="ko-KR" dirty="0" smtClean="0">
                <a:solidFill>
                  <a:schemeClr val="tx1"/>
                </a:solidFill>
              </a:rPr>
              <a:t>(Value)</a:t>
            </a:r>
            <a:r>
              <a:rPr lang="ko-KR" altLang="en-US" dirty="0" smtClean="0">
                <a:solidFill>
                  <a:schemeClr val="tx1"/>
                </a:solidFill>
              </a:rPr>
              <a:t>를 창출하는 것이다</a:t>
            </a:r>
            <a:r>
              <a:rPr lang="en-US" altLang="ko-KR" dirty="0" smtClean="0">
                <a:solidFill>
                  <a:schemeClr val="tx1"/>
                </a:solidFill>
              </a:rPr>
              <a:t>.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내용 개체 틀 7"/>
          <p:cNvSpPr txBox="1">
            <a:spLocks/>
          </p:cNvSpPr>
          <p:nvPr/>
        </p:nvSpPr>
        <p:spPr bwMode="auto">
          <a:xfrm>
            <a:off x="413241" y="1023630"/>
            <a:ext cx="80286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en-US" altLang="ko-KR" sz="1800" dirty="0" smtClean="0"/>
              <a:t> 6V</a:t>
            </a:r>
            <a:endParaRPr lang="en-US" altLang="ko-KR" sz="1800" dirty="0"/>
          </a:p>
        </p:txBody>
      </p:sp>
    </p:spTree>
    <p:extLst>
      <p:ext uri="{BB962C8B-B14F-4D97-AF65-F5344CB8AC3E}">
        <p14:creationId xmlns:p14="http://schemas.microsoft.com/office/powerpoint/2010/main" val="215651284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100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1082774"/>
            <a:ext cx="1140288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dirty="0" err="1"/>
              <a:t>네임노드</a:t>
            </a:r>
            <a:r>
              <a:rPr lang="ko-KR" altLang="en-US" b="1" dirty="0"/>
              <a:t> 초기화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 err="1"/>
              <a:t>네임노드는</a:t>
            </a:r>
            <a:r>
              <a:rPr lang="ko-KR" altLang="en-US" dirty="0"/>
              <a:t> 최초 한번만 실행하면 됨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$ </a:t>
            </a:r>
            <a:r>
              <a:rPr lang="en-US" altLang="ko-KR" dirty="0"/>
              <a:t>cd /</a:t>
            </a:r>
            <a:r>
              <a:rPr lang="en-US" altLang="ko-KR" dirty="0" err="1" smtClean="0"/>
              <a:t>usr</a:t>
            </a:r>
            <a:r>
              <a:rPr lang="en-US" altLang="ko-KR" dirty="0" smtClean="0"/>
              <a:t>/local/hadoop-2.7.7/bin</a:t>
            </a: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$ </a:t>
            </a:r>
            <a:r>
              <a:rPr lang="en-US" altLang="ko-KR" dirty="0" err="1"/>
              <a:t>hdfs</a:t>
            </a:r>
            <a:r>
              <a:rPr lang="en-US" altLang="ko-KR" dirty="0"/>
              <a:t> </a:t>
            </a:r>
            <a:r>
              <a:rPr lang="en-US" altLang="ko-KR" dirty="0" err="1"/>
              <a:t>namenode</a:t>
            </a:r>
            <a:r>
              <a:rPr lang="en-US" altLang="ko-KR" dirty="0"/>
              <a:t> -format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에러메시지가 </a:t>
            </a:r>
            <a:r>
              <a:rPr lang="ko-KR" altLang="en-US" dirty="0"/>
              <a:t>있다면 환경설정파일이 잘못된 것임</a:t>
            </a:r>
            <a:r>
              <a:rPr lang="en-US" altLang="ko-KR" dirty="0"/>
              <a:t>. </a:t>
            </a:r>
            <a:r>
              <a:rPr lang="ko-KR" altLang="en-US" dirty="0"/>
              <a:t>확인하고 수정한 다음 </a:t>
            </a:r>
            <a:r>
              <a:rPr lang="ko-KR" altLang="en-US" dirty="0" smtClean="0"/>
              <a:t>다시 </a:t>
            </a:r>
            <a:r>
              <a:rPr lang="ko-KR" altLang="en-US" dirty="0"/>
              <a:t>실행시킬 것</a:t>
            </a:r>
            <a:endParaRPr lang="en-US" altLang="ko-KR" dirty="0" smtClean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smtClean="0"/>
              <a:t>Hadoop </a:t>
            </a:r>
            <a:r>
              <a:rPr lang="ko-KR" altLang="en-US" b="1" smtClean="0"/>
              <a:t>클러스터 구성 환경</a:t>
            </a:r>
            <a:endParaRPr lang="ko-KR" altLang="en-US" b="1" dirty="0"/>
          </a:p>
        </p:txBody>
      </p:sp>
      <p:sp>
        <p:nvSpPr>
          <p:cNvPr id="3" name="직사각형 2"/>
          <p:cNvSpPr/>
          <p:nvPr/>
        </p:nvSpPr>
        <p:spPr>
          <a:xfrm>
            <a:off x="709448" y="2853559"/>
            <a:ext cx="9963807" cy="349994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chemeClr val="tx1"/>
                </a:solidFill>
              </a:rPr>
              <a:t>실행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[</a:t>
            </a:r>
            <a:r>
              <a:rPr lang="en-US" altLang="ko-KR" dirty="0" err="1">
                <a:solidFill>
                  <a:schemeClr val="tx1"/>
                </a:solidFill>
              </a:rPr>
              <a:t>hadoop@master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]$  sbin/hadoop-daemon.sh start </a:t>
            </a:r>
            <a:r>
              <a:rPr lang="en-US" altLang="ko-KR" dirty="0" err="1">
                <a:solidFill>
                  <a:schemeClr val="tx1"/>
                </a:solidFill>
              </a:rPr>
              <a:t>namenode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[</a:t>
            </a:r>
            <a:r>
              <a:rPr lang="en-US" altLang="ko-KR" dirty="0" err="1">
                <a:solidFill>
                  <a:schemeClr val="tx1"/>
                </a:solidFill>
              </a:rPr>
              <a:t>hadoop@master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]$  sbin/hadoop-daemons.sh start </a:t>
            </a:r>
            <a:r>
              <a:rPr lang="en-US" altLang="ko-KR" dirty="0" err="1">
                <a:solidFill>
                  <a:schemeClr val="tx1"/>
                </a:solidFill>
              </a:rPr>
              <a:t>datanode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[</a:t>
            </a:r>
            <a:r>
              <a:rPr lang="en-US" altLang="ko-KR" dirty="0" err="1">
                <a:solidFill>
                  <a:schemeClr val="tx1"/>
                </a:solidFill>
              </a:rPr>
              <a:t>hadoop@master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]$  sbin/yarn-daemon.sh start </a:t>
            </a:r>
            <a:r>
              <a:rPr lang="en-US" altLang="ko-KR" dirty="0" err="1">
                <a:solidFill>
                  <a:schemeClr val="tx1"/>
                </a:solidFill>
              </a:rPr>
              <a:t>resourcemanager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[</a:t>
            </a:r>
            <a:r>
              <a:rPr lang="en-US" altLang="ko-KR" dirty="0" err="1">
                <a:solidFill>
                  <a:schemeClr val="tx1"/>
                </a:solidFill>
              </a:rPr>
              <a:t>hadoop@master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]$  sbin/yarn-daemons.sh start </a:t>
            </a:r>
            <a:r>
              <a:rPr lang="en-US" altLang="ko-KR" dirty="0" err="1">
                <a:solidFill>
                  <a:schemeClr val="tx1"/>
                </a:solidFill>
              </a:rPr>
              <a:t>nodemanager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[</a:t>
            </a:r>
            <a:r>
              <a:rPr lang="en-US" altLang="ko-KR" dirty="0" err="1">
                <a:solidFill>
                  <a:schemeClr val="tx1"/>
                </a:solidFill>
              </a:rPr>
              <a:t>hadoop@master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]$  sbin/mr-jobhistory-daemon.sh start </a:t>
            </a:r>
            <a:r>
              <a:rPr lang="en-US" altLang="ko-KR" dirty="0" err="1">
                <a:solidFill>
                  <a:schemeClr val="tx1"/>
                </a:solidFill>
              </a:rPr>
              <a:t>historyserver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브라우저에서 </a:t>
            </a:r>
            <a:r>
              <a:rPr lang="en-US" altLang="ko-KR" dirty="0">
                <a:solidFill>
                  <a:schemeClr val="tx1"/>
                </a:solidFill>
              </a:rPr>
              <a:t>http://master:50070/dfshealth.jsp </a:t>
            </a:r>
            <a:r>
              <a:rPr lang="ko-KR" altLang="en-US" dirty="0">
                <a:solidFill>
                  <a:schemeClr val="tx1"/>
                </a:solidFill>
              </a:rPr>
              <a:t>실행 후 파일 시스템 </a:t>
            </a:r>
            <a:r>
              <a:rPr lang="ko-KR" altLang="en-US" dirty="0" smtClean="0">
                <a:solidFill>
                  <a:schemeClr val="tx1"/>
                </a:solidFill>
              </a:rPr>
              <a:t>상태 보여야 </a:t>
            </a:r>
            <a:r>
              <a:rPr lang="ko-KR" altLang="en-US" dirty="0">
                <a:solidFill>
                  <a:schemeClr val="tx1"/>
                </a:solidFill>
              </a:rPr>
              <a:t>함</a:t>
            </a:r>
          </a:p>
          <a:p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1.x</a:t>
            </a:r>
            <a:r>
              <a:rPr lang="ko-KR" altLang="en-US" dirty="0">
                <a:solidFill>
                  <a:schemeClr val="tx1"/>
                </a:solidFill>
              </a:rPr>
              <a:t>의 </a:t>
            </a:r>
            <a:r>
              <a:rPr lang="en-US" altLang="ko-KR" dirty="0" err="1">
                <a:solidFill>
                  <a:schemeClr val="tx1"/>
                </a:solidFill>
              </a:rPr>
              <a:t>JobTracker</a:t>
            </a:r>
            <a:r>
              <a:rPr lang="ko-KR" altLang="en-US" dirty="0">
                <a:solidFill>
                  <a:schemeClr val="tx1"/>
                </a:solidFill>
              </a:rPr>
              <a:t>는 </a:t>
            </a:r>
            <a:r>
              <a:rPr lang="en-US" altLang="ko-KR" dirty="0">
                <a:solidFill>
                  <a:schemeClr val="tx1"/>
                </a:solidFill>
              </a:rPr>
              <a:t>http://master:8088/cluster </a:t>
            </a:r>
            <a:r>
              <a:rPr lang="ko-KR" altLang="en-US" dirty="0">
                <a:solidFill>
                  <a:schemeClr val="tx1"/>
                </a:solidFill>
              </a:rPr>
              <a:t>에서 확인할 수 </a:t>
            </a:r>
            <a:r>
              <a:rPr lang="ko-KR" altLang="en-US" dirty="0" smtClean="0">
                <a:solidFill>
                  <a:schemeClr val="tx1"/>
                </a:solidFill>
              </a:rPr>
              <a:t>있음</a:t>
            </a:r>
            <a:endParaRPr lang="en-US" altLang="ko-KR" dirty="0" smtClean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[</a:t>
            </a:r>
            <a:r>
              <a:rPr lang="en-US" altLang="ko-KR" dirty="0" err="1">
                <a:solidFill>
                  <a:schemeClr val="tx1"/>
                </a:solidFill>
              </a:rPr>
              <a:t>hadoop@master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 smtClean="0">
                <a:solidFill>
                  <a:schemeClr val="tx1"/>
                </a:solidFill>
              </a:rPr>
              <a:t>]$  sbin/start-all.sh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[</a:t>
            </a:r>
            <a:r>
              <a:rPr lang="en-US" altLang="ko-KR" dirty="0" err="1">
                <a:solidFill>
                  <a:schemeClr val="tx1"/>
                </a:solidFill>
              </a:rPr>
              <a:t>hadoop@master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]$  </a:t>
            </a:r>
            <a:r>
              <a:rPr lang="en-US" altLang="ko-KR" dirty="0" smtClean="0">
                <a:solidFill>
                  <a:schemeClr val="tx1"/>
                </a:solidFill>
              </a:rPr>
              <a:t>sbin/stop-all.sh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[</a:t>
            </a:r>
            <a:r>
              <a:rPr lang="en-US" altLang="ko-KR" dirty="0" err="1">
                <a:solidFill>
                  <a:schemeClr val="tx1"/>
                </a:solidFill>
              </a:rPr>
              <a:t>hadoop@master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]$  </a:t>
            </a:r>
            <a:r>
              <a:rPr lang="en-US" altLang="ko-KR" dirty="0" err="1" smtClean="0">
                <a:solidFill>
                  <a:schemeClr val="tx1"/>
                </a:solidFill>
              </a:rPr>
              <a:t>jsp</a:t>
            </a:r>
            <a:endParaRPr lang="en-US" altLang="ko-K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9485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101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4" y="1082774"/>
            <a:ext cx="1130229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dirty="0"/>
              <a:t>방화벽 설정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>
                <a:hlinkClick r:id="rId2"/>
              </a:rPr>
              <a:t>http://</a:t>
            </a:r>
            <a:r>
              <a:rPr lang="en-US" altLang="ko-KR" dirty="0" smtClean="0">
                <a:hlinkClick r:id="rId2"/>
              </a:rPr>
              <a:t>master:50070/dfshealth</a:t>
            </a:r>
            <a:r>
              <a:rPr lang="en-US" altLang="ko-KR" dirty="0" smtClean="0"/>
              <a:t>.html </a:t>
            </a:r>
            <a:r>
              <a:rPr lang="ko-KR" altLang="en-US" dirty="0"/>
              <a:t>로 확인한 </a:t>
            </a:r>
            <a:r>
              <a:rPr lang="en-US" altLang="ko-KR" dirty="0"/>
              <a:t>DFS Used% </a:t>
            </a:r>
            <a:r>
              <a:rPr lang="ko-KR" altLang="en-US" dirty="0"/>
              <a:t>항목이 </a:t>
            </a:r>
            <a:r>
              <a:rPr lang="en-US" altLang="ko-KR" dirty="0"/>
              <a:t>100%</a:t>
            </a:r>
            <a:r>
              <a:rPr lang="ko-KR" altLang="en-US" dirty="0"/>
              <a:t>로 </a:t>
            </a:r>
            <a:r>
              <a:rPr lang="ko-KR" altLang="en-US" dirty="0" smtClean="0"/>
              <a:t>되어 </a:t>
            </a:r>
            <a:r>
              <a:rPr lang="ko-KR" altLang="en-US" dirty="0"/>
              <a:t>있으면 데이터 </a:t>
            </a:r>
            <a:r>
              <a:rPr lang="ko-KR" altLang="en-US" dirty="0" err="1"/>
              <a:t>노드에</a:t>
            </a:r>
            <a:r>
              <a:rPr lang="ko-KR" altLang="en-US" dirty="0"/>
              <a:t> 더 이상 저장 공간이 없거나 방화벽에 의해 </a:t>
            </a:r>
            <a:r>
              <a:rPr lang="ko-KR" altLang="en-US" dirty="0" smtClean="0"/>
              <a:t>막혀있는 </a:t>
            </a:r>
            <a:r>
              <a:rPr lang="ko-KR" altLang="en-US" dirty="0"/>
              <a:t>경우이다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방화벽 설정은 모든 </a:t>
            </a:r>
            <a:r>
              <a:rPr lang="ko-KR" altLang="en-US" dirty="0" err="1"/>
              <a:t>노드에서</a:t>
            </a:r>
            <a:r>
              <a:rPr lang="ko-KR" altLang="en-US" dirty="0"/>
              <a:t> 수행되어야 한다</a:t>
            </a:r>
            <a:r>
              <a:rPr lang="en-US" altLang="ko-KR" dirty="0"/>
              <a:t>. </a:t>
            </a:r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en-US" altLang="ko-KR" dirty="0" err="1"/>
              <a:t>datanode</a:t>
            </a:r>
            <a:r>
              <a:rPr lang="en-US" altLang="ko-KR" dirty="0"/>
              <a:t> </a:t>
            </a:r>
            <a:r>
              <a:rPr lang="ko-KR" altLang="en-US" dirty="0"/>
              <a:t>뿐만 </a:t>
            </a:r>
            <a:r>
              <a:rPr lang="ko-KR" altLang="en-US" dirty="0" smtClean="0"/>
              <a:t>아니라 </a:t>
            </a:r>
            <a:r>
              <a:rPr lang="en-US" altLang="ko-KR" dirty="0" err="1" smtClean="0"/>
              <a:t>namenode</a:t>
            </a:r>
            <a:r>
              <a:rPr lang="en-US" altLang="ko-KR" dirty="0" smtClean="0"/>
              <a:t> </a:t>
            </a:r>
            <a:r>
              <a:rPr lang="ko-KR" altLang="en-US" dirty="0"/>
              <a:t>에서도 방화벽 </a:t>
            </a:r>
            <a:r>
              <a:rPr lang="ko-KR" altLang="en-US" dirty="0" err="1"/>
              <a:t>규칙이추가되어야</a:t>
            </a:r>
            <a:r>
              <a:rPr lang="ko-KR" altLang="en-US" dirty="0"/>
              <a:t> 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# vi /</a:t>
            </a:r>
            <a:r>
              <a:rPr lang="en-US" altLang="ko-KR" dirty="0" err="1"/>
              <a:t>etc</a:t>
            </a:r>
            <a:r>
              <a:rPr lang="en-US" altLang="ko-KR" dirty="0"/>
              <a:t>/</a:t>
            </a:r>
            <a:r>
              <a:rPr lang="en-US" altLang="ko-KR" dirty="0" err="1"/>
              <a:t>sysconfig</a:t>
            </a:r>
            <a:r>
              <a:rPr lang="en-US" altLang="ko-KR" dirty="0"/>
              <a:t>/</a:t>
            </a:r>
            <a:r>
              <a:rPr lang="en-US" altLang="ko-KR" dirty="0" err="1"/>
              <a:t>iptables</a:t>
            </a:r>
            <a:endParaRPr lang="en-US" altLang="ko-KR" dirty="0"/>
          </a:p>
          <a:p>
            <a:r>
              <a:rPr lang="en-US" altLang="ko-KR" dirty="0" smtClean="0"/>
              <a:t> </a:t>
            </a:r>
            <a:r>
              <a:rPr lang="en-US" altLang="ko-KR" dirty="0">
                <a:solidFill>
                  <a:srgbClr val="C00000"/>
                </a:solidFill>
              </a:rPr>
              <a:t>-A INPUT -s 192.168.0.0/24 -d 192.168.0.0/24 -j ACCEPT</a:t>
            </a:r>
          </a:p>
          <a:p>
            <a:r>
              <a:rPr lang="en-US" altLang="ko-KR" dirty="0" smtClean="0">
                <a:solidFill>
                  <a:srgbClr val="C00000"/>
                </a:solidFill>
              </a:rPr>
              <a:t> </a:t>
            </a:r>
            <a:r>
              <a:rPr lang="en-US" altLang="ko-KR" dirty="0">
                <a:solidFill>
                  <a:srgbClr val="C00000"/>
                </a:solidFill>
              </a:rPr>
              <a:t>-A OUTPUT -s 192.168.0.0/24 -d 192.168.0.0/24 -j ACCEPT</a:t>
            </a:r>
          </a:p>
          <a:p>
            <a:r>
              <a:rPr lang="en-US" altLang="ko-KR" dirty="0"/>
              <a:t> # service </a:t>
            </a:r>
            <a:r>
              <a:rPr lang="en-US" altLang="ko-KR" dirty="0" err="1"/>
              <a:t>iptables</a:t>
            </a:r>
            <a:r>
              <a:rPr lang="en-US" altLang="ko-KR" dirty="0"/>
              <a:t> restart</a:t>
            </a:r>
            <a:endParaRPr lang="en-US" altLang="ko-KR" dirty="0" smtClean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smtClean="0"/>
              <a:t>Hadoop </a:t>
            </a:r>
            <a:r>
              <a:rPr lang="ko-KR" altLang="en-US" b="1" smtClean="0"/>
              <a:t>클러스터 구성 환경</a:t>
            </a:r>
            <a:endParaRPr lang="ko-KR" altLang="en-US" b="1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5655" y="2538248"/>
            <a:ext cx="4603530" cy="39463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45224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1487488" y="2780928"/>
            <a:ext cx="9409045" cy="720080"/>
          </a:xfrm>
          <a:prstGeom prst="rect">
            <a:avLst/>
          </a:prstGeom>
          <a:ln>
            <a:noFill/>
          </a:ln>
        </p:spPr>
        <p:txBody>
          <a:bodyPr vert="horz" lIns="0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1" i="0" u="none" strike="noStrike" kern="1200" cap="none" spc="0" normalizeH="0" baseline="0" noProof="0" dirty="0" err="1" smtClean="0">
                <a:ln>
                  <a:noFill/>
                </a:ln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하둡</a:t>
            </a:r>
            <a:r>
              <a:rPr kumimoji="0" lang="ko-KR" altLang="en-US" sz="3600" b="1" i="0" u="none" strike="noStrike" kern="1200" cap="none" spc="0" normalizeH="0" baseline="0" noProof="0" dirty="0" smtClean="0">
                <a:ln>
                  <a:noFill/>
                </a:ln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 분산 파일시스템</a:t>
            </a:r>
            <a:r>
              <a:rPr kumimoji="0" lang="en-US" altLang="ko-KR" sz="3600" b="1" i="0" u="none" strike="noStrike" kern="1200" cap="none" spc="0" normalizeH="0" baseline="0" noProof="0" dirty="0" smtClean="0">
                <a:ln>
                  <a:noFill/>
                </a:ln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(</a:t>
            </a:r>
            <a:r>
              <a:rPr lang="en-US" altLang="ko-KR" sz="3600" b="1" noProof="0" dirty="0" smtClean="0"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HDFS) </a:t>
            </a:r>
            <a:r>
              <a:rPr lang="ko-KR" altLang="en-US" sz="3600" b="1" noProof="0" dirty="0" smtClean="0"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관</a:t>
            </a:r>
            <a:r>
              <a:rPr lang="ko-KR" altLang="en-US" sz="3600" b="1" noProof="0" dirty="0"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리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effectLst>
                <a:outerShdw blurRad="38100" dist="25400" dir="54000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81288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103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1082774"/>
            <a:ext cx="1037212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err="1"/>
              <a:t>hadoop</a:t>
            </a:r>
            <a:r>
              <a:rPr lang="en-US" altLang="ko-KR" b="1" dirty="0"/>
              <a:t> </a:t>
            </a:r>
            <a:r>
              <a:rPr lang="en-US" altLang="ko-KR" b="1" dirty="0" err="1"/>
              <a:t>fs</a:t>
            </a:r>
            <a:r>
              <a:rPr lang="en-US" altLang="ko-KR" b="1" dirty="0"/>
              <a:t> </a:t>
            </a:r>
            <a:r>
              <a:rPr lang="en-US" altLang="ko-KR" b="1" dirty="0" smtClean="0"/>
              <a:t>–</a:t>
            </a:r>
            <a:r>
              <a:rPr lang="ko-KR" altLang="en-US" b="1" dirty="0" smtClean="0"/>
              <a:t>명령어 </a:t>
            </a:r>
            <a:r>
              <a:rPr lang="en-US" altLang="ko-KR" b="1" dirty="0" smtClean="0"/>
              <a:t>[</a:t>
            </a:r>
            <a:r>
              <a:rPr lang="ko-KR" altLang="en-US" b="1" dirty="0" smtClean="0"/>
              <a:t>파일명 또는 </a:t>
            </a:r>
            <a:r>
              <a:rPr lang="ko-KR" altLang="en-US" b="1" dirty="0" err="1" smtClean="0"/>
              <a:t>디렉토리명</a:t>
            </a:r>
            <a:r>
              <a:rPr lang="en-US" altLang="ko-KR" b="1" dirty="0" smtClean="0"/>
              <a:t>]</a:t>
            </a:r>
            <a:endParaRPr lang="en-US" altLang="ko-KR" b="1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파일 </a:t>
            </a:r>
            <a:r>
              <a:rPr lang="ko-KR" altLang="en-US" dirty="0"/>
              <a:t>목록 보기 </a:t>
            </a:r>
            <a:r>
              <a:rPr lang="en-US" altLang="ko-KR" dirty="0"/>
              <a:t>: ls, </a:t>
            </a:r>
            <a:r>
              <a:rPr lang="en-US" altLang="ko-KR" dirty="0" err="1"/>
              <a:t>lsr</a:t>
            </a:r>
            <a:endParaRPr lang="en-US" altLang="ko-KR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파일 </a:t>
            </a:r>
            <a:r>
              <a:rPr lang="ko-KR" altLang="en-US" dirty="0"/>
              <a:t>용량 확인 </a:t>
            </a:r>
            <a:r>
              <a:rPr lang="en-US" altLang="ko-KR" dirty="0"/>
              <a:t>: du, </a:t>
            </a:r>
            <a:r>
              <a:rPr lang="en-US" altLang="ko-KR" dirty="0" err="1"/>
              <a:t>dus</a:t>
            </a:r>
            <a:endParaRPr lang="en-US" altLang="ko-KR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파일 </a:t>
            </a:r>
            <a:r>
              <a:rPr lang="ko-KR" altLang="en-US" dirty="0"/>
              <a:t>내용 보기 </a:t>
            </a:r>
            <a:r>
              <a:rPr lang="en-US" altLang="ko-KR" dirty="0"/>
              <a:t>: cat, text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 err="1" smtClean="0"/>
              <a:t>디렉토리</a:t>
            </a:r>
            <a:r>
              <a:rPr lang="ko-KR" altLang="en-US" dirty="0" smtClean="0"/>
              <a:t> </a:t>
            </a:r>
            <a:r>
              <a:rPr lang="ko-KR" altLang="en-US" dirty="0"/>
              <a:t>생성 </a:t>
            </a:r>
            <a:r>
              <a:rPr lang="en-US" altLang="ko-KR" dirty="0"/>
              <a:t>: </a:t>
            </a:r>
            <a:r>
              <a:rPr lang="en-US" altLang="ko-KR" dirty="0" err="1"/>
              <a:t>mkdir</a:t>
            </a:r>
            <a:endParaRPr lang="en-US" altLang="ko-KR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파일 </a:t>
            </a:r>
            <a:r>
              <a:rPr lang="ko-KR" altLang="en-US" dirty="0"/>
              <a:t>복사 </a:t>
            </a:r>
            <a:r>
              <a:rPr lang="en-US" altLang="ko-KR" dirty="0"/>
              <a:t>: put, get, </a:t>
            </a:r>
            <a:r>
              <a:rPr lang="en-US" altLang="ko-KR" dirty="0" err="1"/>
              <a:t>getmerge</a:t>
            </a:r>
            <a:r>
              <a:rPr lang="en-US" altLang="ko-KR" dirty="0" smtClean="0"/>
              <a:t>,  </a:t>
            </a:r>
            <a:r>
              <a:rPr lang="en-US" altLang="ko-KR" dirty="0" err="1" smtClean="0"/>
              <a:t>cp</a:t>
            </a:r>
            <a:r>
              <a:rPr lang="en-US" altLang="ko-KR" dirty="0"/>
              <a:t>, </a:t>
            </a:r>
            <a:r>
              <a:rPr lang="en-US" altLang="ko-KR" dirty="0" err="1"/>
              <a:t>copyFromLocal</a:t>
            </a:r>
            <a:r>
              <a:rPr lang="en-US" altLang="ko-KR" dirty="0" smtClean="0"/>
              <a:t>,  </a:t>
            </a:r>
            <a:r>
              <a:rPr lang="en-US" altLang="ko-KR" dirty="0" err="1" smtClean="0"/>
              <a:t>copyToLocal</a:t>
            </a:r>
            <a:endParaRPr lang="en-US" altLang="ko-KR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파일 </a:t>
            </a:r>
            <a:r>
              <a:rPr lang="ko-KR" altLang="en-US" dirty="0"/>
              <a:t>이동 </a:t>
            </a:r>
            <a:r>
              <a:rPr lang="en-US" altLang="ko-KR" dirty="0"/>
              <a:t>: mv, </a:t>
            </a:r>
            <a:r>
              <a:rPr lang="en-US" altLang="ko-KR" dirty="0" err="1"/>
              <a:t>moveFromLocal</a:t>
            </a:r>
            <a:endParaRPr lang="en-US" altLang="ko-KR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카운트 </a:t>
            </a:r>
            <a:r>
              <a:rPr lang="ko-KR" altLang="en-US" dirty="0"/>
              <a:t>값 조회 </a:t>
            </a:r>
            <a:r>
              <a:rPr lang="en-US" altLang="ko-KR" dirty="0"/>
              <a:t>: </a:t>
            </a:r>
            <a:r>
              <a:rPr lang="en-US" altLang="ko-KR" dirty="0" smtClean="0"/>
              <a:t>count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파일삭제</a:t>
            </a:r>
            <a:r>
              <a:rPr lang="en-US" altLang="ko-KR" dirty="0"/>
              <a:t>, </a:t>
            </a:r>
            <a:r>
              <a:rPr lang="ko-KR" altLang="en-US" dirty="0" err="1"/>
              <a:t>디렉토리</a:t>
            </a:r>
            <a:r>
              <a:rPr lang="ko-KR" altLang="en-US" dirty="0"/>
              <a:t> 삭제 </a:t>
            </a:r>
            <a:r>
              <a:rPr lang="en-US" altLang="ko-KR" dirty="0"/>
              <a:t>: </a:t>
            </a:r>
            <a:r>
              <a:rPr lang="en-US" altLang="ko-KR" dirty="0" err="1" smtClean="0"/>
              <a:t>rm</a:t>
            </a:r>
            <a:r>
              <a:rPr lang="en-US" altLang="ko-KR" dirty="0" smtClean="0"/>
              <a:t>,  </a:t>
            </a:r>
            <a:r>
              <a:rPr lang="en-US" altLang="ko-KR" dirty="0" err="1" smtClean="0"/>
              <a:t>rmr</a:t>
            </a:r>
            <a:endParaRPr lang="en-US" altLang="ko-KR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파일의 </a:t>
            </a:r>
            <a:r>
              <a:rPr lang="ko-KR" altLang="en-US" dirty="0"/>
              <a:t>마지막 내용 확인 </a:t>
            </a:r>
            <a:r>
              <a:rPr lang="en-US" altLang="ko-KR" dirty="0"/>
              <a:t>: tail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권한 </a:t>
            </a:r>
            <a:r>
              <a:rPr lang="ko-KR" altLang="en-US" dirty="0"/>
              <a:t>변경 </a:t>
            </a:r>
            <a:r>
              <a:rPr lang="en-US" altLang="ko-KR" dirty="0"/>
              <a:t>: </a:t>
            </a:r>
            <a:r>
              <a:rPr lang="en-US" altLang="ko-KR" dirty="0" err="1"/>
              <a:t>chmod</a:t>
            </a:r>
            <a:r>
              <a:rPr lang="en-US" altLang="ko-KR" dirty="0"/>
              <a:t>, </a:t>
            </a:r>
            <a:r>
              <a:rPr lang="en-US" altLang="ko-KR" dirty="0" err="1" smtClean="0"/>
              <a:t>chown</a:t>
            </a:r>
            <a:r>
              <a:rPr lang="en-US" altLang="ko-KR" dirty="0" smtClean="0"/>
              <a:t>,  </a:t>
            </a:r>
            <a:r>
              <a:rPr lang="en-US" altLang="ko-KR" dirty="0" err="1" smtClean="0"/>
              <a:t>chgrp</a:t>
            </a:r>
            <a:endParaRPr lang="en-US" altLang="ko-KR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dirty="0" smtClean="0"/>
              <a:t>0</a:t>
            </a:r>
            <a:r>
              <a:rPr lang="ko-KR" altLang="en-US" dirty="0"/>
              <a:t>바이트파일 생성 </a:t>
            </a:r>
            <a:r>
              <a:rPr lang="en-US" altLang="ko-KR" dirty="0"/>
              <a:t>: </a:t>
            </a:r>
            <a:r>
              <a:rPr lang="en-US" altLang="ko-KR" dirty="0" err="1"/>
              <a:t>touchz</a:t>
            </a:r>
            <a:endParaRPr lang="en-US" altLang="ko-KR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통계 </a:t>
            </a:r>
            <a:r>
              <a:rPr lang="ko-KR" altLang="en-US" dirty="0"/>
              <a:t>정보 조회 </a:t>
            </a:r>
            <a:r>
              <a:rPr lang="en-US" altLang="ko-KR" dirty="0"/>
              <a:t>: stat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복제 </a:t>
            </a:r>
            <a:r>
              <a:rPr lang="ko-KR" altLang="en-US" dirty="0"/>
              <a:t>데이터 개수 변경 </a:t>
            </a:r>
            <a:r>
              <a:rPr lang="en-US" altLang="ko-KR" dirty="0"/>
              <a:t>: </a:t>
            </a:r>
            <a:r>
              <a:rPr lang="en-US" altLang="ko-KR" dirty="0" err="1"/>
              <a:t>setrep</a:t>
            </a:r>
            <a:endParaRPr lang="en-US" altLang="ko-KR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휴지통 </a:t>
            </a:r>
            <a:r>
              <a:rPr lang="ko-KR" altLang="en-US" dirty="0"/>
              <a:t>비우기 </a:t>
            </a:r>
            <a:r>
              <a:rPr lang="en-US" altLang="ko-KR" dirty="0"/>
              <a:t>: expunge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파일 </a:t>
            </a:r>
            <a:r>
              <a:rPr lang="ko-KR" altLang="en-US" dirty="0"/>
              <a:t>형식 확인 </a:t>
            </a:r>
            <a:r>
              <a:rPr lang="en-US" altLang="ko-KR" dirty="0"/>
              <a:t>: test</a:t>
            </a:r>
            <a:endParaRPr lang="en-US" altLang="ko-KR" dirty="0" smtClean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dirty="0" smtClean="0"/>
              <a:t>HDFS </a:t>
            </a:r>
            <a:r>
              <a:rPr lang="ko-KR" altLang="en-US" b="1" dirty="0" smtClean="0"/>
              <a:t>관리</a:t>
            </a:r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>
            <a:off x="647178" y="5743977"/>
            <a:ext cx="7677015" cy="70412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 smtClean="0">
                <a:solidFill>
                  <a:schemeClr val="tx1"/>
                </a:solidFill>
              </a:rPr>
              <a:t>$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fs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–help</a:t>
            </a:r>
            <a:endParaRPr lang="en-US" altLang="ko-K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2335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104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6" y="1011704"/>
            <a:ext cx="10372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err="1"/>
              <a:t>hadoop</a:t>
            </a:r>
            <a:r>
              <a:rPr lang="en-US" altLang="ko-KR" b="1" dirty="0"/>
              <a:t> fs -</a:t>
            </a:r>
            <a:r>
              <a:rPr lang="ko-KR" altLang="en-US" b="1" dirty="0"/>
              <a:t>옵션 </a:t>
            </a:r>
            <a:r>
              <a:rPr lang="en-US" altLang="ko-KR" b="1" dirty="0" smtClean="0"/>
              <a:t>…</a:t>
            </a:r>
            <a:endParaRPr lang="en-US" altLang="ko-KR" b="1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dirty="0" smtClean="0"/>
              <a:t>HDFS </a:t>
            </a:r>
            <a:r>
              <a:rPr lang="ko-KR" altLang="en-US" b="1" dirty="0" smtClean="0"/>
              <a:t>관리</a:t>
            </a:r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>
            <a:off x="647178" y="1381036"/>
            <a:ext cx="11188507" cy="506706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solidFill>
                  <a:schemeClr val="tx1"/>
                </a:solidFill>
              </a:rPr>
              <a:t>지정한 </a:t>
            </a:r>
            <a:r>
              <a:rPr lang="ko-KR" altLang="en-US" dirty="0" err="1">
                <a:solidFill>
                  <a:schemeClr val="tx1"/>
                </a:solidFill>
              </a:rPr>
              <a:t>디렉토리의</a:t>
            </a:r>
            <a:r>
              <a:rPr lang="ko-KR" altLang="en-US" dirty="0">
                <a:solidFill>
                  <a:schemeClr val="tx1"/>
                </a:solidFill>
              </a:rPr>
              <a:t> 목록 </a:t>
            </a:r>
            <a:r>
              <a:rPr lang="ko-KR" altLang="en-US" dirty="0" smtClean="0">
                <a:solidFill>
                  <a:schemeClr val="tx1"/>
                </a:solidFill>
              </a:rPr>
              <a:t>보기  </a:t>
            </a:r>
            <a:r>
              <a:rPr lang="en-US" altLang="ko-KR" dirty="0" err="1" smtClean="0">
                <a:solidFill>
                  <a:schemeClr val="tx1"/>
                </a:solidFill>
              </a:rPr>
              <a:t>hadoop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en-US" altLang="ko-KR" dirty="0" err="1" smtClean="0">
                <a:solidFill>
                  <a:schemeClr val="tx1"/>
                </a:solidFill>
              </a:rPr>
              <a:t>fs</a:t>
            </a:r>
            <a:r>
              <a:rPr lang="en-US" altLang="ko-KR" dirty="0" smtClean="0">
                <a:solidFill>
                  <a:schemeClr val="tx1"/>
                </a:solidFill>
              </a:rPr>
              <a:t> –</a:t>
            </a:r>
            <a:r>
              <a:rPr lang="en-US" altLang="ko-KR" dirty="0" err="1" smtClean="0">
                <a:solidFill>
                  <a:schemeClr val="tx1"/>
                </a:solidFill>
              </a:rPr>
              <a:t>ls</a:t>
            </a:r>
            <a:r>
              <a:rPr lang="en-US" altLang="ko-KR" dirty="0" smtClean="0">
                <a:solidFill>
                  <a:schemeClr val="tx1"/>
                </a:solidFill>
              </a:rPr>
              <a:t> [-R] &lt;HDFS </a:t>
            </a:r>
            <a:r>
              <a:rPr lang="ko-KR" altLang="en-US" dirty="0" smtClean="0">
                <a:solidFill>
                  <a:schemeClr val="tx1"/>
                </a:solidFill>
              </a:rPr>
              <a:t>파일명 또는 </a:t>
            </a:r>
            <a:r>
              <a:rPr lang="en-US" altLang="ko-KR" dirty="0" smtClean="0">
                <a:solidFill>
                  <a:schemeClr val="tx1"/>
                </a:solidFill>
              </a:rPr>
              <a:t>HDFS </a:t>
            </a:r>
            <a:r>
              <a:rPr lang="ko-KR" altLang="en-US" dirty="0" err="1" smtClean="0">
                <a:solidFill>
                  <a:schemeClr val="tx1"/>
                </a:solidFill>
              </a:rPr>
              <a:t>디렉토리명</a:t>
            </a:r>
            <a:r>
              <a:rPr lang="en-US" altLang="ko-KR" dirty="0" smtClean="0">
                <a:solidFill>
                  <a:schemeClr val="tx1"/>
                </a:solidFill>
              </a:rPr>
              <a:t>&gt;</a:t>
            </a:r>
            <a:r>
              <a:rPr lang="ko-KR" altLang="en-US" dirty="0" smtClean="0">
                <a:solidFill>
                  <a:schemeClr val="tx1"/>
                </a:solidFill>
              </a:rPr>
              <a:t> 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 smtClean="0">
                <a:solidFill>
                  <a:schemeClr val="tx1"/>
                </a:solidFill>
              </a:rPr>
              <a:t>$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fs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–</a:t>
            </a:r>
            <a:r>
              <a:rPr lang="en-US" altLang="ko-KR" dirty="0" err="1" smtClean="0">
                <a:solidFill>
                  <a:schemeClr val="tx1"/>
                </a:solidFill>
              </a:rPr>
              <a:t>ls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/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schemeClr val="tx1"/>
                </a:solidFill>
              </a:rPr>
              <a:t>지정한 </a:t>
            </a:r>
            <a:r>
              <a:rPr lang="ko-KR" altLang="en-US" dirty="0" err="1">
                <a:solidFill>
                  <a:schemeClr val="tx1"/>
                </a:solidFill>
              </a:rPr>
              <a:t>디렉토리와</a:t>
            </a:r>
            <a:r>
              <a:rPr lang="ko-KR" altLang="en-US" dirty="0">
                <a:solidFill>
                  <a:schemeClr val="tx1"/>
                </a:solidFill>
              </a:rPr>
              <a:t> 그 하위 </a:t>
            </a:r>
            <a:r>
              <a:rPr lang="ko-KR" altLang="en-US" dirty="0" err="1">
                <a:solidFill>
                  <a:schemeClr val="tx1"/>
                </a:solidFill>
              </a:rPr>
              <a:t>디렉토리의</a:t>
            </a:r>
            <a:r>
              <a:rPr lang="ko-KR" altLang="en-US" dirty="0">
                <a:solidFill>
                  <a:schemeClr val="tx1"/>
                </a:solidFill>
              </a:rPr>
              <a:t> 목록보기</a:t>
            </a:r>
          </a:p>
          <a:p>
            <a:r>
              <a:rPr lang="en-US" altLang="ko-KR" dirty="0" smtClean="0">
                <a:solidFill>
                  <a:schemeClr val="tx1"/>
                </a:solidFill>
              </a:rPr>
              <a:t>$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fs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–</a:t>
            </a:r>
            <a:r>
              <a:rPr lang="en-US" altLang="ko-KR" dirty="0" err="1" smtClean="0">
                <a:solidFill>
                  <a:schemeClr val="tx1"/>
                </a:solidFill>
              </a:rPr>
              <a:t>lsr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/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err="1" smtClean="0">
                <a:solidFill>
                  <a:schemeClr val="tx1"/>
                </a:solidFill>
              </a:rPr>
              <a:t>디렉토리</a:t>
            </a:r>
            <a:r>
              <a:rPr lang="ko-KR" altLang="en-US" dirty="0" smtClean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생성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 err="1">
                <a:solidFill>
                  <a:schemeClr val="tx1"/>
                </a:solidFill>
              </a:rPr>
              <a:t>하둡</a:t>
            </a:r>
            <a:r>
              <a:rPr lang="ko-KR" altLang="en-US" dirty="0">
                <a:solidFill>
                  <a:schemeClr val="tx1"/>
                </a:solidFill>
              </a:rPr>
              <a:t> 내부 파일시스템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hdfs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r>
              <a:rPr lang="ko-KR" altLang="en-US" dirty="0">
                <a:solidFill>
                  <a:schemeClr val="tx1"/>
                </a:solidFill>
              </a:rPr>
              <a:t>에 사용자 </a:t>
            </a:r>
            <a:r>
              <a:rPr lang="ko-KR" altLang="en-US" dirty="0" err="1">
                <a:solidFill>
                  <a:schemeClr val="tx1"/>
                </a:solidFill>
              </a:rPr>
              <a:t>디렉토리</a:t>
            </a:r>
            <a:r>
              <a:rPr lang="ko-KR" altLang="en-US" dirty="0">
                <a:solidFill>
                  <a:schemeClr val="tx1"/>
                </a:solidFill>
              </a:rPr>
              <a:t> 생성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 smtClean="0">
                <a:solidFill>
                  <a:schemeClr val="tx1"/>
                </a:solidFill>
              </a:rPr>
              <a:t>$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fs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–</a:t>
            </a:r>
            <a:r>
              <a:rPr lang="en-US" altLang="ko-KR" dirty="0" err="1" smtClean="0">
                <a:solidFill>
                  <a:schemeClr val="tx1"/>
                </a:solidFill>
              </a:rPr>
              <a:t>mkdir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/</a:t>
            </a:r>
            <a:r>
              <a:rPr lang="en-US" altLang="ko-KR" dirty="0" err="1" smtClean="0">
                <a:solidFill>
                  <a:schemeClr val="tx1"/>
                </a:solidFill>
              </a:rPr>
              <a:t>usr</a:t>
            </a:r>
            <a:r>
              <a:rPr lang="en-US" altLang="ko-KR" dirty="0" smtClean="0">
                <a:solidFill>
                  <a:schemeClr val="tx1"/>
                </a:solidFill>
              </a:rPr>
              <a:t>/data</a:t>
            </a:r>
            <a:endParaRPr lang="ko-KR" altLang="en-US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err="1">
                <a:solidFill>
                  <a:schemeClr val="tx1"/>
                </a:solidFill>
              </a:rPr>
              <a:t>디렉토리와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ko-KR" altLang="en-US" dirty="0" err="1">
                <a:solidFill>
                  <a:schemeClr val="tx1"/>
                </a:solidFill>
              </a:rPr>
              <a:t>파일별로</a:t>
            </a:r>
            <a:r>
              <a:rPr lang="ko-KR" altLang="en-US" dirty="0">
                <a:solidFill>
                  <a:schemeClr val="tx1"/>
                </a:solidFill>
              </a:rPr>
              <a:t> 용량을 </a:t>
            </a:r>
            <a:r>
              <a:rPr lang="ko-KR" altLang="en-US" dirty="0" smtClean="0">
                <a:solidFill>
                  <a:schemeClr val="tx1"/>
                </a:solidFill>
              </a:rPr>
              <a:t>출력  </a:t>
            </a:r>
            <a:r>
              <a:rPr lang="en-US" altLang="ko-KR" dirty="0" err="1" smtClean="0">
                <a:solidFill>
                  <a:schemeClr val="tx1"/>
                </a:solidFill>
              </a:rPr>
              <a:t>hadoop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en-US" altLang="ko-KR" dirty="0" err="1" smtClean="0">
                <a:solidFill>
                  <a:schemeClr val="tx1"/>
                </a:solidFill>
              </a:rPr>
              <a:t>fs</a:t>
            </a:r>
            <a:r>
              <a:rPr lang="en-US" altLang="ko-KR" dirty="0" smtClean="0">
                <a:solidFill>
                  <a:schemeClr val="tx1"/>
                </a:solidFill>
              </a:rPr>
              <a:t> –du [-s] &lt;HDFS </a:t>
            </a:r>
            <a:r>
              <a:rPr lang="ko-KR" altLang="en-US" dirty="0" smtClean="0">
                <a:solidFill>
                  <a:schemeClr val="tx1"/>
                </a:solidFill>
              </a:rPr>
              <a:t>파일명 또는 </a:t>
            </a:r>
            <a:r>
              <a:rPr lang="en-US" altLang="ko-KR" dirty="0" smtClean="0">
                <a:solidFill>
                  <a:schemeClr val="tx1"/>
                </a:solidFill>
              </a:rPr>
              <a:t>HDFS </a:t>
            </a:r>
            <a:r>
              <a:rPr lang="ko-KR" altLang="en-US" dirty="0" err="1" smtClean="0">
                <a:solidFill>
                  <a:schemeClr val="tx1"/>
                </a:solidFill>
              </a:rPr>
              <a:t>디렉토리명</a:t>
            </a:r>
            <a:r>
              <a:rPr lang="en-US" altLang="ko-KR" dirty="0" smtClean="0">
                <a:solidFill>
                  <a:schemeClr val="tx1"/>
                </a:solidFill>
              </a:rPr>
              <a:t>&gt;</a:t>
            </a:r>
            <a:endParaRPr lang="ko-KR" altLang="en-US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$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 fs -du /</a:t>
            </a:r>
            <a:r>
              <a:rPr lang="en-US" altLang="ko-KR" dirty="0" err="1">
                <a:solidFill>
                  <a:schemeClr val="tx1"/>
                </a:solidFill>
              </a:rPr>
              <a:t>usr</a:t>
            </a:r>
            <a:endParaRPr lang="en-US" altLang="ko-KR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schemeClr val="tx1"/>
                </a:solidFill>
              </a:rPr>
              <a:t>전체 </a:t>
            </a:r>
            <a:r>
              <a:rPr lang="ko-KR" altLang="en-US" dirty="0">
                <a:solidFill>
                  <a:schemeClr val="tx1"/>
                </a:solidFill>
              </a:rPr>
              <a:t>합계 용량 </a:t>
            </a:r>
            <a:r>
              <a:rPr lang="ko-KR" altLang="en-US" dirty="0" smtClean="0">
                <a:solidFill>
                  <a:schemeClr val="tx1"/>
                </a:solidFill>
              </a:rPr>
              <a:t>출력</a:t>
            </a:r>
            <a:endParaRPr lang="ko-KR" altLang="en-US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$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 fs -</a:t>
            </a:r>
            <a:r>
              <a:rPr lang="en-US" altLang="ko-KR" dirty="0" err="1">
                <a:solidFill>
                  <a:schemeClr val="tx1"/>
                </a:solidFill>
              </a:rPr>
              <a:t>dus</a:t>
            </a:r>
            <a:r>
              <a:rPr lang="en-US" altLang="ko-KR" dirty="0">
                <a:solidFill>
                  <a:schemeClr val="tx1"/>
                </a:solidFill>
              </a:rPr>
              <a:t> /</a:t>
            </a:r>
            <a:r>
              <a:rPr lang="en-US" altLang="ko-KR" dirty="0" err="1" smtClean="0">
                <a:solidFill>
                  <a:schemeClr val="tx1"/>
                </a:solidFill>
              </a:rPr>
              <a:t>usr</a:t>
            </a:r>
            <a:endParaRPr lang="en-US" altLang="ko-KR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schemeClr val="tx1"/>
                </a:solidFill>
              </a:rPr>
              <a:t>지정한 로컬 파일 시스템의 파일이나 </a:t>
            </a:r>
            <a:r>
              <a:rPr lang="ko-KR" altLang="en-US" dirty="0" err="1" smtClean="0">
                <a:solidFill>
                  <a:schemeClr val="tx1"/>
                </a:solidFill>
              </a:rPr>
              <a:t>디렉토리를</a:t>
            </a:r>
            <a:r>
              <a:rPr lang="ko-KR" altLang="en-US" dirty="0" smtClean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HDFS</a:t>
            </a:r>
            <a:r>
              <a:rPr lang="ko-KR" altLang="en-US" dirty="0" smtClean="0">
                <a:solidFill>
                  <a:schemeClr val="tx1"/>
                </a:solidFill>
              </a:rPr>
              <a:t>의 지정한 경로로 복사</a:t>
            </a:r>
            <a:endParaRPr lang="ko-KR" altLang="en-US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$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 fs -put ./lab/airports.csv /</a:t>
            </a:r>
            <a:r>
              <a:rPr lang="en-US" altLang="ko-KR" dirty="0" err="1">
                <a:solidFill>
                  <a:schemeClr val="tx1"/>
                </a:solidFill>
              </a:rPr>
              <a:t>usr</a:t>
            </a:r>
            <a:r>
              <a:rPr lang="en-US" altLang="ko-KR" dirty="0">
                <a:solidFill>
                  <a:schemeClr val="tx1"/>
                </a:solidFill>
              </a:rPr>
              <a:t>/data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$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 fs -put ./lab /</a:t>
            </a:r>
            <a:r>
              <a:rPr lang="en-US" altLang="ko-KR" dirty="0" err="1" smtClean="0">
                <a:solidFill>
                  <a:schemeClr val="tx1"/>
                </a:solidFill>
              </a:rPr>
              <a:t>usr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err="1">
                <a:solidFill>
                  <a:schemeClr val="tx1"/>
                </a:solidFill>
              </a:rPr>
              <a:t>디렉토리</a:t>
            </a:r>
            <a:r>
              <a:rPr lang="ko-KR" altLang="en-US" dirty="0">
                <a:solidFill>
                  <a:schemeClr val="tx1"/>
                </a:solidFill>
              </a:rPr>
              <a:t> 삭제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$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 fs -</a:t>
            </a:r>
            <a:r>
              <a:rPr lang="en-US" altLang="ko-KR" dirty="0" err="1">
                <a:solidFill>
                  <a:schemeClr val="tx1"/>
                </a:solidFill>
              </a:rPr>
              <a:t>rmr</a:t>
            </a:r>
            <a:r>
              <a:rPr lang="en-US" altLang="ko-KR" dirty="0">
                <a:solidFill>
                  <a:schemeClr val="tx1"/>
                </a:solidFill>
              </a:rPr>
              <a:t> /</a:t>
            </a:r>
            <a:r>
              <a:rPr lang="en-US" altLang="ko-KR" dirty="0" err="1">
                <a:solidFill>
                  <a:schemeClr val="tx1"/>
                </a:solidFill>
              </a:rPr>
              <a:t>usr</a:t>
            </a:r>
            <a:r>
              <a:rPr lang="en-US" altLang="ko-KR" dirty="0">
                <a:solidFill>
                  <a:schemeClr val="tx1"/>
                </a:solidFill>
              </a:rPr>
              <a:t>/lab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solidFill>
                  <a:schemeClr val="tx1"/>
                </a:solidFill>
              </a:rPr>
              <a:t>지정한 </a:t>
            </a:r>
            <a:r>
              <a:rPr lang="ko-KR" altLang="en-US" dirty="0" err="1">
                <a:solidFill>
                  <a:schemeClr val="tx1"/>
                </a:solidFill>
              </a:rPr>
              <a:t>디렉토리와</a:t>
            </a:r>
            <a:r>
              <a:rPr lang="ko-KR" altLang="en-US" dirty="0">
                <a:solidFill>
                  <a:schemeClr val="tx1"/>
                </a:solidFill>
              </a:rPr>
              <a:t> 그 하위 </a:t>
            </a:r>
            <a:r>
              <a:rPr lang="ko-KR" altLang="en-US" dirty="0" err="1">
                <a:solidFill>
                  <a:schemeClr val="tx1"/>
                </a:solidFill>
              </a:rPr>
              <a:t>디렉토리</a:t>
            </a:r>
            <a:r>
              <a:rPr lang="ko-KR" altLang="en-US" dirty="0">
                <a:solidFill>
                  <a:schemeClr val="tx1"/>
                </a:solidFill>
              </a:rPr>
              <a:t> 삭제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$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 fs -</a:t>
            </a:r>
            <a:r>
              <a:rPr lang="en-US" altLang="ko-KR" dirty="0" err="1">
                <a:solidFill>
                  <a:schemeClr val="tx1"/>
                </a:solidFill>
              </a:rPr>
              <a:t>lsr</a:t>
            </a:r>
            <a:r>
              <a:rPr lang="en-US" altLang="ko-KR" dirty="0">
                <a:solidFill>
                  <a:schemeClr val="tx1"/>
                </a:solidFill>
              </a:rPr>
              <a:t> /</a:t>
            </a:r>
            <a:r>
              <a:rPr lang="en-US" altLang="ko-KR" dirty="0" err="1">
                <a:solidFill>
                  <a:schemeClr val="tx1"/>
                </a:solidFill>
              </a:rPr>
              <a:t>usr</a:t>
            </a:r>
            <a:endParaRPr lang="en-US" altLang="ko-K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7561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105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6" y="1011704"/>
            <a:ext cx="10372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err="1"/>
              <a:t>hadoop</a:t>
            </a:r>
            <a:r>
              <a:rPr lang="en-US" altLang="ko-KR" b="1" dirty="0"/>
              <a:t> fs -</a:t>
            </a:r>
            <a:r>
              <a:rPr lang="ko-KR" altLang="en-US" b="1" dirty="0"/>
              <a:t>옵션 </a:t>
            </a:r>
            <a:r>
              <a:rPr lang="en-US" altLang="ko-KR" b="1" dirty="0" smtClean="0"/>
              <a:t>…</a:t>
            </a:r>
            <a:endParaRPr lang="en-US" altLang="ko-KR" b="1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dirty="0" smtClean="0"/>
              <a:t>HDFS </a:t>
            </a:r>
            <a:r>
              <a:rPr lang="ko-KR" altLang="en-US" b="1" dirty="0" smtClean="0"/>
              <a:t>관리</a:t>
            </a:r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>
            <a:off x="647178" y="1381036"/>
            <a:ext cx="11188507" cy="506706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schemeClr val="tx1"/>
                </a:solidFill>
              </a:rPr>
              <a:t>파일의 내용을 화면에 출력 </a:t>
            </a:r>
            <a:r>
              <a:rPr lang="en-US" altLang="ko-KR" dirty="0" err="1" smtClean="0">
                <a:solidFill>
                  <a:schemeClr val="tx1"/>
                </a:solidFill>
              </a:rPr>
              <a:t>hadoop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en-US" altLang="ko-KR" dirty="0" err="1" smtClean="0">
                <a:solidFill>
                  <a:schemeClr val="tx1"/>
                </a:solidFill>
              </a:rPr>
              <a:t>fs</a:t>
            </a:r>
            <a:r>
              <a:rPr lang="en-US" altLang="ko-KR" dirty="0" smtClean="0">
                <a:solidFill>
                  <a:schemeClr val="tx1"/>
                </a:solidFill>
              </a:rPr>
              <a:t>  -cat &lt;HDFS </a:t>
            </a:r>
            <a:r>
              <a:rPr lang="ko-KR" altLang="en-US" dirty="0" smtClean="0">
                <a:solidFill>
                  <a:schemeClr val="tx1"/>
                </a:solidFill>
              </a:rPr>
              <a:t>파일명 </a:t>
            </a:r>
            <a:r>
              <a:rPr lang="en-US" altLang="ko-KR" dirty="0" smtClean="0">
                <a:solidFill>
                  <a:schemeClr val="tx1"/>
                </a:solidFill>
              </a:rPr>
              <a:t>..&gt;</a:t>
            </a:r>
            <a:r>
              <a:rPr lang="ko-KR" altLang="en-US" dirty="0" smtClean="0">
                <a:solidFill>
                  <a:schemeClr val="tx1"/>
                </a:solidFill>
              </a:rPr>
              <a:t> 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 smtClean="0">
                <a:solidFill>
                  <a:schemeClr val="tx1"/>
                </a:solidFill>
              </a:rPr>
              <a:t>$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fs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–cat /input/HadoopFileTest.txt</a:t>
            </a:r>
            <a:endParaRPr lang="en-US" altLang="ko-KR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solidFill>
                  <a:schemeClr val="tx1"/>
                </a:solidFill>
              </a:rPr>
              <a:t>파일의 </a:t>
            </a:r>
            <a:r>
              <a:rPr lang="ko-KR" altLang="en-US" dirty="0" smtClean="0">
                <a:solidFill>
                  <a:schemeClr val="tx1"/>
                </a:solidFill>
              </a:rPr>
              <a:t>마지막 </a:t>
            </a:r>
            <a:r>
              <a:rPr lang="en-US" altLang="ko-KR" dirty="0" smtClean="0">
                <a:solidFill>
                  <a:schemeClr val="tx1"/>
                </a:solidFill>
              </a:rPr>
              <a:t>1KB</a:t>
            </a:r>
            <a:r>
              <a:rPr lang="ko-KR" altLang="en-US" dirty="0" smtClean="0">
                <a:solidFill>
                  <a:schemeClr val="tx1"/>
                </a:solidFill>
              </a:rPr>
              <a:t>의 내용을 </a:t>
            </a:r>
            <a:r>
              <a:rPr lang="ko-KR" altLang="en-US" dirty="0">
                <a:solidFill>
                  <a:schemeClr val="tx1"/>
                </a:solidFill>
              </a:rPr>
              <a:t>화면에 출력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fs</a:t>
            </a:r>
            <a:r>
              <a:rPr lang="en-US" altLang="ko-KR" dirty="0">
                <a:solidFill>
                  <a:schemeClr val="tx1"/>
                </a:solidFill>
              </a:rPr>
              <a:t>  </a:t>
            </a:r>
            <a:r>
              <a:rPr lang="en-US" altLang="ko-KR" dirty="0" smtClean="0">
                <a:solidFill>
                  <a:schemeClr val="tx1"/>
                </a:solidFill>
              </a:rPr>
              <a:t>-tail </a:t>
            </a:r>
            <a:r>
              <a:rPr lang="en-US" altLang="ko-KR" dirty="0">
                <a:solidFill>
                  <a:schemeClr val="tx1"/>
                </a:solidFill>
              </a:rPr>
              <a:t>&lt;HDFS </a:t>
            </a:r>
            <a:r>
              <a:rPr lang="ko-KR" altLang="en-US" dirty="0" smtClean="0">
                <a:solidFill>
                  <a:schemeClr val="tx1"/>
                </a:solidFill>
              </a:rPr>
              <a:t>파일명</a:t>
            </a:r>
            <a:r>
              <a:rPr lang="en-US" altLang="ko-KR" dirty="0" smtClean="0">
                <a:solidFill>
                  <a:schemeClr val="tx1"/>
                </a:solidFill>
              </a:rPr>
              <a:t>&gt; </a:t>
            </a:r>
          </a:p>
          <a:p>
            <a:r>
              <a:rPr lang="en-US" altLang="ko-KR" dirty="0" smtClean="0">
                <a:solidFill>
                  <a:schemeClr val="tx1"/>
                </a:solidFill>
              </a:rPr>
              <a:t>$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fs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–tail </a:t>
            </a:r>
            <a:r>
              <a:rPr lang="en-US" altLang="ko-KR" dirty="0">
                <a:solidFill>
                  <a:schemeClr val="tx1"/>
                </a:solidFill>
              </a:rPr>
              <a:t>/</a:t>
            </a:r>
            <a:r>
              <a:rPr lang="en-US" altLang="ko-KR" dirty="0" smtClean="0">
                <a:solidFill>
                  <a:schemeClr val="tx1"/>
                </a:solidFill>
              </a:rPr>
              <a:t>input/HadoopFileTest.txt</a:t>
            </a:r>
            <a:endParaRPr lang="en-US" altLang="ko-KR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smtClean="0">
                <a:solidFill>
                  <a:schemeClr val="tx1"/>
                </a:solidFill>
              </a:rPr>
              <a:t>HDFS </a:t>
            </a:r>
            <a:r>
              <a:rPr lang="ko-KR" altLang="en-US" dirty="0" smtClean="0">
                <a:solidFill>
                  <a:schemeClr val="tx1"/>
                </a:solidFill>
              </a:rPr>
              <a:t>지정 </a:t>
            </a:r>
            <a:r>
              <a:rPr lang="ko-KR" altLang="en-US" dirty="0" err="1" smtClean="0">
                <a:solidFill>
                  <a:schemeClr val="tx1"/>
                </a:solidFill>
              </a:rPr>
              <a:t>디렉토리</a:t>
            </a:r>
            <a:r>
              <a:rPr lang="ko-KR" altLang="en-US" dirty="0" smtClean="0">
                <a:solidFill>
                  <a:schemeClr val="tx1"/>
                </a:solidFill>
              </a:rPr>
              <a:t> 경로에 대한 전체 </a:t>
            </a:r>
            <a:r>
              <a:rPr lang="ko-KR" altLang="en-US" dirty="0" err="1" smtClean="0">
                <a:solidFill>
                  <a:schemeClr val="tx1"/>
                </a:solidFill>
              </a:rPr>
              <a:t>디렉토리</a:t>
            </a:r>
            <a:r>
              <a:rPr lang="ko-KR" altLang="en-US" dirty="0" smtClean="0">
                <a:solidFill>
                  <a:schemeClr val="tx1"/>
                </a:solidFill>
              </a:rPr>
              <a:t> 개수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</a:rPr>
              <a:t>전체 파일 개수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</a:rPr>
              <a:t>전체 파일 사이즈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</a:rPr>
              <a:t>지정한 경로 이름을 화면에 출력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 smtClean="0">
                <a:solidFill>
                  <a:schemeClr val="tx1"/>
                </a:solidFill>
              </a:rPr>
              <a:t>$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fs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–</a:t>
            </a:r>
            <a:r>
              <a:rPr lang="en-US" altLang="ko-KR" dirty="0">
                <a:solidFill>
                  <a:schemeClr val="tx1"/>
                </a:solidFill>
              </a:rPr>
              <a:t>count  &lt;HDFS </a:t>
            </a:r>
            <a:r>
              <a:rPr lang="ko-KR" altLang="en-US" dirty="0">
                <a:solidFill>
                  <a:schemeClr val="tx1"/>
                </a:solidFill>
              </a:rPr>
              <a:t>파일명 또는 </a:t>
            </a:r>
            <a:r>
              <a:rPr lang="en-US" altLang="ko-KR" dirty="0">
                <a:solidFill>
                  <a:schemeClr val="tx1"/>
                </a:solidFill>
              </a:rPr>
              <a:t>HDFS </a:t>
            </a:r>
            <a:r>
              <a:rPr lang="ko-KR" altLang="en-US" dirty="0" err="1">
                <a:solidFill>
                  <a:schemeClr val="tx1"/>
                </a:solidFill>
              </a:rPr>
              <a:t>디렉토리명</a:t>
            </a:r>
            <a:r>
              <a:rPr lang="en-US" altLang="ko-KR" dirty="0">
                <a:solidFill>
                  <a:schemeClr val="tx1"/>
                </a:solidFill>
              </a:rPr>
              <a:t>&gt;</a:t>
            </a:r>
            <a:endParaRPr lang="ko-KR" altLang="en-US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schemeClr val="tx1"/>
                </a:solidFill>
              </a:rPr>
              <a:t>한 개 또는 여러 개의 로컬 파일들로부터 소스를 추가하여 </a:t>
            </a:r>
            <a:r>
              <a:rPr lang="en-US" altLang="ko-KR" dirty="0" smtClean="0">
                <a:solidFill>
                  <a:schemeClr val="tx1"/>
                </a:solidFill>
              </a:rPr>
              <a:t>HDFS</a:t>
            </a:r>
            <a:r>
              <a:rPr lang="ko-KR" altLang="en-US" dirty="0" smtClean="0">
                <a:solidFill>
                  <a:schemeClr val="tx1"/>
                </a:solidFill>
              </a:rPr>
              <a:t>에 하나의 파일로 생성</a:t>
            </a:r>
            <a:endParaRPr lang="en-US" altLang="ko-KR" dirty="0" smtClean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$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 smtClean="0">
                <a:solidFill>
                  <a:schemeClr val="tx1"/>
                </a:solidFill>
              </a:rPr>
              <a:t>fs</a:t>
            </a:r>
            <a:r>
              <a:rPr lang="en-US" altLang="ko-KR" dirty="0" smtClean="0">
                <a:solidFill>
                  <a:schemeClr val="tx1"/>
                </a:solidFill>
              </a:rPr>
              <a:t> –</a:t>
            </a:r>
            <a:r>
              <a:rPr lang="en-US" altLang="ko-KR" dirty="0" err="1" smtClean="0">
                <a:solidFill>
                  <a:schemeClr val="tx1"/>
                </a:solidFill>
              </a:rPr>
              <a:t>appendToFile</a:t>
            </a:r>
            <a:r>
              <a:rPr lang="en-US" altLang="ko-KR" dirty="0" smtClean="0">
                <a:solidFill>
                  <a:schemeClr val="tx1"/>
                </a:solidFill>
              </a:rPr>
              <a:t> &lt;</a:t>
            </a:r>
            <a:r>
              <a:rPr lang="ko-KR" altLang="en-US" dirty="0" smtClean="0">
                <a:solidFill>
                  <a:schemeClr val="tx1"/>
                </a:solidFill>
              </a:rPr>
              <a:t>로컬파일명</a:t>
            </a:r>
            <a:r>
              <a:rPr lang="en-US" altLang="ko-KR" dirty="0" smtClean="0">
                <a:solidFill>
                  <a:schemeClr val="tx1"/>
                </a:solidFill>
              </a:rPr>
              <a:t>…&gt; &lt;HDFS </a:t>
            </a:r>
            <a:r>
              <a:rPr lang="ko-KR" altLang="en-US" dirty="0" smtClean="0">
                <a:solidFill>
                  <a:schemeClr val="tx1"/>
                </a:solidFill>
              </a:rPr>
              <a:t>파일명</a:t>
            </a:r>
            <a:r>
              <a:rPr lang="en-US" altLang="ko-KR" dirty="0" smtClean="0">
                <a:solidFill>
                  <a:schemeClr val="tx1"/>
                </a:solidFill>
              </a:rPr>
              <a:t>&gt;</a:t>
            </a:r>
            <a:endParaRPr lang="ko-KR" altLang="en-US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smtClean="0">
                <a:solidFill>
                  <a:schemeClr val="tx1"/>
                </a:solidFill>
              </a:rPr>
              <a:t>HDFS</a:t>
            </a:r>
            <a:r>
              <a:rPr lang="ko-KR" altLang="en-US" dirty="0" smtClean="0">
                <a:solidFill>
                  <a:schemeClr val="tx1"/>
                </a:solidFill>
              </a:rPr>
              <a:t>에 저장된 파일을 로컬 파일 시스템으로 불러온다</a:t>
            </a:r>
            <a:r>
              <a:rPr lang="en-US" altLang="ko-KR" dirty="0" smtClean="0">
                <a:solidFill>
                  <a:schemeClr val="tx1"/>
                </a:solidFill>
              </a:rPr>
              <a:t>.</a:t>
            </a:r>
            <a:endParaRPr lang="ko-KR" altLang="en-US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$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fs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–get &lt;HDFS </a:t>
            </a:r>
            <a:r>
              <a:rPr lang="ko-KR" altLang="en-US" dirty="0" smtClean="0">
                <a:solidFill>
                  <a:schemeClr val="tx1"/>
                </a:solidFill>
              </a:rPr>
              <a:t>파일명</a:t>
            </a:r>
            <a:r>
              <a:rPr lang="en-US" altLang="ko-KR" dirty="0" smtClean="0">
                <a:solidFill>
                  <a:schemeClr val="tx1"/>
                </a:solidFill>
              </a:rPr>
              <a:t>&gt; &lt;</a:t>
            </a:r>
            <a:r>
              <a:rPr lang="ko-KR" altLang="en-US" dirty="0" smtClean="0">
                <a:solidFill>
                  <a:schemeClr val="tx1"/>
                </a:solidFill>
              </a:rPr>
              <a:t>로컬 파일명 또는 로컬 </a:t>
            </a:r>
            <a:r>
              <a:rPr lang="ko-KR" altLang="en-US" dirty="0" err="1" smtClean="0">
                <a:solidFill>
                  <a:schemeClr val="tx1"/>
                </a:solidFill>
              </a:rPr>
              <a:t>디렉토리</a:t>
            </a:r>
            <a:r>
              <a:rPr lang="en-US" altLang="ko-KR" dirty="0" smtClean="0">
                <a:solidFill>
                  <a:schemeClr val="tx1"/>
                </a:solidFill>
              </a:rPr>
              <a:t>&gt;</a:t>
            </a:r>
            <a:endParaRPr lang="en-US" altLang="ko-KR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solidFill>
                  <a:schemeClr val="tx1"/>
                </a:solidFill>
              </a:rPr>
              <a:t>파일 복사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$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fs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–</a:t>
            </a:r>
            <a:r>
              <a:rPr lang="en-US" altLang="ko-KR" dirty="0" err="1" smtClean="0">
                <a:solidFill>
                  <a:schemeClr val="tx1"/>
                </a:solidFill>
              </a:rPr>
              <a:t>cp</a:t>
            </a:r>
            <a:r>
              <a:rPr lang="en-US" altLang="ko-KR" dirty="0">
                <a:solidFill>
                  <a:schemeClr val="tx1"/>
                </a:solidFill>
              </a:rPr>
              <a:t> &lt;HDFS </a:t>
            </a:r>
            <a:r>
              <a:rPr lang="ko-KR" altLang="en-US" dirty="0" smtClean="0">
                <a:solidFill>
                  <a:schemeClr val="tx1"/>
                </a:solidFill>
              </a:rPr>
              <a:t>소스 파일명</a:t>
            </a:r>
            <a:r>
              <a:rPr lang="en-US" altLang="ko-KR" dirty="0">
                <a:solidFill>
                  <a:schemeClr val="tx1"/>
                </a:solidFill>
              </a:rPr>
              <a:t>&gt; &lt;HDFS </a:t>
            </a:r>
            <a:r>
              <a:rPr lang="ko-KR" altLang="en-US" dirty="0" err="1" smtClean="0">
                <a:solidFill>
                  <a:schemeClr val="tx1"/>
                </a:solidFill>
              </a:rPr>
              <a:t>타겟</a:t>
            </a:r>
            <a:r>
              <a:rPr lang="ko-KR" altLang="en-US" dirty="0" smtClean="0">
                <a:solidFill>
                  <a:schemeClr val="tx1"/>
                </a:solidFill>
              </a:rPr>
              <a:t> 파일명</a:t>
            </a:r>
            <a:r>
              <a:rPr lang="en-US" altLang="ko-KR" dirty="0">
                <a:solidFill>
                  <a:schemeClr val="tx1"/>
                </a:solidFill>
              </a:rPr>
              <a:t>&gt;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smtClean="0">
                <a:solidFill>
                  <a:schemeClr val="tx1"/>
                </a:solidFill>
              </a:rPr>
              <a:t>HDFS</a:t>
            </a:r>
            <a:r>
              <a:rPr lang="ko-KR" altLang="en-US" dirty="0" smtClean="0">
                <a:solidFill>
                  <a:schemeClr val="tx1"/>
                </a:solidFill>
              </a:rPr>
              <a:t>의 지정한 모든 파일을 합쳐 로컬 파일 시스템에 하나의 파일로 생성</a:t>
            </a:r>
            <a:endParaRPr lang="ko-KR" altLang="en-US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$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fs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–</a:t>
            </a:r>
            <a:r>
              <a:rPr lang="en-US" altLang="ko-KR" dirty="0" err="1" smtClean="0">
                <a:solidFill>
                  <a:schemeClr val="tx1"/>
                </a:solidFill>
              </a:rPr>
              <a:t>getmerge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&lt;HDFS </a:t>
            </a:r>
            <a:r>
              <a:rPr lang="ko-KR" altLang="en-US" dirty="0">
                <a:solidFill>
                  <a:schemeClr val="tx1"/>
                </a:solidFill>
              </a:rPr>
              <a:t>파일명</a:t>
            </a:r>
            <a:r>
              <a:rPr lang="en-US" altLang="ko-KR" dirty="0">
                <a:solidFill>
                  <a:schemeClr val="tx1"/>
                </a:solidFill>
              </a:rPr>
              <a:t>&gt; &lt;</a:t>
            </a:r>
            <a:r>
              <a:rPr lang="ko-KR" altLang="en-US" dirty="0">
                <a:solidFill>
                  <a:schemeClr val="tx1"/>
                </a:solidFill>
              </a:rPr>
              <a:t>로컬 </a:t>
            </a:r>
            <a:r>
              <a:rPr lang="ko-KR" altLang="en-US" dirty="0" smtClean="0">
                <a:solidFill>
                  <a:schemeClr val="tx1"/>
                </a:solidFill>
              </a:rPr>
              <a:t>파일명</a:t>
            </a:r>
            <a:r>
              <a:rPr lang="en-US" altLang="ko-KR" dirty="0">
                <a:solidFill>
                  <a:schemeClr val="tx1"/>
                </a:solidFill>
              </a:rPr>
              <a:t>&gt;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smtClean="0">
                <a:solidFill>
                  <a:schemeClr val="tx1"/>
                </a:solidFill>
              </a:rPr>
              <a:t>HDFS</a:t>
            </a:r>
            <a:r>
              <a:rPr lang="ko-KR" altLang="en-US" dirty="0" smtClean="0">
                <a:solidFill>
                  <a:schemeClr val="tx1"/>
                </a:solidFill>
              </a:rPr>
              <a:t>의 파일을 타깃 경로로 이동</a:t>
            </a:r>
            <a:endParaRPr lang="ko-KR" altLang="en-US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$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 smtClean="0">
                <a:solidFill>
                  <a:schemeClr val="tx1"/>
                </a:solidFill>
              </a:rPr>
              <a:t>fs</a:t>
            </a:r>
            <a:r>
              <a:rPr lang="en-US" altLang="ko-KR" dirty="0" smtClean="0">
                <a:solidFill>
                  <a:schemeClr val="tx1"/>
                </a:solidFill>
              </a:rPr>
              <a:t>  -</a:t>
            </a:r>
            <a:r>
              <a:rPr lang="en-US" altLang="ko-KR" dirty="0">
                <a:solidFill>
                  <a:schemeClr val="tx1"/>
                </a:solidFill>
              </a:rPr>
              <a:t>mv &lt;HDFS </a:t>
            </a:r>
            <a:r>
              <a:rPr lang="ko-KR" altLang="en-US" dirty="0" smtClean="0">
                <a:solidFill>
                  <a:schemeClr val="tx1"/>
                </a:solidFill>
              </a:rPr>
              <a:t> 파일명 또는 </a:t>
            </a:r>
            <a:r>
              <a:rPr lang="ko-KR" altLang="en-US" dirty="0" err="1" smtClean="0">
                <a:solidFill>
                  <a:schemeClr val="tx1"/>
                </a:solidFill>
              </a:rPr>
              <a:t>디렉토리</a:t>
            </a:r>
            <a:r>
              <a:rPr lang="en-US" altLang="ko-KR" dirty="0" smtClean="0">
                <a:solidFill>
                  <a:schemeClr val="tx1"/>
                </a:solidFill>
              </a:rPr>
              <a:t>&gt; &lt; </a:t>
            </a:r>
            <a:r>
              <a:rPr lang="ko-KR" altLang="en-US" dirty="0" err="1">
                <a:solidFill>
                  <a:schemeClr val="tx1"/>
                </a:solidFill>
              </a:rPr>
              <a:t>타겟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ko-KR" altLang="en-US" dirty="0" smtClean="0">
                <a:solidFill>
                  <a:schemeClr val="tx1"/>
                </a:solidFill>
              </a:rPr>
              <a:t>파일명 또는 </a:t>
            </a:r>
            <a:r>
              <a:rPr lang="ko-KR" altLang="en-US" dirty="0" err="1" smtClean="0">
                <a:solidFill>
                  <a:schemeClr val="tx1"/>
                </a:solidFill>
              </a:rPr>
              <a:t>디렉토리</a:t>
            </a:r>
            <a:r>
              <a:rPr lang="en-US" altLang="ko-KR" dirty="0" smtClean="0">
                <a:solidFill>
                  <a:schemeClr val="tx1"/>
                </a:solidFill>
              </a:rPr>
              <a:t>&gt; </a:t>
            </a:r>
            <a:endParaRPr lang="en-US" altLang="ko-K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4086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106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1082774"/>
            <a:ext cx="10372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err="1"/>
              <a:t>hadoop</a:t>
            </a:r>
            <a:r>
              <a:rPr lang="en-US" altLang="ko-KR" b="1" dirty="0"/>
              <a:t> fs -</a:t>
            </a:r>
            <a:r>
              <a:rPr lang="ko-KR" altLang="en-US" b="1" dirty="0"/>
              <a:t>옵션 </a:t>
            </a:r>
            <a:r>
              <a:rPr lang="en-US" altLang="ko-KR" b="1" dirty="0" smtClean="0"/>
              <a:t>…</a:t>
            </a:r>
            <a:endParaRPr lang="en-US" altLang="ko-KR" b="1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dirty="0" smtClean="0"/>
              <a:t>HDFS </a:t>
            </a:r>
            <a:r>
              <a:rPr lang="ko-KR" altLang="en-US" b="1" dirty="0" smtClean="0"/>
              <a:t>관리</a:t>
            </a:r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>
            <a:off x="647178" y="1655379"/>
            <a:ext cx="10943808" cy="482269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smtClean="0">
                <a:solidFill>
                  <a:schemeClr val="tx1"/>
                </a:solidFill>
              </a:rPr>
              <a:t>HDFS</a:t>
            </a:r>
            <a:r>
              <a:rPr lang="ko-KR" altLang="en-US" dirty="0" smtClean="0">
                <a:solidFill>
                  <a:schemeClr val="tx1"/>
                </a:solidFill>
              </a:rPr>
              <a:t>상의 파일이나 </a:t>
            </a:r>
            <a:r>
              <a:rPr lang="ko-KR" altLang="en-US" dirty="0" err="1" smtClean="0">
                <a:solidFill>
                  <a:schemeClr val="tx1"/>
                </a:solidFill>
              </a:rPr>
              <a:t>디렉토리에</a:t>
            </a:r>
            <a:r>
              <a:rPr lang="ko-KR" altLang="en-US" dirty="0" smtClean="0">
                <a:solidFill>
                  <a:schemeClr val="tx1"/>
                </a:solidFill>
              </a:rPr>
              <a:t> 대한 권한 변경</a:t>
            </a:r>
            <a:endParaRPr lang="ko-KR" altLang="en-US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$ </a:t>
            </a:r>
            <a:r>
              <a:rPr lang="en-US" altLang="ko-KR" dirty="0" err="1" smtClean="0">
                <a:solidFill>
                  <a:schemeClr val="tx1"/>
                </a:solidFill>
              </a:rPr>
              <a:t>hadoop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fs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–</a:t>
            </a:r>
            <a:r>
              <a:rPr lang="en-US" altLang="ko-KR" dirty="0" err="1" smtClean="0">
                <a:solidFill>
                  <a:schemeClr val="tx1"/>
                </a:solidFill>
              </a:rPr>
              <a:t>chmod</a:t>
            </a:r>
            <a:r>
              <a:rPr lang="en-US" altLang="ko-KR" dirty="0" smtClean="0">
                <a:solidFill>
                  <a:schemeClr val="tx1"/>
                </a:solidFill>
              </a:rPr>
              <a:t> [-R] &lt;</a:t>
            </a:r>
            <a:r>
              <a:rPr lang="ko-KR" altLang="en-US" dirty="0" smtClean="0">
                <a:solidFill>
                  <a:schemeClr val="tx1"/>
                </a:solidFill>
              </a:rPr>
              <a:t>권한모드</a:t>
            </a:r>
            <a:r>
              <a:rPr lang="en-US" altLang="ko-KR" dirty="0" smtClean="0">
                <a:solidFill>
                  <a:schemeClr val="tx1"/>
                </a:solidFill>
              </a:rPr>
              <a:t>&gt; &lt;HDFS </a:t>
            </a:r>
            <a:r>
              <a:rPr lang="ko-KR" altLang="en-US" dirty="0" smtClean="0">
                <a:solidFill>
                  <a:schemeClr val="tx1"/>
                </a:solidFill>
              </a:rPr>
              <a:t>파일명 또는 </a:t>
            </a:r>
            <a:r>
              <a:rPr lang="ko-KR" altLang="en-US" dirty="0" err="1" smtClean="0">
                <a:solidFill>
                  <a:schemeClr val="tx1"/>
                </a:solidFill>
              </a:rPr>
              <a:t>디렉토리</a:t>
            </a:r>
            <a:r>
              <a:rPr lang="en-US" altLang="ko-KR" dirty="0" smtClean="0">
                <a:solidFill>
                  <a:schemeClr val="tx1"/>
                </a:solidFill>
              </a:rPr>
              <a:t>&gt;</a:t>
            </a:r>
            <a:endParaRPr lang="en-US" altLang="ko-KR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chemeClr val="tx1"/>
                </a:solidFill>
              </a:rPr>
              <a:t>HDFS</a:t>
            </a:r>
            <a:r>
              <a:rPr lang="ko-KR" altLang="en-US" dirty="0">
                <a:solidFill>
                  <a:schemeClr val="tx1"/>
                </a:solidFill>
              </a:rPr>
              <a:t>상의 파일이나 </a:t>
            </a:r>
            <a:r>
              <a:rPr lang="ko-KR" altLang="en-US" dirty="0" err="1">
                <a:solidFill>
                  <a:schemeClr val="tx1"/>
                </a:solidFill>
              </a:rPr>
              <a:t>디렉토리에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ko-KR" altLang="en-US" dirty="0" smtClean="0">
                <a:solidFill>
                  <a:schemeClr val="tx1"/>
                </a:solidFill>
              </a:rPr>
              <a:t>대해 소유권 </a:t>
            </a:r>
            <a:r>
              <a:rPr lang="ko-KR" altLang="en-US" dirty="0">
                <a:solidFill>
                  <a:schemeClr val="tx1"/>
                </a:solidFill>
              </a:rPr>
              <a:t>변경</a:t>
            </a:r>
          </a:p>
          <a:p>
            <a:r>
              <a:rPr lang="en-US" altLang="ko-KR" dirty="0" smtClean="0">
                <a:solidFill>
                  <a:schemeClr val="tx1"/>
                </a:solidFill>
              </a:rPr>
              <a:t>$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fs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-</a:t>
            </a:r>
            <a:r>
              <a:rPr lang="en-US" altLang="ko-KR" dirty="0" err="1" smtClean="0">
                <a:solidFill>
                  <a:schemeClr val="tx1"/>
                </a:solidFill>
              </a:rPr>
              <a:t>chown</a:t>
            </a:r>
            <a:r>
              <a:rPr lang="en-US" altLang="ko-KR" dirty="0" smtClean="0">
                <a:solidFill>
                  <a:schemeClr val="tx1"/>
                </a:solidFill>
              </a:rPr>
              <a:t> [-R]  &lt;</a:t>
            </a:r>
            <a:r>
              <a:rPr lang="ko-KR" altLang="en-US" dirty="0" smtClean="0">
                <a:solidFill>
                  <a:schemeClr val="tx1"/>
                </a:solidFill>
              </a:rPr>
              <a:t>사용자명</a:t>
            </a:r>
            <a:r>
              <a:rPr lang="en-US" altLang="ko-KR" dirty="0" smtClean="0">
                <a:solidFill>
                  <a:schemeClr val="tx1"/>
                </a:solidFill>
              </a:rPr>
              <a:t>:</a:t>
            </a:r>
            <a:r>
              <a:rPr lang="ko-KR" altLang="en-US" dirty="0" err="1" smtClean="0">
                <a:solidFill>
                  <a:schemeClr val="tx1"/>
                </a:solidFill>
              </a:rPr>
              <a:t>그룹명</a:t>
            </a:r>
            <a:r>
              <a:rPr lang="en-US" altLang="ko-KR" dirty="0" smtClean="0">
                <a:solidFill>
                  <a:schemeClr val="tx1"/>
                </a:solidFill>
              </a:rPr>
              <a:t>&gt; &lt;HDFS </a:t>
            </a:r>
            <a:r>
              <a:rPr lang="ko-KR" altLang="en-US" dirty="0" smtClean="0">
                <a:solidFill>
                  <a:schemeClr val="tx1"/>
                </a:solidFill>
              </a:rPr>
              <a:t>파일명 또는 </a:t>
            </a:r>
            <a:r>
              <a:rPr lang="ko-KR" altLang="en-US" dirty="0" err="1" smtClean="0">
                <a:solidFill>
                  <a:schemeClr val="tx1"/>
                </a:solidFill>
              </a:rPr>
              <a:t>디렉토리</a:t>
            </a:r>
            <a:r>
              <a:rPr lang="en-US" altLang="ko-KR" dirty="0" smtClean="0">
                <a:solidFill>
                  <a:schemeClr val="tx1"/>
                </a:solidFill>
              </a:rPr>
              <a:t>&gt;</a:t>
            </a:r>
            <a:endParaRPr lang="en-US" altLang="ko-KR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chemeClr val="tx1"/>
                </a:solidFill>
              </a:rPr>
              <a:t>$ HDFS</a:t>
            </a:r>
            <a:r>
              <a:rPr lang="ko-KR" altLang="en-US" dirty="0">
                <a:solidFill>
                  <a:schemeClr val="tx1"/>
                </a:solidFill>
              </a:rPr>
              <a:t>상의 파일이나 </a:t>
            </a:r>
            <a:r>
              <a:rPr lang="ko-KR" altLang="en-US" dirty="0" err="1">
                <a:solidFill>
                  <a:schemeClr val="tx1"/>
                </a:solidFill>
              </a:rPr>
              <a:t>디렉토리에</a:t>
            </a:r>
            <a:r>
              <a:rPr lang="ko-KR" altLang="en-US" dirty="0">
                <a:solidFill>
                  <a:schemeClr val="tx1"/>
                </a:solidFill>
              </a:rPr>
              <a:t> 대해 소유권 </a:t>
            </a:r>
            <a:r>
              <a:rPr lang="ko-KR" altLang="en-US" dirty="0" smtClean="0">
                <a:solidFill>
                  <a:schemeClr val="tx1"/>
                </a:solidFill>
              </a:rPr>
              <a:t>그룹 변경</a:t>
            </a:r>
            <a:endParaRPr lang="ko-KR" altLang="en-US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$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fs</a:t>
            </a:r>
            <a:r>
              <a:rPr lang="en-US" altLang="ko-KR" dirty="0">
                <a:solidFill>
                  <a:schemeClr val="tx1"/>
                </a:solidFill>
              </a:rPr>
              <a:t> -</a:t>
            </a:r>
            <a:r>
              <a:rPr lang="en-US" altLang="ko-KR" dirty="0" err="1" smtClean="0">
                <a:solidFill>
                  <a:schemeClr val="tx1"/>
                </a:solidFill>
              </a:rPr>
              <a:t>chgrp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[-R]  &lt;</a:t>
            </a:r>
            <a:r>
              <a:rPr lang="ko-KR" altLang="en-US" dirty="0">
                <a:solidFill>
                  <a:schemeClr val="tx1"/>
                </a:solidFill>
              </a:rPr>
              <a:t>사용자명</a:t>
            </a:r>
            <a:r>
              <a:rPr lang="en-US" altLang="ko-KR" dirty="0">
                <a:solidFill>
                  <a:schemeClr val="tx1"/>
                </a:solidFill>
              </a:rPr>
              <a:t>:</a:t>
            </a:r>
            <a:r>
              <a:rPr lang="ko-KR" altLang="en-US" dirty="0" err="1">
                <a:solidFill>
                  <a:schemeClr val="tx1"/>
                </a:solidFill>
              </a:rPr>
              <a:t>그룹명</a:t>
            </a:r>
            <a:r>
              <a:rPr lang="en-US" altLang="ko-KR" dirty="0">
                <a:solidFill>
                  <a:schemeClr val="tx1"/>
                </a:solidFill>
              </a:rPr>
              <a:t>&gt; &lt;HDFS </a:t>
            </a:r>
            <a:r>
              <a:rPr lang="ko-KR" altLang="en-US" dirty="0">
                <a:solidFill>
                  <a:schemeClr val="tx1"/>
                </a:solidFill>
              </a:rPr>
              <a:t>파일명 또는 </a:t>
            </a:r>
            <a:r>
              <a:rPr lang="ko-KR" altLang="en-US" dirty="0" err="1">
                <a:solidFill>
                  <a:schemeClr val="tx1"/>
                </a:solidFill>
              </a:rPr>
              <a:t>디렉토리</a:t>
            </a:r>
            <a:r>
              <a:rPr lang="en-US" altLang="ko-KR" dirty="0" smtClean="0">
                <a:solidFill>
                  <a:schemeClr val="tx1"/>
                </a:solidFill>
              </a:rPr>
              <a:t>&gt;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chemeClr val="tx1"/>
                </a:solidFill>
              </a:rPr>
              <a:t>HDFS</a:t>
            </a:r>
            <a:r>
              <a:rPr lang="ko-KR" altLang="en-US" dirty="0">
                <a:solidFill>
                  <a:schemeClr val="tx1"/>
                </a:solidFill>
              </a:rPr>
              <a:t>상의 </a:t>
            </a:r>
            <a:r>
              <a:rPr lang="ko-KR" altLang="en-US" dirty="0" smtClean="0">
                <a:solidFill>
                  <a:schemeClr val="tx1"/>
                </a:solidFill>
              </a:rPr>
              <a:t> 지정한 경로에 대해 상태 정보를 반환</a:t>
            </a:r>
            <a:endParaRPr lang="en-US" altLang="ko-KR" dirty="0" smtClean="0">
              <a:solidFill>
                <a:schemeClr val="tx1"/>
              </a:solidFill>
            </a:endParaRPr>
          </a:p>
          <a:p>
            <a:r>
              <a:rPr lang="en-US" altLang="ko-KR" dirty="0" smtClean="0">
                <a:solidFill>
                  <a:schemeClr val="tx1"/>
                </a:solidFill>
              </a:rPr>
              <a:t>$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fs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-stat [-%b-%F-%n-%o-%r-%y-%Y]  &lt;</a:t>
            </a:r>
            <a:r>
              <a:rPr lang="en-US" altLang="ko-KR" dirty="0">
                <a:solidFill>
                  <a:schemeClr val="tx1"/>
                </a:solidFill>
              </a:rPr>
              <a:t>HDFS </a:t>
            </a:r>
            <a:r>
              <a:rPr lang="ko-KR" altLang="en-US" dirty="0">
                <a:solidFill>
                  <a:schemeClr val="tx1"/>
                </a:solidFill>
              </a:rPr>
              <a:t>파일명 또는 </a:t>
            </a:r>
            <a:r>
              <a:rPr lang="ko-KR" altLang="en-US" dirty="0" err="1">
                <a:solidFill>
                  <a:schemeClr val="tx1"/>
                </a:solidFill>
              </a:rPr>
              <a:t>디렉토리</a:t>
            </a:r>
            <a:r>
              <a:rPr lang="en-US" altLang="ko-KR" dirty="0">
                <a:solidFill>
                  <a:schemeClr val="tx1"/>
                </a:solidFill>
              </a:rPr>
              <a:t>&gt;</a:t>
            </a:r>
          </a:p>
          <a:p>
            <a:r>
              <a:rPr lang="en-US" altLang="ko-KR" dirty="0" smtClean="0">
                <a:solidFill>
                  <a:schemeClr val="tx1"/>
                </a:solidFill>
              </a:rPr>
              <a:t>%b </a:t>
            </a:r>
            <a:r>
              <a:rPr lang="ko-KR" altLang="en-US" dirty="0" smtClean="0">
                <a:solidFill>
                  <a:schemeClr val="tx1"/>
                </a:solidFill>
              </a:rPr>
              <a:t>블록단위의 파일 크기</a:t>
            </a:r>
            <a:endParaRPr lang="en-US" altLang="ko-KR" dirty="0" smtClean="0">
              <a:solidFill>
                <a:schemeClr val="tx1"/>
              </a:solidFill>
            </a:endParaRPr>
          </a:p>
          <a:p>
            <a:r>
              <a:rPr lang="en-US" altLang="ko-KR" dirty="0" smtClean="0">
                <a:solidFill>
                  <a:schemeClr val="tx1"/>
                </a:solidFill>
              </a:rPr>
              <a:t>%F </a:t>
            </a:r>
            <a:r>
              <a:rPr lang="ko-KR" altLang="en-US" dirty="0" err="1" smtClean="0">
                <a:solidFill>
                  <a:schemeClr val="tx1"/>
                </a:solidFill>
              </a:rPr>
              <a:t>디렉토리인</a:t>
            </a:r>
            <a:r>
              <a:rPr lang="ko-KR" altLang="en-US" dirty="0" smtClean="0">
                <a:solidFill>
                  <a:schemeClr val="tx1"/>
                </a:solidFill>
              </a:rPr>
              <a:t> 경우 </a:t>
            </a:r>
            <a:r>
              <a:rPr lang="en-US" altLang="ko-KR" dirty="0" smtClean="0">
                <a:solidFill>
                  <a:schemeClr val="tx1"/>
                </a:solidFill>
              </a:rPr>
              <a:t>‘directory’, </a:t>
            </a:r>
            <a:r>
              <a:rPr lang="ko-KR" altLang="en-US" dirty="0" smtClean="0">
                <a:solidFill>
                  <a:schemeClr val="tx1"/>
                </a:solidFill>
              </a:rPr>
              <a:t>파일인 경우 </a:t>
            </a:r>
            <a:r>
              <a:rPr lang="en-US" altLang="ko-KR" dirty="0" smtClean="0">
                <a:solidFill>
                  <a:schemeClr val="tx1"/>
                </a:solidFill>
              </a:rPr>
              <a:t>‘regular file’</a:t>
            </a:r>
            <a:r>
              <a:rPr lang="ko-KR" altLang="en-US" dirty="0" smtClean="0">
                <a:solidFill>
                  <a:schemeClr val="tx1"/>
                </a:solidFill>
              </a:rPr>
              <a:t>문자열</a:t>
            </a:r>
            <a:endParaRPr lang="en-US" altLang="ko-KR" dirty="0" smtClean="0">
              <a:solidFill>
                <a:schemeClr val="tx1"/>
              </a:solidFill>
            </a:endParaRPr>
          </a:p>
          <a:p>
            <a:r>
              <a:rPr lang="en-US" altLang="ko-KR" dirty="0" smtClean="0">
                <a:solidFill>
                  <a:schemeClr val="tx1"/>
                </a:solidFill>
              </a:rPr>
              <a:t>%n </a:t>
            </a:r>
            <a:r>
              <a:rPr lang="ko-KR" altLang="en-US" dirty="0" smtClean="0">
                <a:solidFill>
                  <a:schemeClr val="tx1"/>
                </a:solidFill>
              </a:rPr>
              <a:t>파일명 또는 </a:t>
            </a:r>
            <a:r>
              <a:rPr lang="ko-KR" altLang="en-US" dirty="0" err="1" smtClean="0">
                <a:solidFill>
                  <a:schemeClr val="tx1"/>
                </a:solidFill>
              </a:rPr>
              <a:t>디렉토리명</a:t>
            </a:r>
            <a:r>
              <a:rPr lang="ko-KR" altLang="en-US" dirty="0" smtClean="0">
                <a:solidFill>
                  <a:schemeClr val="tx1"/>
                </a:solidFill>
              </a:rPr>
              <a:t> </a:t>
            </a:r>
            <a:endParaRPr lang="en-US" altLang="ko-KR" dirty="0" smtClean="0">
              <a:solidFill>
                <a:schemeClr val="tx1"/>
              </a:solidFill>
            </a:endParaRPr>
          </a:p>
          <a:p>
            <a:r>
              <a:rPr lang="en-US" altLang="ko-KR" dirty="0" smtClean="0">
                <a:solidFill>
                  <a:schemeClr val="tx1"/>
                </a:solidFill>
              </a:rPr>
              <a:t>%o </a:t>
            </a:r>
            <a:r>
              <a:rPr lang="ko-KR" altLang="en-US" dirty="0" smtClean="0">
                <a:solidFill>
                  <a:schemeClr val="tx1"/>
                </a:solidFill>
              </a:rPr>
              <a:t>블록크기</a:t>
            </a:r>
            <a:endParaRPr lang="en-US" altLang="ko-KR" dirty="0" smtClean="0">
              <a:solidFill>
                <a:schemeClr val="tx1"/>
              </a:solidFill>
            </a:endParaRPr>
          </a:p>
          <a:p>
            <a:r>
              <a:rPr lang="en-US" altLang="ko-KR" dirty="0" smtClean="0">
                <a:solidFill>
                  <a:schemeClr val="tx1"/>
                </a:solidFill>
              </a:rPr>
              <a:t>%r </a:t>
            </a:r>
            <a:r>
              <a:rPr lang="ko-KR" altLang="en-US" dirty="0" smtClean="0">
                <a:solidFill>
                  <a:schemeClr val="tx1"/>
                </a:solidFill>
              </a:rPr>
              <a:t>복제파일 개수</a:t>
            </a:r>
            <a:endParaRPr lang="en-US" altLang="ko-KR" dirty="0" smtClean="0">
              <a:solidFill>
                <a:schemeClr val="tx1"/>
              </a:solidFill>
            </a:endParaRPr>
          </a:p>
          <a:p>
            <a:r>
              <a:rPr lang="en-US" altLang="ko-KR" dirty="0" smtClean="0">
                <a:solidFill>
                  <a:schemeClr val="tx1"/>
                </a:solidFill>
              </a:rPr>
              <a:t>%y </a:t>
            </a:r>
            <a:r>
              <a:rPr lang="ko-KR" altLang="en-US" dirty="0" smtClean="0">
                <a:solidFill>
                  <a:schemeClr val="tx1"/>
                </a:solidFill>
              </a:rPr>
              <a:t>갱신일자</a:t>
            </a:r>
            <a:r>
              <a:rPr lang="en-US" altLang="ko-KR" dirty="0" smtClean="0">
                <a:solidFill>
                  <a:schemeClr val="tx1"/>
                </a:solidFill>
              </a:rPr>
              <a:t>(</a:t>
            </a:r>
            <a:r>
              <a:rPr lang="en-US" altLang="ko-KR" dirty="0" err="1" smtClean="0">
                <a:solidFill>
                  <a:schemeClr val="tx1"/>
                </a:solidFill>
              </a:rPr>
              <a:t>yyyy</a:t>
            </a:r>
            <a:r>
              <a:rPr lang="en-US" altLang="ko-KR" dirty="0" smtClean="0">
                <a:solidFill>
                  <a:schemeClr val="tx1"/>
                </a:solidFill>
              </a:rPr>
              <a:t>-MM-</a:t>
            </a:r>
            <a:r>
              <a:rPr lang="en-US" altLang="ko-KR" dirty="0" err="1" smtClean="0">
                <a:solidFill>
                  <a:schemeClr val="tx1"/>
                </a:solidFill>
              </a:rPr>
              <a:t>dd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en-US" altLang="ko-KR" dirty="0" err="1" smtClean="0">
                <a:solidFill>
                  <a:schemeClr val="tx1"/>
                </a:solidFill>
              </a:rPr>
              <a:t>HH:mm:ss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ko-KR" altLang="en-US" dirty="0" smtClean="0">
                <a:solidFill>
                  <a:schemeClr val="tx1"/>
                </a:solidFill>
              </a:rPr>
              <a:t>형식</a:t>
            </a:r>
            <a:r>
              <a:rPr lang="en-US" altLang="ko-KR" dirty="0" smtClean="0">
                <a:solidFill>
                  <a:schemeClr val="tx1"/>
                </a:solidFill>
              </a:rPr>
              <a:t>)</a:t>
            </a:r>
          </a:p>
          <a:p>
            <a:r>
              <a:rPr lang="en-US" altLang="ko-KR" dirty="0" smtClean="0">
                <a:solidFill>
                  <a:schemeClr val="tx1"/>
                </a:solidFill>
              </a:rPr>
              <a:t>%Y </a:t>
            </a:r>
            <a:r>
              <a:rPr lang="ko-KR" altLang="en-US" dirty="0" smtClean="0">
                <a:solidFill>
                  <a:schemeClr val="tx1"/>
                </a:solidFill>
              </a:rPr>
              <a:t>갱신일자</a:t>
            </a:r>
            <a:r>
              <a:rPr lang="en-US" altLang="ko-KR" dirty="0" smtClean="0">
                <a:solidFill>
                  <a:schemeClr val="tx1"/>
                </a:solidFill>
              </a:rPr>
              <a:t>(</a:t>
            </a:r>
            <a:r>
              <a:rPr lang="ko-KR" altLang="en-US" dirty="0" smtClean="0">
                <a:solidFill>
                  <a:schemeClr val="tx1"/>
                </a:solidFill>
              </a:rPr>
              <a:t>유닉스 타임스탬프 형식</a:t>
            </a:r>
            <a:r>
              <a:rPr lang="en-US" altLang="ko-KR" dirty="0" smtClean="0">
                <a:solidFill>
                  <a:schemeClr val="tx1"/>
                </a:solidFill>
              </a:rPr>
              <a:t>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schemeClr val="tx1"/>
                </a:solidFill>
              </a:rPr>
              <a:t>파일 존재여부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</a:rPr>
              <a:t>크기 </a:t>
            </a:r>
            <a:r>
              <a:rPr lang="en-US" altLang="ko-KR" dirty="0" smtClean="0">
                <a:solidFill>
                  <a:schemeClr val="tx1"/>
                </a:solidFill>
              </a:rPr>
              <a:t>0</a:t>
            </a:r>
            <a:r>
              <a:rPr lang="ko-KR" altLang="en-US" dirty="0" smtClean="0">
                <a:solidFill>
                  <a:schemeClr val="tx1"/>
                </a:solidFill>
              </a:rPr>
              <a:t>인지 여부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ko-KR" altLang="en-US" dirty="0" err="1" smtClean="0">
                <a:solidFill>
                  <a:schemeClr val="tx1"/>
                </a:solidFill>
              </a:rPr>
              <a:t>디렉토리인지</a:t>
            </a:r>
            <a:r>
              <a:rPr lang="ko-KR" altLang="en-US" dirty="0" smtClean="0">
                <a:solidFill>
                  <a:schemeClr val="tx1"/>
                </a:solidFill>
              </a:rPr>
              <a:t> 여부를 반환한다</a:t>
            </a:r>
            <a:endParaRPr lang="en-US" altLang="ko-KR" dirty="0" smtClean="0">
              <a:solidFill>
                <a:schemeClr val="tx1"/>
              </a:solidFill>
            </a:endParaRPr>
          </a:p>
          <a:p>
            <a:r>
              <a:rPr lang="en-US" altLang="ko-KR" dirty="0" smtClean="0">
                <a:solidFill>
                  <a:schemeClr val="tx1"/>
                </a:solidFill>
              </a:rPr>
              <a:t>$ </a:t>
            </a:r>
            <a:r>
              <a:rPr lang="en-US" altLang="ko-KR" dirty="0" err="1" smtClean="0">
                <a:solidFill>
                  <a:schemeClr val="tx1"/>
                </a:solidFill>
              </a:rPr>
              <a:t>hadoop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en-US" altLang="ko-KR" dirty="0" err="1" smtClean="0">
                <a:solidFill>
                  <a:schemeClr val="tx1"/>
                </a:solidFill>
              </a:rPr>
              <a:t>fs</a:t>
            </a:r>
            <a:r>
              <a:rPr lang="en-US" altLang="ko-KR" dirty="0" smtClean="0">
                <a:solidFill>
                  <a:schemeClr val="tx1"/>
                </a:solidFill>
              </a:rPr>
              <a:t> –test –[</a:t>
            </a:r>
            <a:r>
              <a:rPr lang="en-US" altLang="ko-KR" dirty="0" err="1" smtClean="0">
                <a:solidFill>
                  <a:schemeClr val="tx1"/>
                </a:solidFill>
              </a:rPr>
              <a:t>ezd</a:t>
            </a:r>
            <a:r>
              <a:rPr lang="en-US" altLang="ko-KR" dirty="0" smtClean="0">
                <a:solidFill>
                  <a:schemeClr val="tx1"/>
                </a:solidFill>
              </a:rPr>
              <a:t>] &lt;HDFS </a:t>
            </a:r>
            <a:r>
              <a:rPr lang="ko-KR" altLang="en-US" dirty="0" smtClean="0">
                <a:solidFill>
                  <a:schemeClr val="tx1"/>
                </a:solidFill>
              </a:rPr>
              <a:t>파일명 또는 </a:t>
            </a:r>
            <a:r>
              <a:rPr lang="ko-KR" altLang="en-US" dirty="0" err="1" smtClean="0">
                <a:solidFill>
                  <a:schemeClr val="tx1"/>
                </a:solidFill>
              </a:rPr>
              <a:t>디렉토리</a:t>
            </a:r>
            <a:r>
              <a:rPr lang="en-US" altLang="ko-KR" dirty="0" smtClean="0">
                <a:solidFill>
                  <a:schemeClr val="tx1"/>
                </a:solidFill>
              </a:rPr>
              <a:t>&gt;</a:t>
            </a:r>
            <a:endParaRPr lang="en-US" altLang="ko-K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58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107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1082774"/>
            <a:ext cx="10372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err="1"/>
              <a:t>hadoop</a:t>
            </a:r>
            <a:r>
              <a:rPr lang="en-US" altLang="ko-KR" b="1" dirty="0"/>
              <a:t> fs -</a:t>
            </a:r>
            <a:r>
              <a:rPr lang="ko-KR" altLang="en-US" b="1" dirty="0"/>
              <a:t>옵션 </a:t>
            </a:r>
            <a:r>
              <a:rPr lang="en-US" altLang="ko-KR" b="1" dirty="0" smtClean="0"/>
              <a:t>…</a:t>
            </a:r>
            <a:endParaRPr lang="en-US" altLang="ko-KR" b="1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dirty="0" smtClean="0"/>
              <a:t>HDFS </a:t>
            </a:r>
            <a:r>
              <a:rPr lang="ko-KR" altLang="en-US" b="1" dirty="0" smtClean="0"/>
              <a:t>관리</a:t>
            </a:r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>
            <a:off x="647178" y="1655379"/>
            <a:ext cx="10943808" cy="111357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smtClean="0">
                <a:solidFill>
                  <a:schemeClr val="tx1"/>
                </a:solidFill>
              </a:rPr>
              <a:t>HDFS</a:t>
            </a:r>
            <a:r>
              <a:rPr lang="ko-KR" altLang="en-US" dirty="0" smtClean="0">
                <a:solidFill>
                  <a:schemeClr val="tx1"/>
                </a:solidFill>
              </a:rPr>
              <a:t>에서 삭제한 파일이 임시 저장된 폴더를 완전히 비운다</a:t>
            </a:r>
            <a:r>
              <a:rPr lang="en-US" altLang="ko-KR" dirty="0" smtClean="0">
                <a:solidFill>
                  <a:schemeClr val="tx1"/>
                </a:solidFill>
              </a:rPr>
              <a:t>.</a:t>
            </a:r>
          </a:p>
          <a:p>
            <a:r>
              <a:rPr lang="en-US" altLang="ko-KR" dirty="0" smtClean="0">
                <a:solidFill>
                  <a:schemeClr val="tx1"/>
                </a:solidFill>
              </a:rPr>
              <a:t>$ </a:t>
            </a:r>
            <a:r>
              <a:rPr lang="en-US" altLang="ko-KR" dirty="0" err="1" smtClean="0">
                <a:solidFill>
                  <a:schemeClr val="tx1"/>
                </a:solidFill>
              </a:rPr>
              <a:t>hadoop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fs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–expunge</a:t>
            </a:r>
            <a:endParaRPr lang="en-US" altLang="ko-K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8398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108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4" y="1082774"/>
            <a:ext cx="11318057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dirty="0" smtClean="0"/>
              <a:t>안전모드</a:t>
            </a:r>
            <a:endParaRPr lang="en-US" altLang="ko-KR" b="1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err="1" smtClean="0"/>
              <a:t>하둡</a:t>
            </a:r>
            <a:r>
              <a:rPr lang="ko-KR" altLang="en-US" dirty="0" smtClean="0"/>
              <a:t> </a:t>
            </a:r>
            <a:r>
              <a:rPr lang="ko-KR" altLang="en-US" dirty="0"/>
              <a:t>실행 후 </a:t>
            </a:r>
            <a:r>
              <a:rPr lang="en-US" altLang="ko-KR" dirty="0"/>
              <a:t>^z </a:t>
            </a:r>
            <a:r>
              <a:rPr lang="ko-KR" altLang="en-US" dirty="0"/>
              <a:t>나 </a:t>
            </a:r>
            <a:r>
              <a:rPr lang="en-US" altLang="ko-KR" dirty="0"/>
              <a:t>^s </a:t>
            </a:r>
            <a:r>
              <a:rPr lang="ko-KR" altLang="en-US" dirty="0"/>
              <a:t>와 같이 비정상 종료를 할 경우 </a:t>
            </a:r>
            <a:r>
              <a:rPr lang="en-US" altLang="ko-KR" dirty="0" err="1"/>
              <a:t>hadoop</a:t>
            </a:r>
            <a:r>
              <a:rPr lang="ko-KR" altLang="en-US" dirty="0"/>
              <a:t>은 </a:t>
            </a:r>
            <a:r>
              <a:rPr lang="en-US" altLang="ko-KR" dirty="0"/>
              <a:t>default</a:t>
            </a:r>
            <a:r>
              <a:rPr lang="ko-KR" altLang="en-US" dirty="0" smtClean="0"/>
              <a:t>로 </a:t>
            </a:r>
            <a:r>
              <a:rPr lang="en-US" altLang="ko-KR" dirty="0" smtClean="0"/>
              <a:t>safe</a:t>
            </a:r>
            <a:r>
              <a:rPr lang="ko-KR" altLang="en-US" dirty="0"/>
              <a:t>모드로 진입하게 된다</a:t>
            </a:r>
            <a:r>
              <a:rPr lang="en-US" altLang="ko-KR" dirty="0"/>
              <a:t>. </a:t>
            </a:r>
            <a:r>
              <a:rPr lang="ko-KR" altLang="en-US" dirty="0"/>
              <a:t>이 때</a:t>
            </a:r>
            <a:r>
              <a:rPr lang="en-US" altLang="ko-KR" dirty="0"/>
              <a:t>, </a:t>
            </a:r>
            <a:r>
              <a:rPr lang="en-US" altLang="ko-KR" dirty="0" err="1"/>
              <a:t>hdfs</a:t>
            </a:r>
            <a:r>
              <a:rPr lang="ko-KR" altLang="en-US" dirty="0"/>
              <a:t>을 조작하면 다음과 같은 에러 </a:t>
            </a:r>
            <a:r>
              <a:rPr lang="ko-KR" altLang="en-US" dirty="0" smtClean="0"/>
              <a:t>메시지가 </a:t>
            </a:r>
            <a:r>
              <a:rPr lang="ko-KR" altLang="en-US" dirty="0"/>
              <a:t>출력된다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 </a:t>
            </a:r>
            <a:r>
              <a:rPr lang="en-US" altLang="ko-KR" dirty="0" err="1"/>
              <a:t>org.apache.hadoop.hdfs.server.namenode.SafeModeException</a:t>
            </a:r>
            <a:r>
              <a:rPr lang="en-US" altLang="ko-KR" dirty="0"/>
              <a:t>: Cannot</a:t>
            </a:r>
          </a:p>
          <a:p>
            <a:r>
              <a:rPr lang="en-US" altLang="ko-KR" dirty="0"/>
              <a:t>delete /output. Name node is in safe mode.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안전모드에서 </a:t>
            </a:r>
            <a:r>
              <a:rPr lang="ko-KR" altLang="en-US" dirty="0"/>
              <a:t>파일 시스템 </a:t>
            </a:r>
            <a:r>
              <a:rPr lang="ko-KR" altLang="en-US" dirty="0" err="1"/>
              <a:t>메터데이터로의</a:t>
            </a:r>
            <a:r>
              <a:rPr lang="ko-KR" altLang="en-US" dirty="0"/>
              <a:t> 접근</a:t>
            </a:r>
            <a:r>
              <a:rPr lang="en-US" altLang="ko-KR" dirty="0"/>
              <a:t>(</a:t>
            </a:r>
            <a:r>
              <a:rPr lang="ko-KR" altLang="en-US" dirty="0" err="1"/>
              <a:t>디렉토리</a:t>
            </a:r>
            <a:r>
              <a:rPr lang="ko-KR" altLang="en-US" dirty="0"/>
              <a:t> 목록 조회 같은</a:t>
            </a:r>
            <a:r>
              <a:rPr lang="en-US" altLang="ko-KR" dirty="0"/>
              <a:t>)</a:t>
            </a:r>
            <a:r>
              <a:rPr lang="ko-KR" altLang="en-US" dirty="0" smtClean="0"/>
              <a:t>은 정상 </a:t>
            </a:r>
            <a:r>
              <a:rPr lang="ko-KR" altLang="en-US" dirty="0"/>
              <a:t>동작한다</a:t>
            </a:r>
            <a:r>
              <a:rPr lang="en-US" altLang="ko-KR" dirty="0"/>
              <a:t>. </a:t>
            </a:r>
            <a:r>
              <a:rPr lang="ko-KR" altLang="en-US" dirty="0"/>
              <a:t>만일 파일 읽기도 해당 블록이 클러스터에 있는 현재의 </a:t>
            </a:r>
            <a:r>
              <a:rPr lang="ko-KR" altLang="en-US" dirty="0" smtClean="0"/>
              <a:t>데이터 </a:t>
            </a:r>
            <a:r>
              <a:rPr lang="ko-KR" altLang="en-US" dirty="0" err="1"/>
              <a:t>노드</a:t>
            </a:r>
            <a:r>
              <a:rPr lang="ko-KR" altLang="en-US" dirty="0"/>
              <a:t> 상에 존재한다면 정상 동작한다</a:t>
            </a:r>
            <a:r>
              <a:rPr lang="en-US" altLang="ko-KR" dirty="0"/>
              <a:t>. </a:t>
            </a:r>
            <a:r>
              <a:rPr lang="ko-KR" altLang="en-US" dirty="0"/>
              <a:t>그러나 파일 변경</a:t>
            </a:r>
            <a:r>
              <a:rPr lang="en-US" altLang="ko-KR" dirty="0"/>
              <a:t>(</a:t>
            </a:r>
            <a:r>
              <a:rPr lang="ko-KR" altLang="en-US" dirty="0"/>
              <a:t>쓰기</a:t>
            </a:r>
            <a:r>
              <a:rPr lang="en-US" altLang="ko-KR" dirty="0"/>
              <a:t>, </a:t>
            </a:r>
            <a:r>
              <a:rPr lang="ko-KR" altLang="en-US" dirty="0"/>
              <a:t>삭제</a:t>
            </a:r>
            <a:r>
              <a:rPr lang="en-US" altLang="ko-KR" dirty="0"/>
              <a:t>, </a:t>
            </a:r>
            <a:r>
              <a:rPr lang="ko-KR" altLang="en-US" dirty="0" smtClean="0"/>
              <a:t>또는 이름 </a:t>
            </a:r>
            <a:r>
              <a:rPr lang="ko-KR" altLang="en-US" dirty="0"/>
              <a:t>변경</a:t>
            </a:r>
            <a:r>
              <a:rPr lang="en-US" altLang="ko-KR" dirty="0"/>
              <a:t>)</a:t>
            </a:r>
            <a:r>
              <a:rPr lang="ko-KR" altLang="en-US" dirty="0"/>
              <a:t>은 항상 실패한다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안전모드 진입과 해제</a:t>
            </a:r>
          </a:p>
          <a:p>
            <a:r>
              <a:rPr lang="ko-KR" altLang="en-US" dirty="0" smtClean="0"/>
              <a:t> </a:t>
            </a:r>
            <a:r>
              <a:rPr lang="en-US" altLang="ko-KR" dirty="0" err="1"/>
              <a:t>hadoop</a:t>
            </a:r>
            <a:r>
              <a:rPr lang="en-US" altLang="ko-KR" dirty="0"/>
              <a:t> </a:t>
            </a:r>
            <a:r>
              <a:rPr lang="en-US" altLang="ko-KR" dirty="0" err="1"/>
              <a:t>dfsadmin</a:t>
            </a:r>
            <a:r>
              <a:rPr lang="en-US" altLang="ko-KR" dirty="0"/>
              <a:t> -</a:t>
            </a:r>
            <a:r>
              <a:rPr lang="en-US" altLang="ko-KR" dirty="0" err="1"/>
              <a:t>safemode</a:t>
            </a:r>
            <a:r>
              <a:rPr lang="en-US" altLang="ko-KR" dirty="0"/>
              <a:t> get</a:t>
            </a:r>
          </a:p>
          <a:p>
            <a:r>
              <a:rPr lang="en-US" altLang="ko-KR" dirty="0"/>
              <a:t> </a:t>
            </a:r>
            <a:r>
              <a:rPr lang="en-US" altLang="ko-KR" dirty="0" err="1"/>
              <a:t>hadoop</a:t>
            </a:r>
            <a:r>
              <a:rPr lang="en-US" altLang="ko-KR" dirty="0"/>
              <a:t> </a:t>
            </a:r>
            <a:r>
              <a:rPr lang="en-US" altLang="ko-KR" dirty="0" err="1"/>
              <a:t>dfsadmin</a:t>
            </a:r>
            <a:r>
              <a:rPr lang="en-US" altLang="ko-KR" dirty="0"/>
              <a:t> -</a:t>
            </a:r>
            <a:r>
              <a:rPr lang="en-US" altLang="ko-KR" dirty="0" err="1"/>
              <a:t>safemode</a:t>
            </a:r>
            <a:r>
              <a:rPr lang="en-US" altLang="ko-KR" dirty="0"/>
              <a:t> wait</a:t>
            </a:r>
          </a:p>
          <a:p>
            <a:r>
              <a:rPr lang="en-US" altLang="ko-KR" dirty="0"/>
              <a:t> </a:t>
            </a:r>
            <a:r>
              <a:rPr lang="en-US" altLang="ko-KR" dirty="0" err="1"/>
              <a:t>hadoop</a:t>
            </a:r>
            <a:r>
              <a:rPr lang="en-US" altLang="ko-KR" dirty="0"/>
              <a:t> </a:t>
            </a:r>
            <a:r>
              <a:rPr lang="en-US" altLang="ko-KR" dirty="0" err="1"/>
              <a:t>dfsadmin</a:t>
            </a:r>
            <a:r>
              <a:rPr lang="en-US" altLang="ko-KR" dirty="0"/>
              <a:t> -</a:t>
            </a:r>
            <a:r>
              <a:rPr lang="en-US" altLang="ko-KR" dirty="0" err="1"/>
              <a:t>safemode</a:t>
            </a:r>
            <a:r>
              <a:rPr lang="en-US" altLang="ko-KR" dirty="0"/>
              <a:t> enter</a:t>
            </a:r>
          </a:p>
          <a:p>
            <a:r>
              <a:rPr lang="en-US" altLang="ko-KR" dirty="0"/>
              <a:t> </a:t>
            </a:r>
            <a:r>
              <a:rPr lang="en-US" altLang="ko-KR" dirty="0" err="1"/>
              <a:t>hadoop</a:t>
            </a:r>
            <a:r>
              <a:rPr lang="en-US" altLang="ko-KR" dirty="0"/>
              <a:t> </a:t>
            </a:r>
            <a:r>
              <a:rPr lang="en-US" altLang="ko-KR" dirty="0" err="1"/>
              <a:t>dfsadmin</a:t>
            </a:r>
            <a:r>
              <a:rPr lang="en-US" altLang="ko-KR" dirty="0"/>
              <a:t> -</a:t>
            </a:r>
            <a:r>
              <a:rPr lang="en-US" altLang="ko-KR" dirty="0" err="1"/>
              <a:t>safemode</a:t>
            </a:r>
            <a:r>
              <a:rPr lang="en-US" altLang="ko-KR" dirty="0"/>
              <a:t> leave</a:t>
            </a:r>
            <a:endParaRPr lang="en-US" altLang="ko-KR" dirty="0" smtClean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dirty="0"/>
              <a:t>HDFS </a:t>
            </a:r>
            <a:r>
              <a:rPr lang="ko-KR" altLang="en-US" b="1" dirty="0"/>
              <a:t>관리</a:t>
            </a:r>
          </a:p>
        </p:txBody>
      </p:sp>
    </p:spTree>
    <p:extLst>
      <p:ext uri="{BB962C8B-B14F-4D97-AF65-F5344CB8AC3E}">
        <p14:creationId xmlns:p14="http://schemas.microsoft.com/office/powerpoint/2010/main" val="1489902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109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1082774"/>
            <a:ext cx="11002746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dirty="0" smtClean="0"/>
              <a:t>도구</a:t>
            </a:r>
            <a:endParaRPr lang="en-US" altLang="ko-KR" b="1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err="1" smtClean="0"/>
              <a:t>dfsadmin</a:t>
            </a:r>
            <a:endParaRPr lang="en-US" altLang="ko-KR" dirty="0"/>
          </a:p>
          <a:p>
            <a:r>
              <a:rPr lang="en-US" altLang="ko-KR" dirty="0"/>
              <a:t> </a:t>
            </a:r>
            <a:r>
              <a:rPr lang="en-US" altLang="ko-KR" dirty="0" err="1"/>
              <a:t>dfsadmin</a:t>
            </a:r>
            <a:r>
              <a:rPr lang="en-US" altLang="ko-KR" dirty="0"/>
              <a:t> </a:t>
            </a:r>
            <a:r>
              <a:rPr lang="ko-KR" altLang="en-US" dirty="0"/>
              <a:t>도구는 </a:t>
            </a:r>
            <a:r>
              <a:rPr lang="en-US" altLang="ko-KR" dirty="0"/>
              <a:t>HDFS </a:t>
            </a:r>
            <a:r>
              <a:rPr lang="ko-KR" altLang="en-US" dirty="0"/>
              <a:t>상태 정보를 조회하는 것 뿐만 아니라 </a:t>
            </a:r>
            <a:r>
              <a:rPr lang="en-US" altLang="ko-KR" dirty="0"/>
              <a:t>HDFS </a:t>
            </a:r>
            <a:r>
              <a:rPr lang="ko-KR" altLang="en-US" dirty="0" smtClean="0"/>
              <a:t>상에서 다양한 </a:t>
            </a:r>
            <a:r>
              <a:rPr lang="ko-KR" altLang="en-US" dirty="0"/>
              <a:t>관리 동작을 수행하는 다목적 도구이다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 </a:t>
            </a:r>
            <a:r>
              <a:rPr lang="en-US" altLang="ko-KR" dirty="0" err="1"/>
              <a:t>dfsadmin</a:t>
            </a:r>
            <a:r>
              <a:rPr lang="en-US" altLang="ko-KR" dirty="0"/>
              <a:t> </a:t>
            </a:r>
            <a:r>
              <a:rPr lang="en-US" altLang="ko-KR" dirty="0" smtClean="0"/>
              <a:t>–help</a:t>
            </a:r>
          </a:p>
          <a:p>
            <a:r>
              <a:rPr lang="en-US" altLang="ko-KR" dirty="0" smtClean="0"/>
              <a:t>   </a:t>
            </a:r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파일 </a:t>
            </a:r>
            <a:r>
              <a:rPr lang="ko-KR" altLang="en-US" dirty="0"/>
              <a:t>시스템 점검 </a:t>
            </a:r>
            <a:r>
              <a:rPr lang="en-US" altLang="ko-KR" dirty="0"/>
              <a:t>: </a:t>
            </a:r>
            <a:r>
              <a:rPr lang="en-US" altLang="ko-KR" dirty="0" err="1"/>
              <a:t>fsck</a:t>
            </a:r>
            <a:endParaRPr lang="en-US" altLang="ko-KR" dirty="0"/>
          </a:p>
          <a:p>
            <a:r>
              <a:rPr lang="en-US" altLang="ko-KR" dirty="0"/>
              <a:t> </a:t>
            </a:r>
            <a:r>
              <a:rPr lang="ko-KR" altLang="en-US" dirty="0"/>
              <a:t>모든 데이터 </a:t>
            </a:r>
            <a:r>
              <a:rPr lang="ko-KR" altLang="en-US" dirty="0" err="1"/>
              <a:t>노드를</a:t>
            </a:r>
            <a:r>
              <a:rPr lang="ko-KR" altLang="en-US" dirty="0"/>
              <a:t> 점검하여 사라지거나</a:t>
            </a:r>
            <a:r>
              <a:rPr lang="en-US" altLang="ko-KR" dirty="0"/>
              <a:t>, </a:t>
            </a:r>
            <a:r>
              <a:rPr lang="ko-KR" altLang="en-US" dirty="0"/>
              <a:t>적게 또는 많이 복제된 블록을 </a:t>
            </a:r>
            <a:r>
              <a:rPr lang="ko-KR" altLang="en-US" dirty="0" smtClean="0"/>
              <a:t>찾아준다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 </a:t>
            </a:r>
            <a:r>
              <a:rPr lang="en-US" altLang="ko-KR" dirty="0" err="1"/>
              <a:t>hadoop</a:t>
            </a:r>
            <a:r>
              <a:rPr lang="en-US" altLang="ko-KR" dirty="0"/>
              <a:t> </a:t>
            </a:r>
            <a:r>
              <a:rPr lang="en-US" altLang="ko-KR" dirty="0" err="1"/>
              <a:t>fsck</a:t>
            </a:r>
            <a:r>
              <a:rPr lang="en-US" altLang="ko-KR" dirty="0"/>
              <a:t> /</a:t>
            </a:r>
          </a:p>
          <a:p>
            <a:r>
              <a:rPr lang="en-US" altLang="ko-KR" dirty="0"/>
              <a:t> </a:t>
            </a:r>
            <a:r>
              <a:rPr lang="ko-KR" altLang="en-US" dirty="0"/>
              <a:t>과잉 복제된 블록을 </a:t>
            </a:r>
            <a:r>
              <a:rPr lang="en-US" altLang="ko-KR" dirty="0"/>
              <a:t>HDFS</a:t>
            </a:r>
            <a:r>
              <a:rPr lang="ko-KR" altLang="en-US" dirty="0"/>
              <a:t>는 자동으로 삭제한다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 </a:t>
            </a:r>
            <a:r>
              <a:rPr lang="ko-KR" altLang="en-US" dirty="0"/>
              <a:t>부족하게 복제된 블록은 목표 복제 수를 충족할 때까지 생성한다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 </a:t>
            </a:r>
            <a:r>
              <a:rPr lang="en-US" altLang="ko-KR" dirty="0" err="1"/>
              <a:t>hadoop</a:t>
            </a:r>
            <a:r>
              <a:rPr lang="en-US" altLang="ko-KR" dirty="0"/>
              <a:t> </a:t>
            </a:r>
            <a:r>
              <a:rPr lang="en-US" altLang="ko-KR" dirty="0" err="1"/>
              <a:t>dfsadmin</a:t>
            </a:r>
            <a:r>
              <a:rPr lang="en-US" altLang="ko-KR" dirty="0"/>
              <a:t> -</a:t>
            </a:r>
            <a:r>
              <a:rPr lang="en-US" altLang="ko-KR" dirty="0" err="1"/>
              <a:t>metasave</a:t>
            </a:r>
            <a:r>
              <a:rPr lang="en-US" altLang="ko-KR" dirty="0"/>
              <a:t> </a:t>
            </a:r>
            <a:r>
              <a:rPr lang="ko-KR" altLang="en-US" dirty="0"/>
              <a:t>를 사용하면 복제되고 있는 블록에 대한 </a:t>
            </a:r>
            <a:r>
              <a:rPr lang="ko-KR" altLang="en-US" dirty="0" err="1" smtClean="0"/>
              <a:t>정보조회할</a:t>
            </a:r>
            <a:r>
              <a:rPr lang="ko-KR" altLang="en-US" dirty="0" smtClean="0"/>
              <a:t> </a:t>
            </a:r>
            <a:r>
              <a:rPr lang="ko-KR" altLang="en-US" dirty="0"/>
              <a:t>수 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 </a:t>
            </a:r>
            <a:r>
              <a:rPr lang="ko-KR" altLang="en-US" dirty="0"/>
              <a:t>잘못 복제된 블록</a:t>
            </a:r>
            <a:r>
              <a:rPr lang="en-US" altLang="ko-KR" dirty="0"/>
              <a:t>(</a:t>
            </a:r>
            <a:r>
              <a:rPr lang="ko-KR" altLang="en-US" dirty="0"/>
              <a:t>해당 블록의 </a:t>
            </a:r>
            <a:r>
              <a:rPr lang="ko-KR" altLang="en-US" dirty="0" err="1"/>
              <a:t>복제본</a:t>
            </a:r>
            <a:r>
              <a:rPr lang="ko-KR" altLang="en-US" dirty="0"/>
              <a:t> 모두가 같은 </a:t>
            </a:r>
            <a:r>
              <a:rPr lang="ko-KR" altLang="en-US" dirty="0" err="1"/>
              <a:t>랙에</a:t>
            </a:r>
            <a:r>
              <a:rPr lang="ko-KR" altLang="en-US" dirty="0"/>
              <a:t> 있을 경우</a:t>
            </a:r>
            <a:r>
              <a:rPr lang="en-US" altLang="ko-KR" dirty="0"/>
              <a:t>)</a:t>
            </a:r>
            <a:r>
              <a:rPr lang="ko-KR" altLang="en-US" dirty="0"/>
              <a:t>은 </a:t>
            </a:r>
            <a:r>
              <a:rPr lang="ko-KR" altLang="en-US" dirty="0" smtClean="0"/>
              <a:t>자동으로 </a:t>
            </a:r>
            <a:r>
              <a:rPr lang="ko-KR" altLang="en-US" dirty="0"/>
              <a:t>잘못 복제된 블록을 </a:t>
            </a:r>
            <a:r>
              <a:rPr lang="ko-KR" altLang="en-US" dirty="0" err="1"/>
              <a:t>재복제</a:t>
            </a:r>
            <a:r>
              <a:rPr lang="ko-KR" altLang="en-US" dirty="0"/>
              <a:t> 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 </a:t>
            </a:r>
            <a:r>
              <a:rPr lang="en-US" altLang="ko-KR" dirty="0" err="1"/>
              <a:t>hadoop</a:t>
            </a:r>
            <a:r>
              <a:rPr lang="en-US" altLang="ko-KR" dirty="0"/>
              <a:t> </a:t>
            </a:r>
            <a:r>
              <a:rPr lang="en-US" altLang="ko-KR" dirty="0" err="1"/>
              <a:t>fsck</a:t>
            </a:r>
            <a:r>
              <a:rPr lang="en-US" altLang="ko-KR" dirty="0"/>
              <a:t> /output/part-r-00000 -files -blocks -racks</a:t>
            </a:r>
            <a:endParaRPr lang="en-US" altLang="ko-KR" dirty="0" smtClean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dirty="0"/>
              <a:t>HDFS </a:t>
            </a:r>
            <a:r>
              <a:rPr lang="ko-KR" altLang="en-US" b="1" dirty="0"/>
              <a:t>관리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647178" y="2584796"/>
            <a:ext cx="9963807" cy="117563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err="1" smtClean="0">
                <a:solidFill>
                  <a:schemeClr val="tx1"/>
                </a:solidFill>
              </a:rPr>
              <a:t>fsck</a:t>
            </a:r>
            <a:r>
              <a:rPr lang="en-US" altLang="ko-KR" dirty="0" smtClean="0">
                <a:solidFill>
                  <a:schemeClr val="tx1"/>
                </a:solidFill>
              </a:rPr>
              <a:t> :  </a:t>
            </a:r>
            <a:r>
              <a:rPr lang="ko-KR" altLang="en-US" dirty="0" smtClean="0">
                <a:solidFill>
                  <a:schemeClr val="tx1"/>
                </a:solidFill>
              </a:rPr>
              <a:t>파일 시스템 상태 체크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smtClean="0">
                <a:solidFill>
                  <a:schemeClr val="tx1"/>
                </a:solidFill>
              </a:rPr>
              <a:t>balancer : HDFS </a:t>
            </a:r>
            <a:r>
              <a:rPr lang="ko-KR" altLang="en-US" dirty="0" err="1" smtClean="0">
                <a:solidFill>
                  <a:schemeClr val="tx1"/>
                </a:solidFill>
              </a:rPr>
              <a:t>재균형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err="1" smtClean="0">
                <a:solidFill>
                  <a:schemeClr val="tx1"/>
                </a:solidFill>
              </a:rPr>
              <a:t>daemonlog</a:t>
            </a:r>
            <a:r>
              <a:rPr lang="en-US" altLang="ko-KR" dirty="0" smtClean="0">
                <a:solidFill>
                  <a:schemeClr val="tx1"/>
                </a:solidFill>
              </a:rPr>
              <a:t> : </a:t>
            </a:r>
            <a:r>
              <a:rPr lang="ko-KR" altLang="en-US" dirty="0" smtClean="0">
                <a:solidFill>
                  <a:schemeClr val="tx1"/>
                </a:solidFill>
              </a:rPr>
              <a:t>로그 레벨 동적 변경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err="1" smtClean="0">
                <a:solidFill>
                  <a:schemeClr val="tx1"/>
                </a:solidFill>
              </a:rPr>
              <a:t>dfsadmin</a:t>
            </a:r>
            <a:r>
              <a:rPr lang="en-US" altLang="ko-KR" dirty="0" smtClean="0">
                <a:solidFill>
                  <a:schemeClr val="tx1"/>
                </a:solidFill>
              </a:rPr>
              <a:t> : HDFS </a:t>
            </a:r>
            <a:r>
              <a:rPr lang="ko-KR" altLang="en-US" dirty="0" smtClean="0">
                <a:solidFill>
                  <a:schemeClr val="tx1"/>
                </a:solidFill>
              </a:rPr>
              <a:t>상태 확인</a:t>
            </a:r>
            <a:r>
              <a:rPr lang="en-US" altLang="ko-KR" dirty="0" smtClean="0">
                <a:solidFill>
                  <a:schemeClr val="tx1"/>
                </a:solidFill>
              </a:rPr>
              <a:t>, HDFS </a:t>
            </a:r>
            <a:r>
              <a:rPr lang="ko-KR" altLang="en-US" dirty="0" smtClean="0">
                <a:solidFill>
                  <a:schemeClr val="tx1"/>
                </a:solidFill>
              </a:rPr>
              <a:t>퇴거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en-US" altLang="ko-KR" dirty="0" err="1" smtClean="0">
                <a:solidFill>
                  <a:schemeClr val="tx1"/>
                </a:solidFill>
              </a:rPr>
              <a:t>DataNode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ko-KR" altLang="en-US" dirty="0" smtClean="0">
                <a:solidFill>
                  <a:schemeClr val="tx1"/>
                </a:solidFill>
              </a:rPr>
              <a:t>참가 등</a:t>
            </a:r>
            <a:endParaRPr lang="en-US" altLang="ko-K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9310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7"/>
          <p:cNvSpPr txBox="1">
            <a:spLocks/>
          </p:cNvSpPr>
          <p:nvPr/>
        </p:nvSpPr>
        <p:spPr bwMode="auto">
          <a:xfrm>
            <a:off x="401048" y="1057847"/>
            <a:ext cx="10872293" cy="41642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sz="1800" dirty="0" smtClean="0"/>
              <a:t> 비즈니스 분야의  </a:t>
            </a:r>
            <a:r>
              <a:rPr lang="ko-KR" altLang="en-US" sz="1800" dirty="0" err="1" smtClean="0"/>
              <a:t>빅데이터</a:t>
            </a:r>
            <a:r>
              <a:rPr lang="ko-KR" altLang="en-US" sz="1800" dirty="0" smtClean="0"/>
              <a:t> 가치</a:t>
            </a:r>
            <a:endParaRPr lang="en-US" altLang="ko-KR" sz="1800" dirty="0" smtClean="0"/>
          </a:p>
          <a:p>
            <a:pPr marL="800100" lvl="1" indent="-342900">
              <a:buFontTx/>
              <a:buChar char="-"/>
            </a:pPr>
            <a:r>
              <a:rPr lang="ko-KR" altLang="en-US" sz="2100" dirty="0" smtClean="0"/>
              <a:t>수익개선</a:t>
            </a:r>
            <a:endParaRPr lang="en-US" altLang="ko-KR" sz="2100" dirty="0" smtClean="0"/>
          </a:p>
          <a:p>
            <a:pPr marL="800100" lvl="1" indent="-342900">
              <a:buFontTx/>
              <a:buChar char="-"/>
            </a:pPr>
            <a:r>
              <a:rPr lang="ko-KR" altLang="en-US" sz="2100" dirty="0" smtClean="0"/>
              <a:t>고객확보</a:t>
            </a:r>
            <a:endParaRPr lang="en-US" altLang="ko-KR" sz="2100" dirty="0" smtClean="0"/>
          </a:p>
          <a:p>
            <a:pPr marL="800100" lvl="1" indent="-342900">
              <a:buFontTx/>
              <a:buChar char="-"/>
            </a:pPr>
            <a:r>
              <a:rPr lang="ko-KR" altLang="en-US" sz="2100" dirty="0" smtClean="0"/>
              <a:t>비용절감</a:t>
            </a:r>
            <a:endParaRPr lang="en-US" altLang="ko-KR" sz="2100" dirty="0" smtClean="0"/>
          </a:p>
          <a:p>
            <a:pPr marL="800100" lvl="1" indent="-342900">
              <a:buFontTx/>
              <a:buChar char="-"/>
            </a:pPr>
            <a:r>
              <a:rPr lang="ko-KR" altLang="en-US" sz="2100" dirty="0" smtClean="0"/>
              <a:t>새로운 비즈니스 창출</a:t>
            </a:r>
            <a:endParaRPr lang="en-US" altLang="ko-KR" sz="2100" dirty="0" smtClean="0"/>
          </a:p>
          <a:p>
            <a:pPr lvl="1"/>
            <a:r>
              <a:rPr lang="en-US" altLang="ko-KR" sz="2100" dirty="0" smtClean="0"/>
              <a:t>Ex) </a:t>
            </a:r>
            <a:r>
              <a:rPr lang="ko-KR" altLang="en-US" sz="2100" dirty="0" smtClean="0"/>
              <a:t>추천 시스템</a:t>
            </a:r>
            <a:r>
              <a:rPr lang="en-US" altLang="ko-KR" sz="2100" dirty="0" smtClean="0"/>
              <a:t>, </a:t>
            </a:r>
            <a:r>
              <a:rPr lang="ko-KR" altLang="en-US" sz="2100" dirty="0" err="1" smtClean="0"/>
              <a:t>클릭률</a:t>
            </a:r>
            <a:r>
              <a:rPr lang="ko-KR" altLang="en-US" sz="2100" dirty="0" smtClean="0"/>
              <a:t> 기반 마케팅</a:t>
            </a:r>
            <a:endParaRPr lang="en-US" altLang="ko-KR" sz="2100" dirty="0" smtClean="0"/>
          </a:p>
          <a:p>
            <a:pPr lvl="1"/>
            <a:endParaRPr lang="en-US" altLang="ko-KR" sz="2100" dirty="0"/>
          </a:p>
          <a:p>
            <a:r>
              <a:rPr lang="en-US" altLang="ko-KR" sz="1800" dirty="0" smtClean="0"/>
              <a:t> </a:t>
            </a:r>
            <a:r>
              <a:rPr lang="ko-KR" altLang="en-US" sz="1800" dirty="0" smtClean="0"/>
              <a:t>공공서비스 분야의 </a:t>
            </a:r>
            <a:r>
              <a:rPr lang="ko-KR" altLang="en-US" sz="1800" dirty="0" err="1" smtClean="0"/>
              <a:t>빅데이터</a:t>
            </a:r>
            <a:r>
              <a:rPr lang="ko-KR" altLang="en-US" sz="1800" dirty="0" smtClean="0"/>
              <a:t> 가치</a:t>
            </a:r>
            <a:endParaRPr lang="en-US" altLang="ko-KR" sz="1800" dirty="0" smtClean="0"/>
          </a:p>
          <a:p>
            <a:pPr marL="800100" lvl="1" indent="-342900">
              <a:buFontTx/>
              <a:buChar char="-"/>
            </a:pPr>
            <a:r>
              <a:rPr lang="ko-KR" altLang="en-US" sz="2100" dirty="0" smtClean="0"/>
              <a:t>국정 현안 사전 대응</a:t>
            </a:r>
            <a:endParaRPr lang="en-US" altLang="ko-KR" sz="2100" dirty="0" smtClean="0"/>
          </a:p>
          <a:p>
            <a:pPr marL="800100" lvl="1" indent="-342900">
              <a:buFontTx/>
              <a:buChar char="-"/>
            </a:pPr>
            <a:r>
              <a:rPr lang="ko-KR" altLang="en-US" sz="2100" dirty="0" smtClean="0"/>
              <a:t>변화 및 위험 징후 파악 시간 단축</a:t>
            </a:r>
            <a:endParaRPr lang="en-US" altLang="ko-KR" sz="2100" dirty="0" smtClean="0"/>
          </a:p>
          <a:p>
            <a:pPr marL="800100" lvl="1" indent="-342900">
              <a:buFontTx/>
              <a:buChar char="-"/>
            </a:pPr>
            <a:r>
              <a:rPr lang="ko-KR" altLang="en-US" sz="2100" dirty="0" smtClean="0"/>
              <a:t>경제</a:t>
            </a:r>
            <a:r>
              <a:rPr lang="en-US" altLang="ko-KR" sz="2100" dirty="0" smtClean="0"/>
              <a:t>, </a:t>
            </a:r>
            <a:r>
              <a:rPr lang="ko-KR" altLang="en-US" sz="2100" dirty="0" smtClean="0"/>
              <a:t>복지</a:t>
            </a:r>
            <a:r>
              <a:rPr lang="en-US" altLang="ko-KR" sz="2100" dirty="0" smtClean="0"/>
              <a:t>, </a:t>
            </a:r>
            <a:r>
              <a:rPr lang="ko-KR" altLang="en-US" sz="2100" dirty="0" smtClean="0"/>
              <a:t>안전</a:t>
            </a:r>
            <a:r>
              <a:rPr lang="en-US" altLang="ko-KR" sz="2100" dirty="0" smtClean="0"/>
              <a:t>, </a:t>
            </a:r>
            <a:r>
              <a:rPr lang="ko-KR" altLang="en-US" sz="2100" dirty="0" smtClean="0"/>
              <a:t>고령화 등 국가 현안에 합리적</a:t>
            </a:r>
            <a:r>
              <a:rPr lang="en-US" altLang="ko-KR" sz="2100" dirty="0" smtClean="0"/>
              <a:t>, </a:t>
            </a:r>
            <a:r>
              <a:rPr lang="ko-KR" altLang="en-US" sz="2100" dirty="0" smtClean="0"/>
              <a:t>적극적으로 대응하는 예방행정 체계 강화</a:t>
            </a:r>
            <a:endParaRPr lang="en-US" altLang="ko-KR" sz="2100" dirty="0" smtClean="0"/>
          </a:p>
          <a:p>
            <a:pPr marL="800100" lvl="1" indent="-342900">
              <a:buFontTx/>
              <a:buChar char="-"/>
            </a:pPr>
            <a:r>
              <a:rPr lang="en-US" altLang="ko-KR" sz="2100" dirty="0" smtClean="0"/>
              <a:t>Ex) </a:t>
            </a:r>
            <a:r>
              <a:rPr lang="ko-KR" altLang="en-US" sz="2100" dirty="0" smtClean="0"/>
              <a:t>범죄발생 최소화</a:t>
            </a:r>
            <a:r>
              <a:rPr lang="en-US" altLang="ko-KR" sz="2100" dirty="0" smtClean="0"/>
              <a:t>, </a:t>
            </a:r>
            <a:r>
              <a:rPr lang="ko-KR" altLang="en-US" sz="2100" dirty="0" smtClean="0"/>
              <a:t>자연재해의 조기 감지와 대응</a:t>
            </a:r>
            <a:r>
              <a:rPr lang="en-US" altLang="ko-KR" sz="2100" dirty="0" smtClean="0"/>
              <a:t>, </a:t>
            </a:r>
            <a:r>
              <a:rPr lang="ko-KR" altLang="en-US" sz="2100" dirty="0" smtClean="0"/>
              <a:t>교통사고의 감소</a:t>
            </a:r>
            <a:endParaRPr lang="en-US" altLang="ko-KR" sz="2100" dirty="0"/>
          </a:p>
        </p:txBody>
      </p:sp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8" y="305361"/>
            <a:ext cx="3504000" cy="432000"/>
          </a:xfrm>
        </p:spPr>
        <p:txBody>
          <a:bodyPr/>
          <a:lstStyle/>
          <a:p>
            <a:r>
              <a:rPr lang="en-US" altLang="ko-KR" b="1" dirty="0">
                <a:latin typeface="+mn-ea"/>
                <a:ea typeface="+mn-ea"/>
                <a:cs typeface="JBold" pitchFamily="18" charset="-127"/>
              </a:rPr>
              <a:t>2</a:t>
            </a:r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. </a:t>
            </a:r>
            <a:r>
              <a:rPr lang="ko-KR" altLang="en-US" b="1" dirty="0" err="1" smtClean="0">
                <a:latin typeface="+mn-ea"/>
                <a:ea typeface="+mn-ea"/>
                <a:cs typeface="JBold" pitchFamily="18" charset="-127"/>
              </a:rPr>
              <a:t>빅데이터의</a:t>
            </a:r>
            <a:r>
              <a:rPr lang="ko-KR" altLang="en-US" b="1" dirty="0" smtClean="0">
                <a:latin typeface="+mn-ea"/>
                <a:ea typeface="+mn-ea"/>
                <a:cs typeface="JBold" pitchFamily="18" charset="-127"/>
              </a:rPr>
              <a:t> 가치</a:t>
            </a:r>
            <a:endParaRPr lang="ko-KR" altLang="en-US" sz="2000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11</a:t>
            </a:fld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4928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110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1082774"/>
            <a:ext cx="11002746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dirty="0" err="1" smtClean="0"/>
              <a:t>로</a:t>
            </a:r>
            <a:r>
              <a:rPr lang="ko-KR" altLang="en-US" b="1" dirty="0" err="1"/>
              <a:t>깅</a:t>
            </a:r>
            <a:endParaRPr lang="en-US" altLang="ko-KR" b="1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/>
              <a:t>log4j</a:t>
            </a:r>
            <a:r>
              <a:rPr lang="ko-KR" altLang="en-US" dirty="0"/>
              <a:t>는 자바기반 </a:t>
            </a:r>
            <a:r>
              <a:rPr lang="ko-KR" altLang="en-US" dirty="0" err="1"/>
              <a:t>로깅</a:t>
            </a:r>
            <a:r>
              <a:rPr lang="ko-KR" altLang="en-US" dirty="0"/>
              <a:t> 유틸리티이다</a:t>
            </a:r>
            <a:r>
              <a:rPr lang="en-US" altLang="ko-KR" dirty="0"/>
              <a:t>. </a:t>
            </a:r>
            <a:r>
              <a:rPr lang="ko-KR" altLang="en-US" dirty="0"/>
              <a:t>디버그용 도구로 주로 사용되고 있다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smtClean="0"/>
              <a:t>log4j</a:t>
            </a:r>
            <a:r>
              <a:rPr lang="ko-KR" altLang="en-US" dirty="0"/>
              <a:t>의 최근 버전에 의하면 높은 등급에서 낮은 등급으로의 </a:t>
            </a:r>
            <a:r>
              <a:rPr lang="en-US" altLang="ko-KR" dirty="0"/>
              <a:t>6</a:t>
            </a:r>
            <a:r>
              <a:rPr lang="ko-KR" altLang="en-US" dirty="0"/>
              <a:t>개 로그 </a:t>
            </a:r>
            <a:r>
              <a:rPr lang="ko-KR" altLang="en-US" dirty="0" smtClean="0"/>
              <a:t>레벨을 </a:t>
            </a:r>
            <a:r>
              <a:rPr lang="ko-KR" altLang="en-US" dirty="0"/>
              <a:t>가지고 있다</a:t>
            </a:r>
            <a:r>
              <a:rPr lang="en-US" altLang="ko-KR" dirty="0"/>
              <a:t>. </a:t>
            </a:r>
            <a:r>
              <a:rPr lang="ko-KR" altLang="en-US" dirty="0"/>
              <a:t>설정 파일에 </a:t>
            </a:r>
            <a:r>
              <a:rPr lang="ko-KR" altLang="en-US" dirty="0" err="1"/>
              <a:t>대상별</a:t>
            </a:r>
            <a:r>
              <a:rPr lang="en-US" altLang="ko-KR" dirty="0"/>
              <a:t>(</a:t>
            </a:r>
            <a:r>
              <a:rPr lang="ko-KR" altLang="en-US" dirty="0"/>
              <a:t>자바에서는 패키지</a:t>
            </a:r>
            <a:r>
              <a:rPr lang="en-US" altLang="ko-KR" dirty="0"/>
              <a:t>)</a:t>
            </a:r>
            <a:r>
              <a:rPr lang="ko-KR" altLang="en-US" dirty="0"/>
              <a:t>로 레벨을 지정이 </a:t>
            </a:r>
            <a:r>
              <a:rPr lang="ko-KR" altLang="en-US" dirty="0" smtClean="0"/>
              <a:t>가능하고 </a:t>
            </a:r>
            <a:r>
              <a:rPr lang="ko-KR" altLang="en-US" dirty="0"/>
              <a:t>그 등급 이상의 로그만 저장하는 방식이다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err="1" smtClean="0"/>
              <a:t>하둡은</a:t>
            </a:r>
            <a:r>
              <a:rPr lang="ko-KR" altLang="en-US" dirty="0" smtClean="0"/>
              <a:t> </a:t>
            </a:r>
            <a:r>
              <a:rPr lang="en-US" altLang="ko-KR" dirty="0"/>
              <a:t>log4j </a:t>
            </a:r>
            <a:r>
              <a:rPr lang="ko-KR" altLang="en-US" dirty="0"/>
              <a:t>로그 설정파일을 통해 로그 수준을 지정할 수 있다</a:t>
            </a:r>
            <a:r>
              <a:rPr lang="en-US" altLang="ko-KR" dirty="0"/>
              <a:t>.</a:t>
            </a:r>
          </a:p>
          <a:p>
            <a:r>
              <a:rPr lang="en-US" altLang="ko-KR" dirty="0" smtClean="0"/>
              <a:t>	 </a:t>
            </a:r>
            <a:r>
              <a:rPr lang="en-US" altLang="ko-KR" dirty="0"/>
              <a:t>log4j.properties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smtClean="0"/>
              <a:t> </a:t>
            </a:r>
            <a:r>
              <a:rPr lang="ko-KR" altLang="en-US" dirty="0"/>
              <a:t>로그 레벨</a:t>
            </a:r>
          </a:p>
          <a:p>
            <a:r>
              <a:rPr lang="ko-KR" altLang="en-US" dirty="0"/>
              <a:t> </a:t>
            </a:r>
            <a:r>
              <a:rPr lang="en-US" altLang="ko-KR" dirty="0" smtClean="0"/>
              <a:t>	FATAL , ERROR, WARN, INFO, DEBUG, TRACE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위 </a:t>
            </a:r>
            <a:r>
              <a:rPr lang="ko-KR" altLang="en-US" dirty="0"/>
              <a:t>내용처럼 디폴트는 </a:t>
            </a:r>
            <a:r>
              <a:rPr lang="ko-KR" altLang="en-US" dirty="0" err="1"/>
              <a:t>잡트래커나</a:t>
            </a:r>
            <a:r>
              <a:rPr lang="ko-KR" altLang="en-US" dirty="0"/>
              <a:t> 태스크크래커의 로그 레벨 설정이 주석처리 되어 있습니다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주석을 풀고 </a:t>
            </a:r>
            <a:r>
              <a:rPr lang="ko-KR" altLang="en-US" dirty="0" err="1"/>
              <a:t>하둡을</a:t>
            </a:r>
            <a:r>
              <a:rPr lang="ko-KR" altLang="en-US" dirty="0"/>
              <a:t> 재 시작 시키면 로그 레벨이 변경됩니다</a:t>
            </a:r>
            <a:r>
              <a:rPr lang="en-US" altLang="ko-KR" dirty="0"/>
              <a:t>.</a:t>
            </a:r>
            <a:endParaRPr lang="en-US" altLang="ko-KR" dirty="0" smtClean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dirty="0"/>
              <a:t>HDFS </a:t>
            </a:r>
            <a:r>
              <a:rPr lang="ko-KR" altLang="en-US" b="1" dirty="0"/>
              <a:t>관리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836364" y="3483431"/>
            <a:ext cx="9963807" cy="165612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chemeClr val="tx1"/>
                </a:solidFill>
              </a:rPr>
              <a:t>[</a:t>
            </a:r>
            <a:r>
              <a:rPr lang="en-US" altLang="ko-KR" dirty="0" err="1">
                <a:solidFill>
                  <a:schemeClr val="tx1"/>
                </a:solidFill>
              </a:rPr>
              <a:t>hadoop@master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]$ vi log4j.properties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chemeClr val="tx1"/>
                </a:solidFill>
              </a:rPr>
              <a:t># Custom Logging levels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chemeClr val="tx1"/>
                </a:solidFill>
              </a:rPr>
              <a:t>#log4j.logger.org.apache.hadoop.mapred.JobTracker=DEBUG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chemeClr val="tx1"/>
                </a:solidFill>
              </a:rPr>
              <a:t>#</a:t>
            </a:r>
            <a:r>
              <a:rPr lang="en-US" altLang="ko-KR" dirty="0" smtClean="0">
                <a:solidFill>
                  <a:schemeClr val="tx1"/>
                </a:solidFill>
              </a:rPr>
              <a:t>log4j.logger.org.apache.hadoop.mapred.TaskTracker=DEBUG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chemeClr val="tx1"/>
                </a:solidFill>
              </a:rPr>
              <a:t>#</a:t>
            </a:r>
            <a:r>
              <a:rPr lang="en-US" altLang="ko-KR" dirty="0" smtClean="0">
                <a:solidFill>
                  <a:schemeClr val="tx1"/>
                </a:solidFill>
              </a:rPr>
              <a:t>log4j.logger.org.apache.hadoop.hdfs.server.namenode.FSNamesystem.audit=DEBUG</a:t>
            </a:r>
            <a:endParaRPr lang="en-US" altLang="ko-K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4974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111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1082774"/>
            <a:ext cx="1100274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dirty="0"/>
              <a:t>클러스터에서 </a:t>
            </a:r>
            <a:r>
              <a:rPr lang="ko-KR" altLang="en-US" b="1" dirty="0" err="1"/>
              <a:t>노드를</a:t>
            </a:r>
            <a:r>
              <a:rPr lang="ko-KR" altLang="en-US" b="1" dirty="0"/>
              <a:t> </a:t>
            </a:r>
            <a:r>
              <a:rPr lang="ko-KR" altLang="en-US" b="1" dirty="0" smtClean="0"/>
              <a:t>추가하기</a:t>
            </a:r>
            <a:endParaRPr lang="en-US" altLang="ko-KR" b="1" dirty="0"/>
          </a:p>
          <a:p>
            <a:r>
              <a:rPr lang="en-US" altLang="ko-KR" dirty="0"/>
              <a:t>1. include </a:t>
            </a:r>
            <a:r>
              <a:rPr lang="ko-KR" altLang="en-US" dirty="0"/>
              <a:t>파일에 새 </a:t>
            </a:r>
            <a:r>
              <a:rPr lang="ko-KR" altLang="en-US" dirty="0" err="1"/>
              <a:t>노드의</a:t>
            </a:r>
            <a:r>
              <a:rPr lang="ko-KR" altLang="en-US" dirty="0"/>
              <a:t> 네트워크 주소를 추가한다</a:t>
            </a:r>
            <a:r>
              <a:rPr lang="en-US" altLang="ko-KR" dirty="0"/>
              <a:t>.</a:t>
            </a:r>
          </a:p>
          <a:p>
            <a:r>
              <a:rPr lang="en-US" altLang="ko-KR" dirty="0" err="1"/>
              <a:t>dfs.hosts</a:t>
            </a:r>
            <a:r>
              <a:rPr lang="ko-KR" altLang="en-US" dirty="0"/>
              <a:t>와 </a:t>
            </a:r>
            <a:r>
              <a:rPr lang="en-US" altLang="ko-KR" dirty="0" err="1"/>
              <a:t>mapreduce.jobtracker.hosts.filename</a:t>
            </a:r>
            <a:r>
              <a:rPr lang="ko-KR" altLang="en-US" dirty="0"/>
              <a:t>속성을 통해 하나의 공유 파일을 참조한다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2. </a:t>
            </a:r>
            <a:r>
              <a:rPr lang="ko-KR" altLang="en-US" dirty="0" err="1"/>
              <a:t>네임노드에</a:t>
            </a:r>
            <a:r>
              <a:rPr lang="ko-KR" altLang="en-US" dirty="0"/>
              <a:t> 허가된 데이터 </a:t>
            </a:r>
            <a:r>
              <a:rPr lang="ko-KR" altLang="en-US" dirty="0" err="1"/>
              <a:t>노드</a:t>
            </a:r>
            <a:r>
              <a:rPr lang="ko-KR" altLang="en-US" dirty="0"/>
              <a:t> 집합을 반영한다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$ </a:t>
            </a:r>
            <a:r>
              <a:rPr lang="en-US" altLang="ko-KR" dirty="0" err="1"/>
              <a:t>hadoop</a:t>
            </a:r>
            <a:r>
              <a:rPr lang="en-US" altLang="ko-KR" dirty="0"/>
              <a:t> </a:t>
            </a:r>
            <a:r>
              <a:rPr lang="en-US" altLang="ko-KR" dirty="0" err="1"/>
              <a:t>dfsadmin</a:t>
            </a:r>
            <a:r>
              <a:rPr lang="en-US" altLang="ko-KR" dirty="0"/>
              <a:t> -</a:t>
            </a:r>
            <a:r>
              <a:rPr lang="en-US" altLang="ko-KR" dirty="0" err="1"/>
              <a:t>refreshNodes</a:t>
            </a:r>
            <a:endParaRPr lang="en-US" altLang="ko-KR" dirty="0"/>
          </a:p>
          <a:p>
            <a:r>
              <a:rPr lang="en-US" altLang="ko-KR" dirty="0"/>
              <a:t>3. </a:t>
            </a:r>
            <a:r>
              <a:rPr lang="ko-KR" altLang="en-US" dirty="0"/>
              <a:t>새로 허가된 </a:t>
            </a:r>
            <a:r>
              <a:rPr lang="ko-KR" altLang="en-US" dirty="0" err="1"/>
              <a:t>태스크트래커</a:t>
            </a:r>
            <a:r>
              <a:rPr lang="ko-KR" altLang="en-US" dirty="0"/>
              <a:t> 집합을 </a:t>
            </a:r>
            <a:r>
              <a:rPr lang="ko-KR" altLang="en-US" dirty="0" err="1"/>
              <a:t>잡트래커에</a:t>
            </a:r>
            <a:r>
              <a:rPr lang="ko-KR" altLang="en-US" dirty="0"/>
              <a:t> 반영한다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$ </a:t>
            </a:r>
            <a:r>
              <a:rPr lang="en-US" altLang="ko-KR" dirty="0" err="1"/>
              <a:t>hadoop</a:t>
            </a:r>
            <a:r>
              <a:rPr lang="en-US" altLang="ko-KR" dirty="0"/>
              <a:t> </a:t>
            </a:r>
            <a:r>
              <a:rPr lang="en-US" altLang="ko-KR" dirty="0" err="1"/>
              <a:t>mradmin</a:t>
            </a:r>
            <a:r>
              <a:rPr lang="en-US" altLang="ko-KR" dirty="0"/>
              <a:t> -</a:t>
            </a:r>
            <a:r>
              <a:rPr lang="en-US" altLang="ko-KR" dirty="0" err="1"/>
              <a:t>refreshNodes</a:t>
            </a:r>
            <a:endParaRPr lang="en-US" altLang="ko-KR" dirty="0"/>
          </a:p>
          <a:p>
            <a:r>
              <a:rPr lang="en-US" altLang="ko-KR" dirty="0"/>
              <a:t>4. </a:t>
            </a:r>
            <a:r>
              <a:rPr lang="ko-KR" altLang="en-US" dirty="0"/>
              <a:t>새 </a:t>
            </a:r>
            <a:r>
              <a:rPr lang="ko-KR" altLang="en-US" dirty="0" err="1"/>
              <a:t>노드가</a:t>
            </a:r>
            <a:r>
              <a:rPr lang="ko-KR" altLang="en-US" dirty="0"/>
              <a:t> </a:t>
            </a:r>
            <a:r>
              <a:rPr lang="ko-KR" altLang="en-US" dirty="0" err="1"/>
              <a:t>하둡</a:t>
            </a:r>
            <a:r>
              <a:rPr lang="ko-KR" altLang="en-US" dirty="0"/>
              <a:t> 제어 스크립트에 의해 장차 클러스터에서 사용될 수 있게 </a:t>
            </a:r>
            <a:r>
              <a:rPr lang="en-US" altLang="ko-KR" dirty="0"/>
              <a:t>slaves </a:t>
            </a:r>
            <a:r>
              <a:rPr lang="ko-KR" altLang="en-US" dirty="0"/>
              <a:t>파일을 </a:t>
            </a:r>
            <a:r>
              <a:rPr lang="ko-KR" altLang="en-US" dirty="0" smtClean="0"/>
              <a:t>갱신한다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5. </a:t>
            </a:r>
            <a:r>
              <a:rPr lang="ko-KR" altLang="en-US" dirty="0"/>
              <a:t>새로운 데이터 </a:t>
            </a:r>
            <a:r>
              <a:rPr lang="ko-KR" altLang="en-US" dirty="0" err="1"/>
              <a:t>노드와</a:t>
            </a:r>
            <a:r>
              <a:rPr lang="ko-KR" altLang="en-US" dirty="0"/>
              <a:t> </a:t>
            </a:r>
            <a:r>
              <a:rPr lang="ko-KR" altLang="en-US" dirty="0" err="1"/>
              <a:t>대스크</a:t>
            </a:r>
            <a:r>
              <a:rPr lang="ko-KR" altLang="en-US" dirty="0"/>
              <a:t> </a:t>
            </a:r>
            <a:r>
              <a:rPr lang="ko-KR" altLang="en-US" dirty="0" err="1"/>
              <a:t>트래커를</a:t>
            </a:r>
            <a:r>
              <a:rPr lang="ko-KR" altLang="en-US" dirty="0"/>
              <a:t> 시작한다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6. </a:t>
            </a:r>
            <a:r>
              <a:rPr lang="ko-KR" altLang="en-US" dirty="0"/>
              <a:t>새로운 데이터 </a:t>
            </a:r>
            <a:r>
              <a:rPr lang="ko-KR" altLang="en-US" dirty="0" err="1"/>
              <a:t>노드와</a:t>
            </a:r>
            <a:r>
              <a:rPr lang="ko-KR" altLang="en-US" dirty="0"/>
              <a:t> 태스크 </a:t>
            </a:r>
            <a:r>
              <a:rPr lang="ko-KR" altLang="en-US" dirty="0" err="1"/>
              <a:t>트래커가</a:t>
            </a:r>
            <a:r>
              <a:rPr lang="ko-KR" altLang="en-US" dirty="0"/>
              <a:t> 웹 </a:t>
            </a:r>
            <a:r>
              <a:rPr lang="en-US" altLang="ko-KR" dirty="0"/>
              <a:t>UI</a:t>
            </a:r>
            <a:r>
              <a:rPr lang="ko-KR" altLang="en-US" dirty="0"/>
              <a:t>에 나타나는지를 확인한다</a:t>
            </a:r>
            <a:r>
              <a:rPr lang="en-US" altLang="ko-KR" dirty="0"/>
              <a:t>.</a:t>
            </a:r>
            <a:endParaRPr lang="en-US" altLang="ko-KR" dirty="0" smtClean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dirty="0"/>
              <a:t>HDFS </a:t>
            </a:r>
            <a:r>
              <a:rPr lang="ko-KR" altLang="en-US" b="1" dirty="0"/>
              <a:t>관리</a:t>
            </a:r>
          </a:p>
        </p:txBody>
      </p:sp>
    </p:spTree>
    <p:extLst>
      <p:ext uri="{BB962C8B-B14F-4D97-AF65-F5344CB8AC3E}">
        <p14:creationId xmlns:p14="http://schemas.microsoft.com/office/powerpoint/2010/main" val="1625969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112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1082774"/>
            <a:ext cx="1100274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dirty="0"/>
              <a:t>클러스터에서 </a:t>
            </a:r>
            <a:r>
              <a:rPr lang="ko-KR" altLang="en-US" b="1" dirty="0" err="1"/>
              <a:t>노드를</a:t>
            </a:r>
            <a:r>
              <a:rPr lang="ko-KR" altLang="en-US" b="1" dirty="0"/>
              <a:t> 제거하기 </a:t>
            </a:r>
            <a:r>
              <a:rPr lang="en-US" altLang="ko-KR" b="1" dirty="0" smtClean="0"/>
              <a:t> </a:t>
            </a:r>
            <a:endParaRPr lang="en-US" altLang="ko-KR" b="1" dirty="0"/>
          </a:p>
          <a:p>
            <a:pPr marL="342900" indent="-342900">
              <a:buAutoNum type="arabicPeriod"/>
            </a:pPr>
            <a:r>
              <a:rPr lang="ko-KR" altLang="en-US" dirty="0" smtClean="0"/>
              <a:t>해제할 </a:t>
            </a:r>
            <a:r>
              <a:rPr lang="ko-KR" altLang="en-US" dirty="0" err="1"/>
              <a:t>노드의</a:t>
            </a:r>
            <a:r>
              <a:rPr lang="ko-KR" altLang="en-US" dirty="0"/>
              <a:t> 네트워크 주소를 </a:t>
            </a:r>
            <a:r>
              <a:rPr lang="en-US" altLang="ko-KR" dirty="0"/>
              <a:t>exclude </a:t>
            </a:r>
            <a:r>
              <a:rPr lang="ko-KR" altLang="en-US" dirty="0"/>
              <a:t>파일에 추가한다</a:t>
            </a:r>
            <a:r>
              <a:rPr lang="en-US" altLang="ko-KR" dirty="0"/>
              <a:t>. </a:t>
            </a:r>
            <a:r>
              <a:rPr lang="ko-KR" altLang="en-US" dirty="0"/>
              <a:t>이때 </a:t>
            </a:r>
            <a:r>
              <a:rPr lang="en-US" altLang="ko-KR" dirty="0"/>
              <a:t>include </a:t>
            </a:r>
            <a:r>
              <a:rPr lang="ko-KR" altLang="en-US" dirty="0"/>
              <a:t>파일은 수정하지 </a:t>
            </a:r>
            <a:r>
              <a:rPr lang="ko-KR" altLang="en-US" dirty="0" smtClean="0"/>
              <a:t>않는다</a:t>
            </a:r>
            <a:r>
              <a:rPr lang="en-US" altLang="ko-KR" dirty="0" smtClean="0"/>
              <a:t>.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</a:t>
            </a:r>
            <a:r>
              <a:rPr lang="en-US" altLang="ko-KR" dirty="0" err="1" smtClean="0"/>
              <a:t>hosts.include</a:t>
            </a:r>
            <a:r>
              <a:rPr lang="ko-KR" altLang="en-US" dirty="0" smtClean="0"/>
              <a:t>파일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    </a:t>
            </a:r>
            <a:r>
              <a:rPr lang="en-US" altLang="ko-KR" dirty="0" err="1" smtClean="0"/>
              <a:t>hosts.exclude</a:t>
            </a:r>
            <a:r>
              <a:rPr lang="en-US" altLang="ko-KR" dirty="0" smtClean="0"/>
              <a:t> </a:t>
            </a:r>
            <a:r>
              <a:rPr lang="ko-KR" altLang="en-US" dirty="0" smtClean="0"/>
              <a:t>파일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    hdfs-site.xml 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hosts</a:t>
            </a:r>
            <a:r>
              <a:rPr lang="ko-KR" altLang="en-US" dirty="0" smtClean="0"/>
              <a:t>와  </a:t>
            </a:r>
            <a:r>
              <a:rPr lang="en-US" altLang="ko-KR" dirty="0" err="1" smtClean="0"/>
              <a:t>hosts.exclude</a:t>
            </a:r>
            <a:r>
              <a:rPr lang="en-US" altLang="ko-KR" dirty="0" smtClean="0"/>
              <a:t> </a:t>
            </a:r>
            <a:r>
              <a:rPr lang="ko-KR" altLang="en-US" dirty="0"/>
              <a:t> </a:t>
            </a:r>
            <a:r>
              <a:rPr lang="en-US" altLang="ko-KR" dirty="0" smtClean="0"/>
              <a:t>property </a:t>
            </a:r>
            <a:r>
              <a:rPr lang="ko-KR" altLang="en-US" dirty="0" smtClean="0"/>
              <a:t>설정 </a:t>
            </a:r>
            <a:endParaRPr lang="en-US" altLang="ko-KR" dirty="0"/>
          </a:p>
          <a:p>
            <a:r>
              <a:rPr lang="en-US" altLang="ko-KR" dirty="0"/>
              <a:t>2. </a:t>
            </a:r>
            <a:r>
              <a:rPr lang="ko-KR" altLang="en-US" dirty="0"/>
              <a:t>허가된 새로운 데이터 </a:t>
            </a:r>
            <a:r>
              <a:rPr lang="ko-KR" altLang="en-US" dirty="0" err="1"/>
              <a:t>노드</a:t>
            </a:r>
            <a:r>
              <a:rPr lang="ko-KR" altLang="en-US" dirty="0"/>
              <a:t> 집합을 가지고 </a:t>
            </a:r>
            <a:r>
              <a:rPr lang="ko-KR" altLang="en-US" dirty="0" err="1"/>
              <a:t>네임노드를</a:t>
            </a:r>
            <a:r>
              <a:rPr lang="ko-KR" altLang="en-US" dirty="0"/>
              <a:t> 갱신한다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$ </a:t>
            </a:r>
            <a:r>
              <a:rPr lang="en-US" altLang="ko-KR" dirty="0" err="1"/>
              <a:t>hadoop</a:t>
            </a:r>
            <a:r>
              <a:rPr lang="en-US" altLang="ko-KR" dirty="0"/>
              <a:t> </a:t>
            </a:r>
            <a:r>
              <a:rPr lang="en-US" altLang="ko-KR" dirty="0" err="1"/>
              <a:t>dfsadmin</a:t>
            </a:r>
            <a:r>
              <a:rPr lang="en-US" altLang="ko-KR" dirty="0"/>
              <a:t> -</a:t>
            </a:r>
            <a:r>
              <a:rPr lang="en-US" altLang="ko-KR" dirty="0" err="1"/>
              <a:t>refreshNodes</a:t>
            </a:r>
            <a:endParaRPr lang="en-US" altLang="ko-KR" dirty="0"/>
          </a:p>
          <a:p>
            <a:r>
              <a:rPr lang="en-US" altLang="ko-KR" dirty="0"/>
              <a:t>3. </a:t>
            </a:r>
            <a:r>
              <a:rPr lang="ko-KR" altLang="en-US" dirty="0"/>
              <a:t>허가된 새로운 태스크 </a:t>
            </a:r>
            <a:r>
              <a:rPr lang="ko-KR" altLang="en-US" dirty="0" err="1"/>
              <a:t>트래커</a:t>
            </a:r>
            <a:r>
              <a:rPr lang="ko-KR" altLang="en-US" dirty="0"/>
              <a:t> 집합을 가지고 </a:t>
            </a:r>
            <a:r>
              <a:rPr lang="ko-KR" altLang="en-US" dirty="0" err="1"/>
              <a:t>잡</a:t>
            </a:r>
            <a:r>
              <a:rPr lang="ko-KR" altLang="en-US" dirty="0"/>
              <a:t> </a:t>
            </a:r>
            <a:r>
              <a:rPr lang="ko-KR" altLang="en-US" dirty="0" err="1"/>
              <a:t>트래커를</a:t>
            </a:r>
            <a:r>
              <a:rPr lang="ko-KR" altLang="en-US" dirty="0"/>
              <a:t> 갱신한다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$ </a:t>
            </a:r>
            <a:r>
              <a:rPr lang="en-US" altLang="ko-KR" dirty="0" err="1"/>
              <a:t>hadoop</a:t>
            </a:r>
            <a:r>
              <a:rPr lang="en-US" altLang="ko-KR" dirty="0"/>
              <a:t> </a:t>
            </a:r>
            <a:r>
              <a:rPr lang="en-US" altLang="ko-KR" dirty="0" err="1"/>
              <a:t>mradmin</a:t>
            </a:r>
            <a:r>
              <a:rPr lang="en-US" altLang="ko-KR" dirty="0"/>
              <a:t> -</a:t>
            </a:r>
            <a:r>
              <a:rPr lang="en-US" altLang="ko-KR" dirty="0" err="1"/>
              <a:t>refreshNodes</a:t>
            </a:r>
            <a:endParaRPr lang="en-US" altLang="ko-KR" dirty="0"/>
          </a:p>
          <a:p>
            <a:r>
              <a:rPr lang="en-US" altLang="ko-KR" dirty="0"/>
              <a:t>4. </a:t>
            </a:r>
            <a:r>
              <a:rPr lang="ko-KR" altLang="en-US" dirty="0"/>
              <a:t>웹 </a:t>
            </a:r>
            <a:r>
              <a:rPr lang="en-US" altLang="ko-KR" dirty="0"/>
              <a:t>UI</a:t>
            </a:r>
            <a:r>
              <a:rPr lang="ko-KR" altLang="en-US" dirty="0"/>
              <a:t>에 접속해서 해제할 데이터 </a:t>
            </a:r>
            <a:r>
              <a:rPr lang="ko-KR" altLang="en-US" dirty="0" err="1"/>
              <a:t>노드의</a:t>
            </a:r>
            <a:r>
              <a:rPr lang="ko-KR" altLang="en-US" dirty="0"/>
              <a:t> 관리 상태가 </a:t>
            </a:r>
            <a:r>
              <a:rPr lang="en-US" altLang="ko-KR" dirty="0"/>
              <a:t>"</a:t>
            </a:r>
            <a:r>
              <a:rPr lang="en-US" altLang="ko-KR" dirty="0" err="1"/>
              <a:t>Decommissinoning</a:t>
            </a:r>
            <a:r>
              <a:rPr lang="en-US" altLang="ko-KR" dirty="0"/>
              <a:t> in Progress"</a:t>
            </a:r>
            <a:r>
              <a:rPr lang="ko-KR" altLang="en-US" dirty="0"/>
              <a:t>로 </a:t>
            </a:r>
            <a:r>
              <a:rPr lang="ko-KR" altLang="en-US" dirty="0" smtClean="0"/>
              <a:t>변했는지 </a:t>
            </a:r>
            <a:r>
              <a:rPr lang="ko-KR" altLang="en-US" dirty="0"/>
              <a:t>확인한다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5. </a:t>
            </a:r>
            <a:r>
              <a:rPr lang="ko-KR" altLang="en-US" dirty="0"/>
              <a:t>모든 데이터 </a:t>
            </a:r>
            <a:r>
              <a:rPr lang="ko-KR" altLang="en-US" dirty="0" err="1"/>
              <a:t>노드가</a:t>
            </a:r>
            <a:r>
              <a:rPr lang="ko-KR" altLang="en-US" dirty="0"/>
              <a:t> 블록 복사를 완료하면 관리 상태가 </a:t>
            </a:r>
            <a:r>
              <a:rPr lang="en-US" altLang="ko-KR" dirty="0"/>
              <a:t>"Decommissioned"</a:t>
            </a:r>
            <a:r>
              <a:rPr lang="ko-KR" altLang="en-US" dirty="0"/>
              <a:t>로 변한다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6. include </a:t>
            </a:r>
            <a:r>
              <a:rPr lang="ko-KR" altLang="en-US" dirty="0"/>
              <a:t>파일에서 해당 </a:t>
            </a:r>
            <a:r>
              <a:rPr lang="ko-KR" altLang="en-US" dirty="0" err="1"/>
              <a:t>노드를</a:t>
            </a:r>
            <a:r>
              <a:rPr lang="ko-KR" altLang="en-US" dirty="0"/>
              <a:t> 삭제하고 나서 실행한다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$ </a:t>
            </a:r>
            <a:r>
              <a:rPr lang="en-US" altLang="ko-KR" dirty="0" err="1"/>
              <a:t>hadoop</a:t>
            </a:r>
            <a:r>
              <a:rPr lang="en-US" altLang="ko-KR" dirty="0"/>
              <a:t> </a:t>
            </a:r>
            <a:r>
              <a:rPr lang="en-US" altLang="ko-KR" dirty="0" err="1"/>
              <a:t>dfsadmin</a:t>
            </a:r>
            <a:r>
              <a:rPr lang="en-US" altLang="ko-KR" dirty="0"/>
              <a:t> -</a:t>
            </a:r>
            <a:r>
              <a:rPr lang="en-US" altLang="ko-KR" dirty="0" err="1"/>
              <a:t>refreshNodes</a:t>
            </a:r>
            <a:endParaRPr lang="en-US" altLang="ko-KR" dirty="0"/>
          </a:p>
          <a:p>
            <a:r>
              <a:rPr lang="en-US" altLang="ko-KR" dirty="0"/>
              <a:t>$ </a:t>
            </a:r>
            <a:r>
              <a:rPr lang="en-US" altLang="ko-KR" dirty="0" err="1"/>
              <a:t>hadoop</a:t>
            </a:r>
            <a:r>
              <a:rPr lang="en-US" altLang="ko-KR" dirty="0"/>
              <a:t> </a:t>
            </a:r>
            <a:r>
              <a:rPr lang="en-US" altLang="ko-KR" dirty="0" err="1"/>
              <a:t>mradmin</a:t>
            </a:r>
            <a:r>
              <a:rPr lang="en-US" altLang="ko-KR" dirty="0"/>
              <a:t> -</a:t>
            </a:r>
            <a:r>
              <a:rPr lang="en-US" altLang="ko-KR" dirty="0" err="1"/>
              <a:t>refreshNodes</a:t>
            </a:r>
            <a:endParaRPr lang="en-US" altLang="ko-KR" dirty="0"/>
          </a:p>
          <a:p>
            <a:r>
              <a:rPr lang="en-US" altLang="ko-KR" dirty="0"/>
              <a:t>7. salves </a:t>
            </a:r>
            <a:r>
              <a:rPr lang="ko-KR" altLang="en-US" dirty="0"/>
              <a:t>파일에서 해당 </a:t>
            </a:r>
            <a:r>
              <a:rPr lang="ko-KR" altLang="en-US" dirty="0" err="1"/>
              <a:t>노드를</a:t>
            </a:r>
            <a:r>
              <a:rPr lang="ko-KR" altLang="en-US" dirty="0"/>
              <a:t> 지운다</a:t>
            </a:r>
            <a:r>
              <a:rPr lang="en-US" altLang="ko-KR" dirty="0"/>
              <a:t>.</a:t>
            </a:r>
            <a:r>
              <a:rPr lang="en-US" altLang="ko-KR" dirty="0" smtClean="0"/>
              <a:t>.</a:t>
            </a:r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dirty="0"/>
              <a:t>HDFS </a:t>
            </a:r>
            <a:r>
              <a:rPr lang="ko-KR" altLang="en-US" b="1" dirty="0"/>
              <a:t>관리</a:t>
            </a:r>
          </a:p>
        </p:txBody>
      </p:sp>
    </p:spTree>
    <p:extLst>
      <p:ext uri="{BB962C8B-B14F-4D97-AF65-F5344CB8AC3E}">
        <p14:creationId xmlns:p14="http://schemas.microsoft.com/office/powerpoint/2010/main" val="136426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113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1082774"/>
            <a:ext cx="110027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err="1" smtClean="0"/>
              <a:t>DataNode</a:t>
            </a:r>
            <a:r>
              <a:rPr lang="en-US" altLang="ko-KR" b="1" dirty="0" smtClean="0"/>
              <a:t>  </a:t>
            </a:r>
            <a:r>
              <a:rPr lang="ko-KR" altLang="en-US" b="1" dirty="0" smtClean="0"/>
              <a:t>가용성</a:t>
            </a:r>
            <a:endParaRPr lang="en-US" altLang="ko-KR" b="1" dirty="0" smtClean="0"/>
          </a:p>
          <a:p>
            <a:r>
              <a:rPr lang="ko-KR" altLang="en-US" dirty="0" smtClean="0"/>
              <a:t>블록 단위로 </a:t>
            </a:r>
            <a:r>
              <a:rPr lang="ko-KR" altLang="en-US" dirty="0" err="1" smtClean="0"/>
              <a:t>리클리케이션을</a:t>
            </a:r>
            <a:r>
              <a:rPr lang="ko-KR" altLang="en-US" dirty="0" smtClean="0"/>
              <a:t> 해서 데이터 가용성을 보장하므로 일부 </a:t>
            </a:r>
            <a:r>
              <a:rPr lang="en-US" altLang="ko-KR" dirty="0" err="1" smtClean="0"/>
              <a:t>DataNode</a:t>
            </a:r>
            <a:r>
              <a:rPr lang="ko-KR" altLang="en-US" dirty="0" smtClean="0"/>
              <a:t>가 고장 나도 데이터 처리를 계속 실행할 수 있다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dirty="0"/>
              <a:t>HDFS </a:t>
            </a:r>
            <a:r>
              <a:rPr lang="ko-KR" altLang="en-US" b="1" dirty="0" err="1" smtClean="0"/>
              <a:t>고가용</a:t>
            </a:r>
            <a:r>
              <a:rPr lang="ko-KR" altLang="en-US" b="1" dirty="0" err="1"/>
              <a:t>성</a:t>
            </a:r>
            <a:endParaRPr lang="ko-KR" altLang="en-US" b="1" dirty="0"/>
          </a:p>
        </p:txBody>
      </p:sp>
      <p:sp>
        <p:nvSpPr>
          <p:cNvPr id="6" name="TextBox 5"/>
          <p:cNvSpPr txBox="1"/>
          <p:nvPr/>
        </p:nvSpPr>
        <p:spPr>
          <a:xfrm>
            <a:off x="316896" y="2669836"/>
            <a:ext cx="1100274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err="1" smtClean="0"/>
              <a:t>NameNode</a:t>
            </a:r>
            <a:r>
              <a:rPr lang="en-US" altLang="ko-KR" b="1" dirty="0" smtClean="0"/>
              <a:t>  </a:t>
            </a:r>
            <a:r>
              <a:rPr lang="ko-KR" altLang="en-US" b="1" dirty="0" smtClean="0"/>
              <a:t>가용성</a:t>
            </a:r>
            <a:endParaRPr lang="en-US" altLang="ko-KR" b="1" dirty="0" smtClean="0"/>
          </a:p>
          <a:p>
            <a:r>
              <a:rPr lang="en-US" altLang="ko-KR" dirty="0" smtClean="0"/>
              <a:t>Hadoop 2.0</a:t>
            </a:r>
            <a:r>
              <a:rPr lang="ko-KR" altLang="en-US" dirty="0" smtClean="0"/>
              <a:t>버전에서는 내장 기능으로 </a:t>
            </a:r>
            <a:r>
              <a:rPr lang="en-US" altLang="ko-KR" dirty="0" err="1" smtClean="0"/>
              <a:t>NameNode</a:t>
            </a:r>
            <a:r>
              <a:rPr lang="en-US" altLang="ko-KR" dirty="0" smtClean="0"/>
              <a:t> HA</a:t>
            </a:r>
            <a:r>
              <a:rPr lang="ko-KR" altLang="en-US" dirty="0" smtClean="0"/>
              <a:t>가 도입되었다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err="1" smtClean="0"/>
              <a:t>NameNode</a:t>
            </a:r>
            <a:r>
              <a:rPr lang="en-US" altLang="ko-KR" dirty="0" smtClean="0"/>
              <a:t> HA</a:t>
            </a:r>
            <a:r>
              <a:rPr lang="ko-KR" altLang="en-US" dirty="0" smtClean="0"/>
              <a:t>에서는 스탠바이 </a:t>
            </a:r>
            <a:r>
              <a:rPr lang="ko-KR" altLang="en-US" dirty="0" err="1" smtClean="0"/>
              <a:t>노드의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NameNode</a:t>
            </a:r>
            <a:r>
              <a:rPr lang="en-US" altLang="ko-KR" dirty="0" smtClean="0"/>
              <a:t> </a:t>
            </a:r>
            <a:r>
              <a:rPr lang="ko-KR" altLang="en-US" dirty="0" smtClean="0"/>
              <a:t>프로세스도</a:t>
            </a:r>
            <a:r>
              <a:rPr lang="en-US" altLang="ko-KR" dirty="0" smtClean="0"/>
              <a:t> </a:t>
            </a:r>
            <a:r>
              <a:rPr lang="ko-KR" altLang="en-US" dirty="0" smtClean="0"/>
              <a:t>사전에 스탠바이 모드로 가동되며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블록 리포트가 액티브 </a:t>
            </a:r>
            <a:r>
              <a:rPr lang="ko-KR" altLang="en-US" dirty="0" err="1" smtClean="0"/>
              <a:t>노브와</a:t>
            </a:r>
            <a:r>
              <a:rPr lang="ko-KR" altLang="en-US" dirty="0" smtClean="0"/>
              <a:t> 스탠바이 </a:t>
            </a:r>
            <a:r>
              <a:rPr lang="ko-KR" altLang="en-US" dirty="0" err="1" smtClean="0"/>
              <a:t>노드</a:t>
            </a:r>
            <a:r>
              <a:rPr lang="ko-KR" altLang="en-US" dirty="0" smtClean="0"/>
              <a:t> 양쪽에 전송된다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파일 시스템 메타데이터를 이중화하기 위해서 </a:t>
            </a:r>
            <a:r>
              <a:rPr lang="en-US" altLang="ko-KR" dirty="0" err="1" smtClean="0"/>
              <a:t>JournalNode</a:t>
            </a:r>
            <a:r>
              <a:rPr lang="ko-KR" altLang="en-US" dirty="0" smtClean="0"/>
              <a:t>라는 서버프로세스를 도입했다</a:t>
            </a:r>
            <a:endParaRPr lang="en-US" altLang="ko-KR" dirty="0" smtClean="0"/>
          </a:p>
          <a:p>
            <a:r>
              <a:rPr lang="en-US" altLang="ko-KR" dirty="0" err="1" smtClean="0"/>
              <a:t>Namenode</a:t>
            </a:r>
            <a:r>
              <a:rPr lang="ko-KR" altLang="en-US" dirty="0" smtClean="0"/>
              <a:t>가 </a:t>
            </a:r>
            <a:r>
              <a:rPr lang="en-US" altLang="ko-KR" dirty="0" err="1" smtClean="0"/>
              <a:t>JournalNode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edits</a:t>
            </a:r>
            <a:r>
              <a:rPr lang="ko-KR" altLang="en-US" dirty="0" smtClean="0"/>
              <a:t>를 전송하는 구조는 </a:t>
            </a:r>
            <a:r>
              <a:rPr lang="en-US" altLang="ko-KR" dirty="0" smtClean="0"/>
              <a:t>Quorum journal</a:t>
            </a:r>
            <a:r>
              <a:rPr lang="ko-KR" altLang="en-US" dirty="0" smtClean="0"/>
              <a:t> </a:t>
            </a:r>
            <a:r>
              <a:rPr lang="en-US" altLang="ko-KR" dirty="0" smtClean="0"/>
              <a:t>Manager</a:t>
            </a:r>
            <a:r>
              <a:rPr lang="ko-KR" altLang="en-US" dirty="0" smtClean="0"/>
              <a:t>라 부르는 모듈이 담당한다</a:t>
            </a:r>
            <a:r>
              <a:rPr lang="en-US" altLang="ko-KR" dirty="0" smtClean="0"/>
              <a:t>.</a:t>
            </a:r>
          </a:p>
          <a:p>
            <a:r>
              <a:rPr lang="en-US" altLang="ko-KR" dirty="0" err="1" smtClean="0"/>
              <a:t>NameNode</a:t>
            </a:r>
            <a:r>
              <a:rPr lang="ko-KR" altLang="en-US" dirty="0" smtClean="0"/>
              <a:t>가 파일 시스템 메타데이터를 갱신할 때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저널 로그를 각 </a:t>
            </a:r>
            <a:r>
              <a:rPr lang="en-US" altLang="ko-KR" dirty="0" smtClean="0"/>
              <a:t>Journal Node</a:t>
            </a:r>
            <a:r>
              <a:rPr lang="ko-KR" altLang="en-US" dirty="0" smtClean="0"/>
              <a:t>에 전송하다</a:t>
            </a:r>
            <a:endParaRPr lang="en-US" altLang="ko-KR" dirty="0" smtClean="0"/>
          </a:p>
          <a:p>
            <a:r>
              <a:rPr lang="en-US" altLang="ko-KR" dirty="0" err="1" smtClean="0"/>
              <a:t>JournalNode</a:t>
            </a:r>
            <a:r>
              <a:rPr lang="ko-KR" altLang="en-US" dirty="0" smtClean="0"/>
              <a:t>는 홀수 대로 구성할 필요가 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err="1" smtClean="0"/>
              <a:t>JournalNode</a:t>
            </a:r>
            <a:r>
              <a:rPr lang="ko-KR" altLang="en-US" dirty="0" smtClean="0"/>
              <a:t>의 클라이언트는 </a:t>
            </a:r>
            <a:r>
              <a:rPr lang="en-US" altLang="ko-KR" dirty="0" err="1" smtClean="0"/>
              <a:t>NameNode</a:t>
            </a:r>
            <a:r>
              <a:rPr lang="ko-KR" altLang="en-US" dirty="0" smtClean="0"/>
              <a:t>이므로 </a:t>
            </a:r>
            <a:r>
              <a:rPr lang="en-US" altLang="ko-KR" dirty="0" err="1" smtClean="0"/>
              <a:t>JournalNode</a:t>
            </a:r>
            <a:r>
              <a:rPr lang="ko-KR" altLang="en-US" dirty="0" smtClean="0"/>
              <a:t>는 기본 구성 </a:t>
            </a:r>
            <a:r>
              <a:rPr lang="en-US" altLang="ko-KR" dirty="0" smtClean="0"/>
              <a:t>3</a:t>
            </a:r>
            <a:r>
              <a:rPr lang="ko-KR" altLang="en-US" dirty="0" smtClean="0"/>
              <a:t>대가 적당하다</a:t>
            </a:r>
            <a:endParaRPr lang="en-US" altLang="ko-KR" dirty="0" smtClean="0"/>
          </a:p>
          <a:p>
            <a:r>
              <a:rPr lang="en-US" altLang="ko-KR" dirty="0" smtClean="0"/>
              <a:t>HA </a:t>
            </a:r>
            <a:r>
              <a:rPr lang="ko-KR" altLang="en-US" dirty="0" smtClean="0"/>
              <a:t>클러스터로 실제로 운영하기 위해서는 클러스터 상태를 감시하여 장애 시에 </a:t>
            </a:r>
            <a:r>
              <a:rPr lang="ko-KR" altLang="en-US" dirty="0" err="1" smtClean="0"/>
              <a:t>페일오버를</a:t>
            </a:r>
            <a:r>
              <a:rPr lang="ko-KR" altLang="en-US" dirty="0" smtClean="0"/>
              <a:t> 실행할 기능이 필요하며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 기능을 제공하는 것이 </a:t>
            </a:r>
            <a:r>
              <a:rPr lang="en-US" altLang="ko-KR" dirty="0" smtClean="0"/>
              <a:t>ZKFC(</a:t>
            </a:r>
            <a:r>
              <a:rPr lang="en-US" altLang="ko-KR" dirty="0" err="1" smtClean="0"/>
              <a:t>ZooKeeper</a:t>
            </a:r>
            <a:r>
              <a:rPr lang="en-US" altLang="ko-KR" dirty="0" smtClean="0"/>
              <a:t> Failover Controller)</a:t>
            </a:r>
            <a:r>
              <a:rPr lang="ko-KR" altLang="en-US" dirty="0" smtClean="0"/>
              <a:t>라 불리는 모듈이다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194307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114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1082774"/>
            <a:ext cx="1100274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err="1" smtClean="0"/>
              <a:t>TaskTracker</a:t>
            </a:r>
            <a:r>
              <a:rPr lang="en-US" altLang="ko-KR" b="1" dirty="0" smtClean="0"/>
              <a:t>  </a:t>
            </a:r>
            <a:r>
              <a:rPr lang="ko-KR" altLang="en-US" b="1" dirty="0" smtClean="0"/>
              <a:t>가용성</a:t>
            </a:r>
            <a:endParaRPr lang="en-US" altLang="ko-KR" b="1" dirty="0" smtClean="0"/>
          </a:p>
          <a:p>
            <a:r>
              <a:rPr lang="en-US" altLang="ko-KR" dirty="0" smtClean="0"/>
              <a:t>Task </a:t>
            </a:r>
            <a:r>
              <a:rPr lang="ko-KR" altLang="en-US" dirty="0" err="1" smtClean="0"/>
              <a:t>실행중에</a:t>
            </a:r>
            <a:r>
              <a:rPr lang="ko-KR" altLang="en-US" dirty="0" smtClean="0"/>
              <a:t> 장애가 발생할 경우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해당 태스크를 다른 </a:t>
            </a:r>
            <a:r>
              <a:rPr lang="ko-KR" altLang="en-US" dirty="0" err="1" smtClean="0"/>
              <a:t>노드에서</a:t>
            </a:r>
            <a:r>
              <a:rPr lang="ko-KR" altLang="en-US" dirty="0" smtClean="0"/>
              <a:t> 재실행함으로써 </a:t>
            </a:r>
            <a:r>
              <a:rPr lang="en-US" altLang="ko-KR" dirty="0" smtClean="0"/>
              <a:t>Job </a:t>
            </a:r>
            <a:r>
              <a:rPr lang="ko-KR" altLang="en-US" dirty="0" smtClean="0"/>
              <a:t>가용성을 보장한다</a:t>
            </a:r>
            <a:r>
              <a:rPr lang="en-US" altLang="ko-KR" dirty="0" smtClean="0"/>
              <a:t>.</a:t>
            </a:r>
          </a:p>
          <a:p>
            <a:r>
              <a:rPr lang="en-US" altLang="ko-KR" dirty="0" err="1" smtClean="0"/>
              <a:t>JobTracker</a:t>
            </a:r>
            <a:r>
              <a:rPr lang="ko-KR" altLang="en-US" dirty="0" smtClean="0"/>
              <a:t>와 </a:t>
            </a:r>
            <a:r>
              <a:rPr lang="en-US" altLang="ko-KR" dirty="0" err="1" smtClean="0"/>
              <a:t>TaskTrackers</a:t>
            </a:r>
            <a:r>
              <a:rPr lang="ko-KR" altLang="en-US" dirty="0" smtClean="0"/>
              <a:t>는</a:t>
            </a:r>
            <a:r>
              <a:rPr lang="en-US" altLang="ko-KR" dirty="0" smtClean="0"/>
              <a:t> </a:t>
            </a:r>
            <a:r>
              <a:rPr lang="ko-KR" altLang="en-US" dirty="0" smtClean="0"/>
              <a:t>정기적으로 </a:t>
            </a:r>
            <a:r>
              <a:rPr lang="en-US" altLang="ko-KR" dirty="0" smtClean="0"/>
              <a:t>heartbeat</a:t>
            </a:r>
            <a:r>
              <a:rPr lang="ko-KR" altLang="en-US" dirty="0"/>
              <a:t> </a:t>
            </a:r>
            <a:r>
              <a:rPr lang="ko-KR" altLang="en-US" dirty="0" err="1" smtClean="0"/>
              <a:t>통신응ㄹ</a:t>
            </a:r>
            <a:r>
              <a:rPr lang="ko-KR" altLang="en-US" dirty="0" smtClean="0"/>
              <a:t> 한다</a:t>
            </a:r>
            <a:r>
              <a:rPr lang="en-US" altLang="ko-KR" dirty="0" smtClean="0"/>
              <a:t>.</a:t>
            </a:r>
          </a:p>
          <a:p>
            <a:r>
              <a:rPr lang="en-US" altLang="ko-KR" dirty="0" err="1" smtClean="0"/>
              <a:t>mapred.tasktraker.expiry.interval</a:t>
            </a:r>
            <a:r>
              <a:rPr lang="en-US" altLang="ko-KR" dirty="0" smtClean="0"/>
              <a:t> : </a:t>
            </a:r>
            <a:r>
              <a:rPr lang="en-US" altLang="ko-KR" dirty="0" err="1" smtClean="0"/>
              <a:t>TaskTracker</a:t>
            </a:r>
            <a:r>
              <a:rPr lang="ko-KR" altLang="en-US" dirty="0" smtClean="0"/>
              <a:t>가 정상적으로 동작하지 않아 클러스터에서 제외처리가 발생하기까지의 시간 간격을</a:t>
            </a:r>
            <a:r>
              <a:rPr lang="en-US" altLang="ko-KR" dirty="0" smtClean="0"/>
              <a:t> </a:t>
            </a:r>
            <a:r>
              <a:rPr lang="ko-KR" altLang="en-US" dirty="0" smtClean="0"/>
              <a:t>설정하는 속성 </a:t>
            </a:r>
            <a:r>
              <a:rPr lang="en-US" altLang="ko-KR" dirty="0" smtClean="0"/>
              <a:t>(</a:t>
            </a:r>
            <a:r>
              <a:rPr lang="ko-KR" altLang="en-US" dirty="0" smtClean="0"/>
              <a:t>기본값 </a:t>
            </a:r>
            <a:r>
              <a:rPr lang="en-US" altLang="ko-KR" dirty="0" smtClean="0"/>
              <a:t>10</a:t>
            </a:r>
            <a:r>
              <a:rPr lang="ko-KR" altLang="en-US" dirty="0" smtClean="0"/>
              <a:t>분</a:t>
            </a:r>
            <a:r>
              <a:rPr lang="en-US" altLang="ko-KR" dirty="0" smtClean="0"/>
              <a:t>)</a:t>
            </a:r>
          </a:p>
          <a:p>
            <a:r>
              <a:rPr lang="en-US" altLang="ko-KR" dirty="0" err="1" smtClean="0"/>
              <a:t>mapred.map.max.attempts</a:t>
            </a:r>
            <a:r>
              <a:rPr lang="en-US" altLang="ko-KR" dirty="0" smtClean="0"/>
              <a:t> , </a:t>
            </a:r>
            <a:r>
              <a:rPr lang="en-US" altLang="ko-KR" dirty="0" err="1" smtClean="0"/>
              <a:t>mapred.reduce.max.attempts</a:t>
            </a:r>
            <a:r>
              <a:rPr lang="en-US" altLang="ko-KR" dirty="0" smtClean="0"/>
              <a:t> :  </a:t>
            </a:r>
            <a:r>
              <a:rPr lang="ko-KR" altLang="en-US" dirty="0" smtClean="0"/>
              <a:t>클러스터에서 제외한 </a:t>
            </a:r>
            <a:r>
              <a:rPr lang="en-US" altLang="ko-KR" dirty="0" smtClean="0"/>
              <a:t>Task</a:t>
            </a:r>
            <a:r>
              <a:rPr lang="ko-KR" altLang="en-US" dirty="0" smtClean="0"/>
              <a:t>를 다른 </a:t>
            </a:r>
            <a:r>
              <a:rPr lang="en-US" altLang="ko-KR" dirty="0" err="1" smtClean="0"/>
              <a:t>TaskTracker</a:t>
            </a:r>
            <a:r>
              <a:rPr lang="ko-KR" altLang="en-US" dirty="0" smtClean="0"/>
              <a:t>에 할당해서 재실행하는 횟수의 최대치  </a:t>
            </a:r>
            <a:r>
              <a:rPr lang="en-US" altLang="ko-KR" dirty="0" smtClean="0"/>
              <a:t>(</a:t>
            </a:r>
            <a:r>
              <a:rPr lang="ko-KR" altLang="en-US" dirty="0" smtClean="0"/>
              <a:t>기본값 </a:t>
            </a:r>
            <a:r>
              <a:rPr lang="en-US" altLang="ko-KR" dirty="0" smtClean="0"/>
              <a:t>4)</a:t>
            </a: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dirty="0"/>
              <a:t>HDFS </a:t>
            </a:r>
            <a:r>
              <a:rPr lang="ko-KR" altLang="en-US" b="1" dirty="0" err="1" smtClean="0"/>
              <a:t>고가용</a:t>
            </a:r>
            <a:r>
              <a:rPr lang="ko-KR" altLang="en-US" b="1" dirty="0" err="1"/>
              <a:t>성</a:t>
            </a:r>
            <a:endParaRPr lang="ko-KR" altLang="en-US" b="1" dirty="0"/>
          </a:p>
        </p:txBody>
      </p:sp>
      <p:sp>
        <p:nvSpPr>
          <p:cNvPr id="6" name="TextBox 5"/>
          <p:cNvSpPr txBox="1"/>
          <p:nvPr/>
        </p:nvSpPr>
        <p:spPr>
          <a:xfrm>
            <a:off x="316896" y="3473877"/>
            <a:ext cx="1100274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err="1" smtClean="0"/>
              <a:t>JobTracker</a:t>
            </a:r>
            <a:r>
              <a:rPr lang="en-US" altLang="ko-KR" b="1" dirty="0" smtClean="0"/>
              <a:t>  </a:t>
            </a:r>
            <a:r>
              <a:rPr lang="ko-KR" altLang="en-US" b="1" dirty="0" smtClean="0"/>
              <a:t>가용성</a:t>
            </a:r>
            <a:endParaRPr lang="en-US" altLang="ko-KR" b="1" dirty="0" smtClean="0"/>
          </a:p>
          <a:p>
            <a:r>
              <a:rPr lang="en-US" altLang="ko-KR" dirty="0" err="1" smtClean="0"/>
              <a:t>JobTracker</a:t>
            </a:r>
            <a:r>
              <a:rPr lang="ko-KR" altLang="en-US" dirty="0" smtClean="0"/>
              <a:t>가 메모리 내에 가지고 있는 잡이나 태스크 상태 정보는 </a:t>
            </a:r>
            <a:r>
              <a:rPr lang="en-US" altLang="ko-KR" dirty="0" err="1" smtClean="0"/>
              <a:t>JobTracker</a:t>
            </a:r>
            <a:r>
              <a:rPr lang="ko-KR" altLang="en-US" dirty="0" smtClean="0"/>
              <a:t>가 다운된 시점에 없어져 버린다</a:t>
            </a:r>
            <a:r>
              <a:rPr lang="en-US" altLang="ko-KR" dirty="0" smtClean="0"/>
              <a:t>.</a:t>
            </a:r>
          </a:p>
          <a:p>
            <a:r>
              <a:rPr lang="en-US" altLang="ko-KR" dirty="0" err="1" smtClean="0"/>
              <a:t>JobTracker</a:t>
            </a:r>
            <a:r>
              <a:rPr lang="ko-KR" altLang="en-US" dirty="0" smtClean="0"/>
              <a:t>를 </a:t>
            </a:r>
            <a:r>
              <a:rPr lang="ko-KR" altLang="en-US" dirty="0" err="1" smtClean="0"/>
              <a:t>재시작하더라도</a:t>
            </a:r>
            <a:r>
              <a:rPr lang="ko-KR" altLang="en-US" dirty="0" smtClean="0"/>
              <a:t> 장애 시에 실행 중이었던 </a:t>
            </a:r>
            <a:r>
              <a:rPr lang="en-US" altLang="ko-KR" dirty="0" smtClean="0"/>
              <a:t>Job</a:t>
            </a:r>
            <a:r>
              <a:rPr lang="ko-KR" altLang="en-US" dirty="0" smtClean="0"/>
              <a:t>은 다시 실행해야 한다</a:t>
            </a:r>
            <a:r>
              <a:rPr lang="en-US" altLang="ko-KR" dirty="0" smtClean="0"/>
              <a:t>.</a:t>
            </a:r>
          </a:p>
          <a:p>
            <a:r>
              <a:rPr lang="en-US" altLang="ko-KR" dirty="0" err="1" smtClean="0"/>
              <a:t>JobTracker</a:t>
            </a:r>
            <a:r>
              <a:rPr lang="en-US" altLang="ko-KR" dirty="0" smtClean="0"/>
              <a:t> </a:t>
            </a:r>
            <a:r>
              <a:rPr lang="ko-KR" altLang="en-US" dirty="0" smtClean="0"/>
              <a:t>정지 시에 실행 도중이었던 </a:t>
            </a:r>
            <a:r>
              <a:rPr lang="en-US" altLang="ko-KR" dirty="0" smtClean="0"/>
              <a:t>Job </a:t>
            </a:r>
            <a:r>
              <a:rPr lang="ko-KR" altLang="en-US" dirty="0" smtClean="0"/>
              <a:t>정보를 </a:t>
            </a:r>
            <a:r>
              <a:rPr lang="en-US" altLang="ko-KR" dirty="0" smtClean="0"/>
              <a:t>HDFS </a:t>
            </a:r>
            <a:r>
              <a:rPr lang="ko-KR" altLang="en-US" dirty="0" smtClean="0"/>
              <a:t>상에 있던 </a:t>
            </a:r>
            <a:r>
              <a:rPr lang="en-US" altLang="ko-KR" dirty="0" smtClean="0"/>
              <a:t>Job </a:t>
            </a:r>
            <a:r>
              <a:rPr lang="ko-KR" altLang="en-US" dirty="0" err="1" smtClean="0"/>
              <a:t>디렉토리를</a:t>
            </a:r>
            <a:r>
              <a:rPr lang="ko-KR" altLang="en-US" dirty="0" smtClean="0"/>
              <a:t> 기반으로 </a:t>
            </a:r>
            <a:r>
              <a:rPr lang="ko-KR" altLang="en-US" dirty="0" err="1" smtClean="0"/>
              <a:t>복ㄱ하는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mapred.jobtracker.restart.recover</a:t>
            </a:r>
            <a:r>
              <a:rPr lang="en-US" altLang="ko-KR" dirty="0" smtClean="0"/>
              <a:t> </a:t>
            </a:r>
            <a:r>
              <a:rPr lang="ko-KR" altLang="en-US" dirty="0" smtClean="0"/>
              <a:t>속성을 설정한다</a:t>
            </a:r>
            <a:r>
              <a:rPr lang="en-US" altLang="ko-KR" dirty="0" smtClean="0"/>
              <a:t>.</a:t>
            </a:r>
          </a:p>
          <a:p>
            <a:r>
              <a:rPr lang="en-US" altLang="ko-KR" dirty="0" err="1" smtClean="0"/>
              <a:t>JobTracker</a:t>
            </a:r>
            <a:r>
              <a:rPr lang="en-US" altLang="ko-KR" dirty="0" smtClean="0"/>
              <a:t> </a:t>
            </a:r>
            <a:r>
              <a:rPr lang="ko-KR" altLang="en-US" dirty="0" smtClean="0"/>
              <a:t>장애 발생시에 는 스탠바이 </a:t>
            </a:r>
            <a:r>
              <a:rPr lang="ko-KR" altLang="en-US" dirty="0" err="1" smtClean="0"/>
              <a:t>노드에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페일오버한</a:t>
            </a:r>
            <a:r>
              <a:rPr lang="ko-KR" altLang="en-US" dirty="0" smtClean="0"/>
              <a:t> 후</a:t>
            </a:r>
            <a:r>
              <a:rPr lang="en-US" altLang="ko-KR" dirty="0" smtClean="0"/>
              <a:t>, HDFS </a:t>
            </a:r>
            <a:r>
              <a:rPr lang="ko-KR" altLang="en-US" dirty="0" smtClean="0"/>
              <a:t>상에 있는 </a:t>
            </a:r>
            <a:r>
              <a:rPr lang="ko-KR" altLang="en-US" dirty="0" err="1" smtClean="0"/>
              <a:t>잡</a:t>
            </a:r>
            <a:r>
              <a:rPr lang="ko-KR" altLang="en-US" dirty="0" smtClean="0"/>
              <a:t> 정보를 이용해서 실행 중이었던 </a:t>
            </a:r>
            <a:r>
              <a:rPr lang="en-US" altLang="ko-KR" dirty="0" smtClean="0"/>
              <a:t>Job</a:t>
            </a:r>
            <a:r>
              <a:rPr lang="ko-KR" altLang="en-US" dirty="0" smtClean="0"/>
              <a:t>을 복구한다</a:t>
            </a:r>
            <a:r>
              <a:rPr lang="en-US" altLang="ko-KR" dirty="0" smtClean="0"/>
              <a:t>.  </a:t>
            </a:r>
            <a:r>
              <a:rPr lang="ko-KR" altLang="en-US" dirty="0" smtClean="0"/>
              <a:t>또한 클라이언트 측에도 에러 시에 다른 </a:t>
            </a:r>
            <a:r>
              <a:rPr lang="en-US" altLang="ko-KR" dirty="0" err="1" smtClean="0"/>
              <a:t>JobTracker</a:t>
            </a:r>
            <a:r>
              <a:rPr lang="ko-KR" altLang="en-US" dirty="0" smtClean="0"/>
              <a:t>에 대해 재시도하는 기능이 추가되었다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장애 감지와 </a:t>
            </a:r>
            <a:r>
              <a:rPr lang="ko-KR" altLang="en-US" dirty="0" err="1" smtClean="0"/>
              <a:t>페일오버</a:t>
            </a:r>
            <a:r>
              <a:rPr lang="ko-KR" altLang="en-US" dirty="0" smtClean="0"/>
              <a:t> 제어는 </a:t>
            </a:r>
            <a:r>
              <a:rPr lang="en-US" altLang="ko-KR" dirty="0"/>
              <a:t>ZKFC(</a:t>
            </a:r>
            <a:r>
              <a:rPr lang="en-US" altLang="ko-KR" dirty="0" err="1"/>
              <a:t>ZooKeeper</a:t>
            </a:r>
            <a:r>
              <a:rPr lang="en-US" altLang="ko-KR" dirty="0"/>
              <a:t> Failover Controller) </a:t>
            </a:r>
            <a:r>
              <a:rPr lang="ko-KR" altLang="en-US" dirty="0" smtClean="0"/>
              <a:t>라 불리는 모듈을 통해 이루어진다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189324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1487488" y="2780928"/>
            <a:ext cx="9409045" cy="720080"/>
          </a:xfrm>
          <a:prstGeom prst="rect">
            <a:avLst/>
          </a:prstGeom>
          <a:ln>
            <a:noFill/>
          </a:ln>
        </p:spPr>
        <p:txBody>
          <a:bodyPr vert="horz" lIns="0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altLang="ko-KR" sz="3600" b="1" dirty="0" smtClean="0">
                <a:latin typeface="+mj-ea"/>
              </a:rPr>
              <a:t>MapReduce Programming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effectLst>
                <a:outerShdw blurRad="38100" dist="25400" dir="54000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520873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8649" y="291013"/>
            <a:ext cx="10972800" cy="432000"/>
          </a:xfrm>
        </p:spPr>
        <p:txBody>
          <a:bodyPr/>
          <a:lstStyle/>
          <a:p>
            <a:r>
              <a:rPr lang="en-US" altLang="ko-KR" b="1"/>
              <a:t>Hadoop</a:t>
            </a: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980728"/>
            <a:ext cx="1152458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b="1" dirty="0" err="1" smtClean="0">
                <a:solidFill>
                  <a:srgbClr val="C00000"/>
                </a:solidFill>
              </a:rPr>
              <a:t>MapReduce</a:t>
            </a:r>
            <a:endParaRPr lang="en-US" altLang="ko-KR" b="1" dirty="0" smtClean="0">
              <a:solidFill>
                <a:srgbClr val="C00000"/>
              </a:solidFill>
            </a:endParaRPr>
          </a:p>
          <a:p>
            <a:pPr marL="800100" lvl="1" indent="-342900">
              <a:buFont typeface="Wingdings" panose="05000000000000000000" pitchFamily="2" charset="2"/>
              <a:buChar char="v"/>
            </a:pPr>
            <a:r>
              <a:rPr lang="ko-KR" altLang="en-US" dirty="0"/>
              <a:t>정의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ko-KR" altLang="en-US" dirty="0" err="1" smtClean="0"/>
              <a:t>구글에서</a:t>
            </a:r>
            <a:r>
              <a:rPr lang="ko-KR" altLang="en-US" dirty="0" smtClean="0"/>
              <a:t> </a:t>
            </a:r>
            <a:r>
              <a:rPr lang="ko-KR" altLang="en-US" dirty="0"/>
              <a:t>분산 컴퓨팅을 지원하기 위한 목적으로 </a:t>
            </a:r>
            <a:r>
              <a:rPr lang="ko-KR" altLang="en-US" dirty="0" smtClean="0"/>
              <a:t>제작하여 </a:t>
            </a:r>
            <a:r>
              <a:rPr lang="en-US" altLang="ko-KR" dirty="0" smtClean="0"/>
              <a:t>2004</a:t>
            </a:r>
            <a:r>
              <a:rPr lang="ko-KR" altLang="en-US" dirty="0"/>
              <a:t>년 발표한 소프트웨어 </a:t>
            </a:r>
            <a:r>
              <a:rPr lang="ko-KR" altLang="en-US" dirty="0" smtClean="0"/>
              <a:t>프레임워크</a:t>
            </a:r>
            <a:endParaRPr lang="en-US" altLang="ko-KR" dirty="0" smtClean="0"/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ko-KR" altLang="en-US" dirty="0" err="1"/>
              <a:t>페타바이트</a:t>
            </a:r>
            <a:r>
              <a:rPr lang="en-US" altLang="ko-KR" dirty="0"/>
              <a:t>(Petabyte) </a:t>
            </a:r>
            <a:r>
              <a:rPr lang="ko-KR" altLang="en-US" dirty="0"/>
              <a:t>이상의 대용량 데이터를 신뢰할 수 없는 컴퓨터로 구성된 클러스터 환경에서 병렬 처리를 지원하기 위해서 개발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altLang="ko-KR" dirty="0" smtClean="0"/>
              <a:t>HDFS</a:t>
            </a:r>
            <a:r>
              <a:rPr lang="ko-KR" altLang="en-US" dirty="0"/>
              <a:t>에 저장된 </a:t>
            </a:r>
            <a:r>
              <a:rPr lang="ko-KR" altLang="en-US" dirty="0" smtClean="0"/>
              <a:t>파일을 이용</a:t>
            </a:r>
            <a:endParaRPr lang="ko-KR" altLang="en-US" dirty="0"/>
          </a:p>
          <a:p>
            <a:pPr marL="800100" lvl="1" indent="-342900">
              <a:buFont typeface="Wingdings" panose="05000000000000000000" pitchFamily="2" charset="2"/>
              <a:buChar char="v"/>
            </a:pPr>
            <a:r>
              <a:rPr lang="ko-KR" altLang="en-US" dirty="0"/>
              <a:t>구성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ko-KR" altLang="en-US" dirty="0" smtClean="0"/>
              <a:t>함수형 </a:t>
            </a:r>
            <a:r>
              <a:rPr lang="ko-KR" altLang="en-US" dirty="0"/>
              <a:t>프로그래밍에서 일반적으로 사용되는 </a:t>
            </a:r>
            <a:r>
              <a:rPr lang="en-US" altLang="ko-KR" dirty="0"/>
              <a:t>Map()</a:t>
            </a:r>
            <a:r>
              <a:rPr lang="ko-KR" altLang="en-US" dirty="0" smtClean="0"/>
              <a:t>과  </a:t>
            </a:r>
            <a:r>
              <a:rPr lang="en-US" altLang="ko-KR" dirty="0" smtClean="0"/>
              <a:t>Reduce</a:t>
            </a:r>
            <a:r>
              <a:rPr lang="en-US" altLang="ko-KR" dirty="0"/>
              <a:t>() </a:t>
            </a:r>
            <a:r>
              <a:rPr lang="ko-KR" altLang="en-US" dirty="0"/>
              <a:t>함수 기반으로 </a:t>
            </a:r>
            <a:r>
              <a:rPr lang="ko-KR" altLang="en-US" dirty="0" smtClean="0"/>
              <a:t>구성</a:t>
            </a:r>
            <a:r>
              <a:rPr lang="en-US" altLang="ko-KR" dirty="0"/>
              <a:t>.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altLang="ko-KR" dirty="0" smtClean="0"/>
              <a:t>Map</a:t>
            </a:r>
            <a:r>
              <a:rPr lang="en-US" altLang="ko-KR" dirty="0"/>
              <a:t>() : (key, value) </a:t>
            </a:r>
            <a:r>
              <a:rPr lang="ko-KR" altLang="en-US" dirty="0"/>
              <a:t>쌍을 처리하여 또 다른 </a:t>
            </a:r>
            <a:r>
              <a:rPr lang="en-US" altLang="ko-KR" dirty="0"/>
              <a:t>(key ,value) </a:t>
            </a:r>
            <a:r>
              <a:rPr lang="ko-KR" altLang="en-US" dirty="0"/>
              <a:t>쌍을 생성하는 </a:t>
            </a:r>
            <a:r>
              <a:rPr lang="ko-KR" altLang="en-US" dirty="0" smtClean="0"/>
              <a:t>함수 </a:t>
            </a:r>
            <a:endParaRPr lang="en-US" altLang="ko-KR" dirty="0" smtClean="0"/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altLang="ko-KR" dirty="0" smtClean="0"/>
              <a:t>Reduce</a:t>
            </a:r>
            <a:r>
              <a:rPr lang="en-US" altLang="ko-KR" dirty="0"/>
              <a:t>() : </a:t>
            </a:r>
            <a:r>
              <a:rPr lang="ko-KR" altLang="en-US" dirty="0" err="1"/>
              <a:t>맵으로부터</a:t>
            </a:r>
            <a:r>
              <a:rPr lang="ko-KR" altLang="en-US" dirty="0"/>
              <a:t> 생성된 </a:t>
            </a:r>
            <a:r>
              <a:rPr lang="en-US" altLang="ko-KR" dirty="0"/>
              <a:t>(key, list(value))</a:t>
            </a:r>
            <a:r>
              <a:rPr lang="ko-KR" altLang="en-US" dirty="0"/>
              <a:t>들을 병합</a:t>
            </a:r>
            <a:r>
              <a:rPr lang="en-US" altLang="ko-KR" dirty="0"/>
              <a:t>(merge)</a:t>
            </a:r>
            <a:r>
              <a:rPr lang="ko-KR" altLang="en-US" dirty="0"/>
              <a:t>하여 </a:t>
            </a:r>
            <a:r>
              <a:rPr lang="ko-KR" altLang="en-US" dirty="0" smtClean="0"/>
              <a:t>최종적으로 </a:t>
            </a:r>
            <a:r>
              <a:rPr lang="en-US" altLang="ko-KR" dirty="0"/>
              <a:t>list(value) </a:t>
            </a:r>
            <a:r>
              <a:rPr lang="ko-KR" altLang="en-US" dirty="0"/>
              <a:t>들을 생성하는 함수</a:t>
            </a:r>
          </a:p>
          <a:p>
            <a:pPr marL="800100" lvl="1" indent="-342900">
              <a:buFont typeface="Wingdings" panose="05000000000000000000" pitchFamily="2" charset="2"/>
              <a:buChar char="v"/>
            </a:pPr>
            <a:r>
              <a:rPr lang="ko-KR" altLang="en-US" dirty="0" smtClean="0"/>
              <a:t>단점</a:t>
            </a:r>
            <a:endParaRPr lang="ko-KR" altLang="en-US" dirty="0"/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altLang="ko-KR" dirty="0" smtClean="0"/>
              <a:t>Java </a:t>
            </a:r>
            <a:r>
              <a:rPr lang="ko-KR" altLang="en-US" dirty="0"/>
              <a:t>언어를 습득할 필요</a:t>
            </a:r>
            <a:r>
              <a:rPr lang="en-US" altLang="ko-KR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977157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8649" y="291013"/>
            <a:ext cx="10972800" cy="432000"/>
          </a:xfrm>
        </p:spPr>
        <p:txBody>
          <a:bodyPr/>
          <a:lstStyle/>
          <a:p>
            <a:r>
              <a:rPr lang="en-US" altLang="ko-KR" b="1"/>
              <a:t>Hadoop</a:t>
            </a: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980728"/>
            <a:ext cx="1152458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b="1" smtClean="0">
                <a:solidFill>
                  <a:srgbClr val="C00000"/>
                </a:solidFill>
              </a:rPr>
              <a:t>MapReduce </a:t>
            </a:r>
            <a:r>
              <a:rPr lang="ko-KR" altLang="en-US" b="1" smtClean="0">
                <a:solidFill>
                  <a:srgbClr val="C00000"/>
                </a:solidFill>
              </a:rPr>
              <a:t>특징</a:t>
            </a:r>
            <a:endParaRPr lang="en-US" altLang="ko-KR" b="1" smtClean="0">
              <a:solidFill>
                <a:srgbClr val="C00000"/>
              </a:solidFill>
            </a:endParaRPr>
          </a:p>
          <a:p>
            <a:pPr marL="800100" lvl="1" indent="-342900">
              <a:buFont typeface="Wingdings" panose="05000000000000000000" pitchFamily="2" charset="2"/>
              <a:buChar char="v"/>
            </a:pPr>
            <a:r>
              <a:rPr lang="ko-KR" altLang="en-US"/>
              <a:t>데이터 처리를 위한 프로그래밍 모델</a:t>
            </a:r>
          </a:p>
          <a:p>
            <a:pPr marL="800100" lvl="1" indent="-342900">
              <a:buFont typeface="Wingdings" panose="05000000000000000000" pitchFamily="2" charset="2"/>
              <a:buChar char="v"/>
            </a:pPr>
            <a:r>
              <a:rPr lang="ko-KR" altLang="en-US"/>
              <a:t>분산컴퓨팅에 적합한 함수형 프로그래밍</a:t>
            </a:r>
          </a:p>
          <a:p>
            <a:pPr marL="800100" lvl="1" indent="-342900">
              <a:buFont typeface="Wingdings" panose="05000000000000000000" pitchFamily="2" charset="2"/>
              <a:buChar char="v"/>
            </a:pPr>
            <a:r>
              <a:rPr lang="ko-KR" altLang="en-US"/>
              <a:t>배치형 데이터 처리 시스템</a:t>
            </a:r>
          </a:p>
          <a:p>
            <a:pPr marL="800100" lvl="1" indent="-342900">
              <a:buFont typeface="Wingdings" panose="05000000000000000000" pitchFamily="2" charset="2"/>
              <a:buChar char="v"/>
            </a:pPr>
            <a:r>
              <a:rPr lang="ko-KR" altLang="en-US"/>
              <a:t>자동화된 병렬처리 및 분산처리</a:t>
            </a:r>
          </a:p>
          <a:p>
            <a:pPr marL="800100" lvl="1" indent="-342900">
              <a:buFont typeface="Wingdings" panose="05000000000000000000" pitchFamily="2" charset="2"/>
              <a:buChar char="v"/>
            </a:pPr>
            <a:r>
              <a:rPr lang="en-US" altLang="ko-KR"/>
              <a:t>Fault-tolerance(</a:t>
            </a:r>
            <a:r>
              <a:rPr lang="ko-KR" altLang="en-US"/>
              <a:t>내고장성</a:t>
            </a:r>
            <a:r>
              <a:rPr lang="en-US" altLang="ko-KR"/>
              <a:t>, </a:t>
            </a:r>
            <a:r>
              <a:rPr lang="ko-KR" altLang="en-US"/>
              <a:t>결함허용</a:t>
            </a:r>
            <a:r>
              <a:rPr lang="en-US" altLang="ko-KR"/>
              <a:t>)</a:t>
            </a:r>
          </a:p>
          <a:p>
            <a:pPr marL="800100" lvl="1" indent="-342900">
              <a:buFont typeface="Wingdings" panose="05000000000000000000" pitchFamily="2" charset="2"/>
              <a:buChar char="v"/>
            </a:pPr>
            <a:r>
              <a:rPr lang="ko-KR" altLang="en-US"/>
              <a:t>상태 및 모니터링 툴들</a:t>
            </a:r>
          </a:p>
          <a:p>
            <a:pPr marL="800100" lvl="1" indent="-342900">
              <a:buFont typeface="Wingdings" panose="05000000000000000000" pitchFamily="2" charset="2"/>
              <a:buChar char="v"/>
            </a:pPr>
            <a:r>
              <a:rPr lang="ko-KR" altLang="en-US"/>
              <a:t>프로그래머를 위한 추상클래스</a:t>
            </a:r>
            <a:endParaRPr lang="en-US" altLang="ko-KR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399" y="2994222"/>
            <a:ext cx="6188351" cy="3452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858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118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6" y="948690"/>
            <a:ext cx="11002746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dirty="0"/>
              <a:t>작업</a:t>
            </a:r>
            <a:r>
              <a:rPr lang="en-US" altLang="ko-KR" b="1" dirty="0"/>
              <a:t>(Job)</a:t>
            </a:r>
          </a:p>
          <a:p>
            <a:pPr lvl="1"/>
            <a:r>
              <a:rPr lang="ko-KR" altLang="en-US" dirty="0"/>
              <a:t>데이터 집합을 이용하여 </a:t>
            </a:r>
            <a:r>
              <a:rPr lang="en-US" altLang="ko-KR" dirty="0"/>
              <a:t>Mapper</a:t>
            </a:r>
            <a:r>
              <a:rPr lang="ko-KR" altLang="en-US" dirty="0"/>
              <a:t>와 </a:t>
            </a:r>
            <a:r>
              <a:rPr lang="en-US" altLang="ko-KR" dirty="0"/>
              <a:t>Reducer</a:t>
            </a:r>
            <a:r>
              <a:rPr lang="ko-KR" altLang="en-US" dirty="0"/>
              <a:t>를 실행하는 </a:t>
            </a:r>
            <a:r>
              <a:rPr lang="en-US" altLang="ko-KR" dirty="0"/>
              <a:t>"</a:t>
            </a:r>
            <a:r>
              <a:rPr lang="ko-KR" altLang="en-US" dirty="0"/>
              <a:t>전체 프로그램</a:t>
            </a:r>
            <a:r>
              <a:rPr lang="ko-KR" altLang="en-US" dirty="0" smtClean="0"/>
              <a:t>“</a:t>
            </a:r>
            <a:endParaRPr lang="en-US" altLang="ko-KR" dirty="0"/>
          </a:p>
          <a:p>
            <a:pPr lvl="1"/>
            <a:r>
              <a:rPr lang="ko-KR" altLang="en-US" dirty="0" smtClean="0"/>
              <a:t>예</a:t>
            </a:r>
            <a:r>
              <a:rPr lang="en-US" altLang="ko-KR" dirty="0" smtClean="0"/>
              <a:t>) 20</a:t>
            </a:r>
            <a:r>
              <a:rPr lang="ko-KR" altLang="en-US" dirty="0"/>
              <a:t>개의 파일로부터 </a:t>
            </a:r>
            <a:r>
              <a:rPr lang="en-US" altLang="ko-KR" dirty="0" smtClean="0"/>
              <a:t>＂Word Count＂</a:t>
            </a:r>
            <a:r>
              <a:rPr lang="ko-KR" altLang="en-US" dirty="0" smtClean="0"/>
              <a:t>를 </a:t>
            </a:r>
            <a:r>
              <a:rPr lang="ko-KR" altLang="en-US" dirty="0"/>
              <a:t>실행하는 것은 </a:t>
            </a:r>
            <a:r>
              <a:rPr lang="en-US" altLang="ko-KR" dirty="0"/>
              <a:t>1</a:t>
            </a:r>
            <a:r>
              <a:rPr lang="ko-KR" altLang="en-US" dirty="0"/>
              <a:t>개의 작업</a:t>
            </a:r>
            <a:r>
              <a:rPr lang="en-US" altLang="ko-KR" dirty="0"/>
              <a:t>(Job</a:t>
            </a:r>
            <a:r>
              <a:rPr lang="en-US" altLang="ko-KR" dirty="0" smtClean="0"/>
              <a:t>)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dirty="0" smtClean="0"/>
              <a:t>태스크</a:t>
            </a:r>
            <a:r>
              <a:rPr lang="en-US" altLang="ko-KR" b="1" dirty="0"/>
              <a:t>(Task)</a:t>
            </a:r>
          </a:p>
          <a:p>
            <a:pPr lvl="1"/>
            <a:r>
              <a:rPr lang="en-US" altLang="ko-KR" dirty="0"/>
              <a:t>1</a:t>
            </a:r>
            <a:r>
              <a:rPr lang="ko-KR" altLang="en-US" dirty="0"/>
              <a:t>개의 데이터 조각을 처리하는 </a:t>
            </a:r>
            <a:r>
              <a:rPr lang="en-US" altLang="ko-KR" dirty="0"/>
              <a:t>1</a:t>
            </a:r>
            <a:r>
              <a:rPr lang="ko-KR" altLang="en-US" dirty="0"/>
              <a:t>개의 </a:t>
            </a:r>
            <a:r>
              <a:rPr lang="en-US" altLang="ko-KR" dirty="0"/>
              <a:t>Mapper </a:t>
            </a:r>
            <a:r>
              <a:rPr lang="ko-KR" altLang="en-US" dirty="0"/>
              <a:t>또는 </a:t>
            </a:r>
            <a:r>
              <a:rPr lang="en-US" altLang="ko-KR" dirty="0"/>
              <a:t>Reducer</a:t>
            </a:r>
            <a:r>
              <a:rPr lang="ko-KR" altLang="en-US" dirty="0"/>
              <a:t>의 </a:t>
            </a:r>
            <a:r>
              <a:rPr lang="ko-KR" altLang="en-US" dirty="0" smtClean="0"/>
              <a:t>실행</a:t>
            </a:r>
            <a:endParaRPr lang="en-US" altLang="ko-KR" dirty="0"/>
          </a:p>
          <a:p>
            <a:pPr lvl="1"/>
            <a:r>
              <a:rPr lang="ko-KR" altLang="en-US" dirty="0" smtClean="0"/>
              <a:t>예</a:t>
            </a:r>
            <a:r>
              <a:rPr lang="en-US" altLang="ko-KR" dirty="0" smtClean="0"/>
              <a:t>) 20</a:t>
            </a:r>
            <a:r>
              <a:rPr lang="ko-KR" altLang="en-US" dirty="0"/>
              <a:t>개의 파일은 </a:t>
            </a:r>
            <a:r>
              <a:rPr lang="en-US" altLang="ko-KR" dirty="0"/>
              <a:t>20</a:t>
            </a:r>
            <a:r>
              <a:rPr lang="ko-KR" altLang="en-US" dirty="0"/>
              <a:t>개의 </a:t>
            </a:r>
            <a:r>
              <a:rPr lang="en-US" altLang="ko-KR" dirty="0"/>
              <a:t>Map </a:t>
            </a:r>
            <a:r>
              <a:rPr lang="ko-KR" altLang="en-US" dirty="0"/>
              <a:t>태스크에 의해 </a:t>
            </a:r>
            <a:r>
              <a:rPr lang="ko-KR" altLang="en-US" dirty="0" smtClean="0"/>
              <a:t>처리됨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dirty="0" smtClean="0"/>
              <a:t>태스크 </a:t>
            </a:r>
            <a:r>
              <a:rPr lang="ko-KR" altLang="en-US" b="1" dirty="0"/>
              <a:t>시도</a:t>
            </a:r>
            <a:r>
              <a:rPr lang="en-US" altLang="ko-KR" b="1" dirty="0"/>
              <a:t>(Task Attempt)</a:t>
            </a:r>
          </a:p>
          <a:p>
            <a:pPr lvl="1"/>
            <a:r>
              <a:rPr lang="ko-KR" altLang="en-US" dirty="0"/>
              <a:t>머신 위에서 </a:t>
            </a:r>
            <a:r>
              <a:rPr lang="en-US" altLang="ko-KR" dirty="0"/>
              <a:t>1</a:t>
            </a:r>
            <a:r>
              <a:rPr lang="ko-KR" altLang="en-US" dirty="0"/>
              <a:t>개의 태스크를 실행하는 특정 </a:t>
            </a:r>
            <a:r>
              <a:rPr lang="ko-KR" altLang="en-US" dirty="0" smtClean="0"/>
              <a:t>시도</a:t>
            </a:r>
            <a:endParaRPr lang="en-US" altLang="ko-KR" dirty="0"/>
          </a:p>
          <a:p>
            <a:pPr lvl="1"/>
            <a:r>
              <a:rPr lang="ko-KR" altLang="en-US" dirty="0" smtClean="0"/>
              <a:t>예</a:t>
            </a:r>
            <a:r>
              <a:rPr lang="en-US" altLang="ko-KR" dirty="0" smtClean="0"/>
              <a:t>) 20</a:t>
            </a:r>
            <a:r>
              <a:rPr lang="ko-KR" altLang="en-US" dirty="0" smtClean="0"/>
              <a:t>개의 파일은 최소한 </a:t>
            </a:r>
            <a:r>
              <a:rPr lang="en-US" altLang="ko-KR" dirty="0"/>
              <a:t>20</a:t>
            </a:r>
            <a:r>
              <a:rPr lang="ko-KR" altLang="en-US" dirty="0"/>
              <a:t>개의 </a:t>
            </a:r>
            <a:r>
              <a:rPr lang="en-US" altLang="ko-KR" dirty="0"/>
              <a:t>Map </a:t>
            </a:r>
            <a:r>
              <a:rPr lang="ko-KR" altLang="en-US" dirty="0"/>
              <a:t>태스크 시도들이 </a:t>
            </a:r>
            <a:r>
              <a:rPr lang="ko-KR" altLang="en-US" dirty="0" smtClean="0"/>
              <a:t>수행됨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    </a:t>
            </a:r>
            <a:r>
              <a:rPr lang="ko-KR" altLang="en-US" dirty="0"/>
              <a:t>서버 장애 시에는 더 많은 시도들이 </a:t>
            </a:r>
            <a:r>
              <a:rPr lang="ko-KR" altLang="en-US" dirty="0" smtClean="0"/>
              <a:t>수행됨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smtClean="0"/>
              <a:t>Map</a:t>
            </a:r>
            <a:endParaRPr lang="en-US" altLang="ko-KR" b="1" dirty="0"/>
          </a:p>
          <a:p>
            <a:pPr lvl="1"/>
            <a:r>
              <a:rPr lang="ko-KR" altLang="en-US" dirty="0"/>
              <a:t>어떤 데이터의 집합을 받아들여 데이터를 생성하는 </a:t>
            </a:r>
            <a:r>
              <a:rPr lang="ko-KR" altLang="en-US" dirty="0" smtClean="0"/>
              <a:t>프로세스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주로 입력 파일을 한 줄씩 읽어서 </a:t>
            </a:r>
            <a:r>
              <a:rPr lang="en-US" altLang="ko-KR" dirty="0" smtClean="0"/>
              <a:t>filtering</a:t>
            </a:r>
            <a:r>
              <a:rPr lang="ko-KR" altLang="en-US" dirty="0" smtClean="0"/>
              <a:t>등의 처리를 수행</a:t>
            </a:r>
            <a:endParaRPr lang="en-US" altLang="ko-KR" dirty="0" smtClean="0"/>
          </a:p>
          <a:p>
            <a:pPr lvl="1"/>
            <a:r>
              <a:rPr lang="ko-KR" altLang="en-US" dirty="0"/>
              <a:t>리스트의 각 원소들에게 어떤 공통된 작업을 처리하고자 할 때 </a:t>
            </a:r>
            <a:r>
              <a:rPr lang="ko-KR" altLang="en-US" dirty="0" smtClean="0"/>
              <a:t>사용됨</a:t>
            </a:r>
            <a:endParaRPr lang="en-US" altLang="ko-KR" dirty="0"/>
          </a:p>
          <a:p>
            <a:pPr lvl="1"/>
            <a:r>
              <a:rPr lang="ko-KR" altLang="en-US" dirty="0"/>
              <a:t>여러 입력 자료 셋으로부터 여러 중간 </a:t>
            </a:r>
            <a:r>
              <a:rPr lang="en-US" altLang="ko-KR" dirty="0"/>
              <a:t>value </a:t>
            </a:r>
            <a:r>
              <a:rPr lang="ko-KR" altLang="en-US" dirty="0"/>
              <a:t>들을 </a:t>
            </a:r>
            <a:r>
              <a:rPr lang="ko-KR" altLang="en-US" dirty="0" smtClean="0"/>
              <a:t>생성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smtClean="0"/>
              <a:t>Reduce</a:t>
            </a:r>
            <a:endParaRPr lang="en-US" altLang="ko-KR" b="1" dirty="0"/>
          </a:p>
          <a:p>
            <a:pPr lvl="1"/>
            <a:r>
              <a:rPr lang="en-US" altLang="ko-KR" dirty="0"/>
              <a:t>Map</a:t>
            </a:r>
            <a:r>
              <a:rPr lang="ko-KR" altLang="en-US" dirty="0"/>
              <a:t>에 의해서 만들어진 데이터를 모아서 최종적으로 원하는 결과로 만들어 내는 </a:t>
            </a:r>
            <a:r>
              <a:rPr lang="ko-KR" altLang="en-US" dirty="0" smtClean="0"/>
              <a:t>프로세스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데이터 집약 처리</a:t>
            </a:r>
            <a:endParaRPr lang="en-US" altLang="ko-KR" dirty="0" smtClean="0"/>
          </a:p>
          <a:p>
            <a:pPr lvl="1"/>
            <a:r>
              <a:rPr lang="ko-KR" altLang="en-US" dirty="0"/>
              <a:t>리스트 전체 원소를 모아 하나의 결과를 출력하고자 할 때 </a:t>
            </a:r>
            <a:r>
              <a:rPr lang="ko-KR" altLang="en-US" dirty="0" smtClean="0"/>
              <a:t>사용됨</a:t>
            </a:r>
            <a:endParaRPr lang="en-US" altLang="ko-KR" dirty="0"/>
          </a:p>
          <a:p>
            <a:pPr lvl="1"/>
            <a:r>
              <a:rPr lang="ko-KR" altLang="en-US" dirty="0"/>
              <a:t>출력 </a:t>
            </a:r>
            <a:r>
              <a:rPr lang="en-US" altLang="ko-KR" dirty="0"/>
              <a:t>key</a:t>
            </a:r>
            <a:r>
              <a:rPr lang="ko-KR" altLang="en-US" dirty="0"/>
              <a:t>를 기준으로 각각 작업을 수행할 수 </a:t>
            </a:r>
            <a:r>
              <a:rPr lang="ko-KR" altLang="en-US" dirty="0" smtClean="0"/>
              <a:t>있음</a:t>
            </a:r>
            <a:endParaRPr lang="en-US" altLang="ko-KR" dirty="0" smtClean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MapReduce  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874675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119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6" y="1047148"/>
            <a:ext cx="1100274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dirty="0" smtClean="0">
                <a:solidFill>
                  <a:srgbClr val="C00000"/>
                </a:solidFill>
              </a:rPr>
              <a:t>어떤 </a:t>
            </a:r>
            <a:r>
              <a:rPr lang="ko-KR" altLang="en-US" dirty="0">
                <a:solidFill>
                  <a:srgbClr val="C00000"/>
                </a:solidFill>
              </a:rPr>
              <a:t>처리든 데이터는 키</a:t>
            </a:r>
            <a:r>
              <a:rPr lang="en-US" altLang="ko-KR" dirty="0">
                <a:solidFill>
                  <a:srgbClr val="C00000"/>
                </a:solidFill>
              </a:rPr>
              <a:t>(key)</a:t>
            </a:r>
            <a:r>
              <a:rPr lang="ko-KR" altLang="en-US" dirty="0">
                <a:solidFill>
                  <a:srgbClr val="C00000"/>
                </a:solidFill>
              </a:rPr>
              <a:t>와 </a:t>
            </a:r>
            <a:r>
              <a:rPr lang="ko-KR" altLang="en-US" dirty="0" err="1">
                <a:solidFill>
                  <a:srgbClr val="C00000"/>
                </a:solidFill>
              </a:rPr>
              <a:t>밸류</a:t>
            </a:r>
            <a:r>
              <a:rPr lang="en-US" altLang="ko-KR" dirty="0">
                <a:solidFill>
                  <a:srgbClr val="C00000"/>
                </a:solidFill>
              </a:rPr>
              <a:t>(value)</a:t>
            </a:r>
            <a:r>
              <a:rPr lang="ko-KR" altLang="en-US" dirty="0">
                <a:solidFill>
                  <a:srgbClr val="C00000"/>
                </a:solidFill>
              </a:rPr>
              <a:t>의 쌍으로 이루어지고</a:t>
            </a:r>
            <a:r>
              <a:rPr lang="en-US" altLang="ko-KR" dirty="0">
                <a:solidFill>
                  <a:srgbClr val="C00000"/>
                </a:solidFill>
              </a:rPr>
              <a:t>, </a:t>
            </a:r>
            <a:r>
              <a:rPr lang="ko-KR" altLang="en-US" dirty="0">
                <a:solidFill>
                  <a:srgbClr val="C00000"/>
                </a:solidFill>
              </a:rPr>
              <a:t>해당 쌍의 집합을 처리함</a:t>
            </a:r>
            <a:endParaRPr lang="en-US" altLang="ko-KR" dirty="0">
              <a:solidFill>
                <a:srgbClr val="C0000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dirty="0">
                <a:solidFill>
                  <a:srgbClr val="C00000"/>
                </a:solidFill>
              </a:rPr>
              <a:t>입력 데이터도 출력 데이터도  </a:t>
            </a:r>
            <a:r>
              <a:rPr lang="en-US" altLang="ko-KR" dirty="0">
                <a:solidFill>
                  <a:srgbClr val="C00000"/>
                </a:solidFill>
              </a:rPr>
              <a:t>key-value</a:t>
            </a:r>
            <a:r>
              <a:rPr lang="ko-KR" altLang="en-US" dirty="0">
                <a:solidFill>
                  <a:srgbClr val="C00000"/>
                </a:solidFill>
              </a:rPr>
              <a:t>의 집합으로 구성됨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/>
              <a:t>Shuffle </a:t>
            </a:r>
          </a:p>
          <a:p>
            <a:pPr lvl="1"/>
            <a:r>
              <a:rPr lang="en-US" altLang="ko-KR" dirty="0"/>
              <a:t>Map </a:t>
            </a:r>
            <a:r>
              <a:rPr lang="ko-KR" altLang="en-US" dirty="0"/>
              <a:t>처리 후 데이터를 정렬해서</a:t>
            </a:r>
            <a:r>
              <a:rPr lang="en-US" altLang="ko-KR" dirty="0"/>
              <a:t>, </a:t>
            </a:r>
            <a:r>
              <a:rPr lang="ko-KR" altLang="en-US" dirty="0"/>
              <a:t>같은 키를 가진 데이터를 같은 장소에 모은다</a:t>
            </a:r>
            <a:r>
              <a:rPr lang="en-US" altLang="ko-KR" dirty="0"/>
              <a:t>.  </a:t>
            </a:r>
          </a:p>
          <a:p>
            <a:pPr lvl="1"/>
            <a:r>
              <a:rPr lang="ko-KR" altLang="en-US" dirty="0" err="1"/>
              <a:t>슬레이브</a:t>
            </a:r>
            <a:r>
              <a:rPr lang="ko-KR" altLang="en-US" dirty="0"/>
              <a:t> 서버 간에 네트워크를 통한 전송이 발생한다</a:t>
            </a:r>
            <a:r>
              <a:rPr lang="en-US" altLang="ko-KR" dirty="0"/>
              <a:t>.</a:t>
            </a:r>
          </a:p>
          <a:p>
            <a:pPr lvl="1"/>
            <a:endParaRPr lang="en-US" altLang="ko-KR" dirty="0" smtClean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MapReduce  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323718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7"/>
          <p:cNvSpPr txBox="1">
            <a:spLocks/>
          </p:cNvSpPr>
          <p:nvPr/>
        </p:nvSpPr>
        <p:spPr bwMode="auto">
          <a:xfrm>
            <a:off x="469421" y="930651"/>
            <a:ext cx="80286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sz="1800" dirty="0" smtClean="0"/>
              <a:t> </a:t>
            </a:r>
            <a:r>
              <a:rPr lang="ko-KR" altLang="en-US" sz="1800" dirty="0" err="1" smtClean="0"/>
              <a:t>빅데이터의</a:t>
            </a:r>
            <a:r>
              <a:rPr lang="ko-KR" altLang="en-US" sz="1800" dirty="0" smtClean="0"/>
              <a:t> </a:t>
            </a:r>
            <a:r>
              <a:rPr lang="ko-KR" altLang="en-US" sz="1800" dirty="0"/>
              <a:t>가치</a:t>
            </a:r>
            <a:endParaRPr lang="en-US" altLang="ko-KR" sz="1800" dirty="0"/>
          </a:p>
        </p:txBody>
      </p:sp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8" y="305361"/>
            <a:ext cx="3504000" cy="432000"/>
          </a:xfrm>
        </p:spPr>
        <p:txBody>
          <a:bodyPr/>
          <a:lstStyle/>
          <a:p>
            <a:r>
              <a:rPr lang="en-US" altLang="ko-KR" b="1" dirty="0">
                <a:latin typeface="+mn-ea"/>
                <a:ea typeface="+mn-ea"/>
                <a:cs typeface="JBold" pitchFamily="18" charset="-127"/>
              </a:rPr>
              <a:t>2</a:t>
            </a:r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. </a:t>
            </a:r>
            <a:r>
              <a:rPr lang="ko-KR" altLang="en-US" b="1" dirty="0" err="1" smtClean="0">
                <a:latin typeface="+mn-ea"/>
                <a:ea typeface="+mn-ea"/>
                <a:cs typeface="JBold" pitchFamily="18" charset="-127"/>
              </a:rPr>
              <a:t>빅데이터의</a:t>
            </a:r>
            <a:r>
              <a:rPr lang="ko-KR" altLang="en-US" b="1" dirty="0" smtClean="0">
                <a:latin typeface="+mn-ea"/>
                <a:ea typeface="+mn-ea"/>
                <a:cs typeface="JBold" pitchFamily="18" charset="-127"/>
              </a:rPr>
              <a:t> 가치</a:t>
            </a:r>
            <a:endParaRPr lang="ko-KR" altLang="en-US" sz="2000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12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1" name="Rectangle 14"/>
          <p:cNvSpPr txBox="1">
            <a:spLocks noChangeArrowheads="1"/>
          </p:cNvSpPr>
          <p:nvPr/>
        </p:nvSpPr>
        <p:spPr bwMode="gray">
          <a:xfrm>
            <a:off x="901702" y="1146539"/>
            <a:ext cx="10893350" cy="6737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57250" indent="-285750" algn="l" rtl="0" fontAlgn="base" latinLnBrk="1">
              <a:spcBef>
                <a:spcPct val="20000"/>
              </a:spcBef>
              <a:spcAft>
                <a:spcPct val="0"/>
              </a:spcAft>
              <a:buChar char="–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2pPr>
            <a:lvl3pPr marL="1276350" indent="-228600" algn="l" rtl="0" fontAlgn="base" latinLnBrk="1">
              <a:spcBef>
                <a:spcPct val="20000"/>
              </a:spcBef>
              <a:spcAft>
                <a:spcPct val="0"/>
              </a:spcAft>
              <a:buChar char="•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3pPr>
            <a:lvl4pPr marL="1695450" indent="-228600" algn="l" rtl="0" fontAlgn="base" latinLnBrk="1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4pPr>
            <a:lvl5pPr marL="21145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5pPr>
            <a:lvl6pPr marL="25717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6pPr>
            <a:lvl7pPr marL="30289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7pPr>
            <a:lvl8pPr marL="34861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8pPr>
            <a:lvl9pPr marL="39433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9pPr>
          </a:lstStyle>
          <a:p>
            <a:pPr lvl="0" defTabSz="914400">
              <a:defRPr/>
            </a:pPr>
            <a:r>
              <a:rPr lang="en-US" altLang="ko-KR" sz="1300" kern="0" noProof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endParaRPr lang="en-US" altLang="ko-KR" sz="1300" kern="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18147" y="1342203"/>
            <a:ext cx="9240191" cy="54467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475969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120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1082774"/>
            <a:ext cx="589471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/>
              <a:t>Job Tracker </a:t>
            </a:r>
            <a:endParaRPr lang="en-US" altLang="ko-KR" b="1" dirty="0" smtClean="0"/>
          </a:p>
          <a:p>
            <a:r>
              <a:rPr lang="ko-KR" altLang="en-US" dirty="0" smtClean="0"/>
              <a:t>클라이언트로부터 </a:t>
            </a:r>
            <a:r>
              <a:rPr lang="ko-KR" altLang="en-US" dirty="0"/>
              <a:t>작업요청을 받으면 </a:t>
            </a:r>
            <a:r>
              <a:rPr lang="ko-KR" altLang="en-US" dirty="0" smtClean="0"/>
              <a:t>실행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r>
              <a:rPr lang="en-US" altLang="ko-KR" dirty="0"/>
              <a:t>Task Tracker</a:t>
            </a:r>
            <a:r>
              <a:rPr lang="ko-KR" altLang="en-US" dirty="0"/>
              <a:t>의 작업 할당 및 결과를 </a:t>
            </a:r>
            <a:r>
              <a:rPr lang="ko-KR" altLang="en-US" dirty="0" smtClean="0"/>
              <a:t>통합</a:t>
            </a:r>
            <a:endParaRPr lang="en-US" altLang="ko-KR" dirty="0"/>
          </a:p>
          <a:p>
            <a:r>
              <a:rPr lang="en-US" altLang="ko-KR" dirty="0"/>
              <a:t>Task Tracker</a:t>
            </a:r>
            <a:r>
              <a:rPr lang="ko-KR" altLang="en-US" dirty="0"/>
              <a:t>의 상태 및 전체 작업 진행 상황 등을 지속적으로 </a:t>
            </a:r>
            <a:r>
              <a:rPr lang="ko-KR" altLang="en-US" dirty="0" smtClean="0"/>
              <a:t>감시</a:t>
            </a:r>
            <a:endParaRPr lang="en-US" altLang="ko-KR" dirty="0" smtClean="0"/>
          </a:p>
          <a:p>
            <a:r>
              <a:rPr lang="ko-KR" altLang="en-US" dirty="0"/>
              <a:t>마스터 </a:t>
            </a:r>
            <a:r>
              <a:rPr lang="ko-KR" altLang="en-US" dirty="0" err="1"/>
              <a:t>노드에서</a:t>
            </a:r>
            <a:r>
              <a:rPr lang="ko-KR" altLang="en-US" dirty="0"/>
              <a:t> </a:t>
            </a:r>
            <a:r>
              <a:rPr lang="ko-KR" altLang="en-US" dirty="0" smtClean="0"/>
              <a:t>실행됨</a:t>
            </a:r>
            <a:endParaRPr lang="en-US" altLang="ko-KR" dirty="0" smtClean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MapReduce  </a:t>
            </a:r>
            <a:endParaRPr lang="ko-KR" altLang="en-US" b="1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211613" y="1583967"/>
            <a:ext cx="5629165" cy="4352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316896" y="3195563"/>
            <a:ext cx="589471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smtClean="0"/>
              <a:t>Task </a:t>
            </a:r>
            <a:r>
              <a:rPr lang="en-US" altLang="ko-KR" b="1" dirty="0"/>
              <a:t>Tracker </a:t>
            </a:r>
            <a:endParaRPr lang="en-US" altLang="ko-KR" b="1" dirty="0" smtClean="0"/>
          </a:p>
          <a:p>
            <a:r>
              <a:rPr lang="en-US" altLang="ko-KR" dirty="0"/>
              <a:t>Task Tracker</a:t>
            </a:r>
            <a:r>
              <a:rPr lang="ko-KR" altLang="en-US" dirty="0"/>
              <a:t>는 </a:t>
            </a:r>
            <a:r>
              <a:rPr lang="ko-KR" altLang="en-US" dirty="0" err="1"/>
              <a:t>슬레이브</a:t>
            </a:r>
            <a:r>
              <a:rPr lang="ko-KR" altLang="en-US" dirty="0"/>
              <a:t> </a:t>
            </a:r>
            <a:r>
              <a:rPr lang="ko-KR" altLang="en-US" dirty="0" err="1"/>
              <a:t>노드에서</a:t>
            </a:r>
            <a:r>
              <a:rPr lang="ko-KR" altLang="en-US" dirty="0"/>
              <a:t> </a:t>
            </a:r>
            <a:r>
              <a:rPr lang="ko-KR" altLang="en-US" dirty="0" smtClean="0"/>
              <a:t>실행됨</a:t>
            </a:r>
            <a:endParaRPr lang="en-US" altLang="ko-KR" dirty="0"/>
          </a:p>
          <a:p>
            <a:r>
              <a:rPr lang="en-US" altLang="ko-KR" dirty="0"/>
              <a:t>Task Tracker</a:t>
            </a:r>
            <a:r>
              <a:rPr lang="ko-KR" altLang="en-US" dirty="0"/>
              <a:t>는 태스크를 실행할 자바 프로세스를 발생 </a:t>
            </a:r>
            <a:r>
              <a:rPr lang="ko-KR" altLang="en-US" dirty="0" smtClean="0"/>
              <a:t>시킴</a:t>
            </a:r>
            <a:endParaRPr lang="en-US" altLang="ko-KR" dirty="0"/>
          </a:p>
          <a:p>
            <a:r>
              <a:rPr lang="en-US" altLang="ko-KR" dirty="0" err="1"/>
              <a:t>TaskTracker</a:t>
            </a:r>
            <a:r>
              <a:rPr lang="ko-KR" altLang="en-US" dirty="0"/>
              <a:t>는 </a:t>
            </a:r>
            <a:r>
              <a:rPr lang="en-US" altLang="ko-KR" dirty="0" err="1"/>
              <a:t>JobTracker</a:t>
            </a:r>
            <a:r>
              <a:rPr lang="ko-KR" altLang="en-US" dirty="0"/>
              <a:t>가 할당한 태스크 관리 및 실행을 </a:t>
            </a:r>
            <a:r>
              <a:rPr lang="ko-KR" altLang="en-US" dirty="0" smtClean="0"/>
              <a:t>수행</a:t>
            </a:r>
            <a:endParaRPr lang="en-US" altLang="ko-KR" dirty="0"/>
          </a:p>
          <a:p>
            <a:r>
              <a:rPr lang="ko-KR" altLang="en-US" dirty="0"/>
              <a:t>최대 몇 개의 태스크를 동시 수용할지는 사용자가 </a:t>
            </a:r>
            <a:r>
              <a:rPr lang="en-US" altLang="ko-KR" dirty="0"/>
              <a:t>Hadoop </a:t>
            </a:r>
            <a:r>
              <a:rPr lang="ko-KR" altLang="en-US" dirty="0"/>
              <a:t>설정을 통해 지정할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한 </a:t>
            </a:r>
            <a:r>
              <a:rPr lang="en-US" altLang="ko-KR" dirty="0" err="1"/>
              <a:t>TaskTracker</a:t>
            </a:r>
            <a:r>
              <a:rPr lang="ko-KR" altLang="en-US" dirty="0"/>
              <a:t>에서 수행할 수 있는 최대 태스크 개수는 </a:t>
            </a:r>
            <a:r>
              <a:rPr lang="en-US" altLang="ko-KR" dirty="0"/>
              <a:t>Map Task</a:t>
            </a:r>
            <a:r>
              <a:rPr lang="ko-KR" altLang="en-US" dirty="0"/>
              <a:t>와 </a:t>
            </a:r>
            <a:r>
              <a:rPr lang="en-US" altLang="ko-KR" dirty="0"/>
              <a:t>Reduce Task </a:t>
            </a:r>
            <a:r>
              <a:rPr lang="ko-KR" altLang="en-US" dirty="0"/>
              <a:t>별로 </a:t>
            </a:r>
            <a:r>
              <a:rPr lang="ko-KR" altLang="en-US" dirty="0" smtClean="0"/>
              <a:t>지정이 가능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659350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121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MapReduce </a:t>
            </a:r>
            <a:r>
              <a:rPr lang="ko-KR" altLang="en-US" b="1" dirty="0" smtClean="0">
                <a:latin typeface="+mn-ea"/>
                <a:ea typeface="+mn-ea"/>
                <a:cs typeface="JBold" pitchFamily="18" charset="-127"/>
              </a:rPr>
              <a:t>동작 과정</a:t>
            </a:r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 </a:t>
            </a:r>
            <a:endParaRPr lang="ko-KR" altLang="en-US" b="1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6425" y="1320689"/>
            <a:ext cx="6305550" cy="470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16895" y="1476912"/>
            <a:ext cx="536953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 job tracker</a:t>
            </a:r>
            <a:r>
              <a:rPr lang="ko-KR" altLang="en-US" dirty="0"/>
              <a:t>가 </a:t>
            </a:r>
            <a:r>
              <a:rPr lang="en-US" altLang="ko-KR" dirty="0"/>
              <a:t>mapper</a:t>
            </a:r>
            <a:r>
              <a:rPr lang="ko-KR" altLang="en-US" dirty="0"/>
              <a:t>를 각 </a:t>
            </a:r>
            <a:r>
              <a:rPr lang="en-US" altLang="ko-KR" dirty="0"/>
              <a:t>task tracker</a:t>
            </a:r>
            <a:r>
              <a:rPr lang="ko-KR" altLang="en-US" dirty="0"/>
              <a:t>로 배분</a:t>
            </a:r>
          </a:p>
          <a:p>
            <a:r>
              <a:rPr lang="en-US" altLang="ko-KR" dirty="0"/>
              <a:t>2. task tracker</a:t>
            </a:r>
            <a:r>
              <a:rPr lang="ko-KR" altLang="en-US" dirty="0"/>
              <a:t>는 자신이 보유한 데이터 </a:t>
            </a:r>
            <a:r>
              <a:rPr lang="ko-KR" altLang="en-US" dirty="0" err="1"/>
              <a:t>청크를</a:t>
            </a:r>
            <a:r>
              <a:rPr lang="ko-KR" altLang="en-US" dirty="0"/>
              <a:t> 대상으로 </a:t>
            </a:r>
            <a:r>
              <a:rPr lang="en-US" altLang="ko-KR" dirty="0"/>
              <a:t>map </a:t>
            </a:r>
            <a:r>
              <a:rPr lang="ko-KR" altLang="en-US" dirty="0"/>
              <a:t>작업을 수행</a:t>
            </a:r>
          </a:p>
          <a:p>
            <a:r>
              <a:rPr lang="en-US" altLang="ko-KR" dirty="0"/>
              <a:t>3. </a:t>
            </a:r>
            <a:r>
              <a:rPr lang="ko-KR" altLang="en-US" dirty="0"/>
              <a:t>중간 결과는 로컬 </a:t>
            </a:r>
            <a:r>
              <a:rPr lang="ko-KR" altLang="en-US" dirty="0" err="1"/>
              <a:t>스토리지에</a:t>
            </a:r>
            <a:r>
              <a:rPr lang="ko-KR" altLang="en-US" dirty="0"/>
              <a:t> 저장 </a:t>
            </a:r>
            <a:r>
              <a:rPr lang="en-US" altLang="ko-KR" dirty="0"/>
              <a:t>(partitioned, sorted)</a:t>
            </a:r>
          </a:p>
          <a:p>
            <a:r>
              <a:rPr lang="en-US" altLang="ko-KR" dirty="0"/>
              <a:t>4. </a:t>
            </a:r>
            <a:r>
              <a:rPr lang="ko-KR" altLang="en-US" dirty="0"/>
              <a:t>중간 결과를 </a:t>
            </a:r>
            <a:r>
              <a:rPr lang="en-US" altLang="ko-KR" dirty="0"/>
              <a:t>reducer</a:t>
            </a:r>
            <a:r>
              <a:rPr lang="ko-KR" altLang="en-US" dirty="0"/>
              <a:t>의 입력으로 전달</a:t>
            </a:r>
          </a:p>
          <a:p>
            <a:r>
              <a:rPr lang="en-US" altLang="ko-KR" dirty="0"/>
              <a:t>5. task tracker</a:t>
            </a:r>
            <a:r>
              <a:rPr lang="ko-KR" altLang="en-US" dirty="0"/>
              <a:t>가 </a:t>
            </a:r>
            <a:r>
              <a:rPr lang="en-US" altLang="ko-KR" dirty="0"/>
              <a:t>reducer</a:t>
            </a:r>
            <a:r>
              <a:rPr lang="ko-KR" altLang="en-US" dirty="0"/>
              <a:t>를 수행</a:t>
            </a:r>
          </a:p>
          <a:p>
            <a:r>
              <a:rPr lang="en-US" altLang="ko-KR" dirty="0"/>
              <a:t>6. reducer </a:t>
            </a:r>
            <a:r>
              <a:rPr lang="ko-KR" altLang="en-US" dirty="0"/>
              <a:t>실행 후 결과 저장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621092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836712"/>
            <a:ext cx="12192000" cy="0"/>
          </a:xfrm>
          <a:prstGeom prst="line">
            <a:avLst/>
          </a:prstGeom>
          <a:ln w="12382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C:\Documents and Settings\장형석\바탕 화면\빅데이타\하둡이미지\102594296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7382" y="1124744"/>
            <a:ext cx="11214100" cy="5314950"/>
          </a:xfrm>
          <a:prstGeom prst="rect">
            <a:avLst/>
          </a:prstGeom>
          <a:noFill/>
        </p:spPr>
      </p:pic>
      <p:sp>
        <p:nvSpPr>
          <p:cNvPr id="6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MapReduce </a:t>
            </a:r>
            <a:r>
              <a:rPr lang="ko-KR" altLang="en-US" b="1" dirty="0" smtClean="0">
                <a:latin typeface="+mn-ea"/>
                <a:ea typeface="+mn-ea"/>
                <a:cs typeface="JBold" pitchFamily="18" charset="-127"/>
              </a:rPr>
              <a:t>동작 과정</a:t>
            </a:r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 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731364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908279"/>
            <a:ext cx="12192000" cy="0"/>
          </a:xfrm>
          <a:prstGeom prst="line">
            <a:avLst/>
          </a:prstGeom>
          <a:ln w="12382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950169" y="1699220"/>
            <a:ext cx="6241831" cy="4610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179520" y="1257971"/>
            <a:ext cx="591648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/>
              <a:t>MapReduce</a:t>
            </a:r>
            <a:r>
              <a:rPr lang="ko-KR" altLang="en-US" b="1" dirty="0"/>
              <a:t>를 이용하여 할 수 있는 작업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카운터</a:t>
            </a:r>
          </a:p>
          <a:p>
            <a:r>
              <a:rPr lang="ko-KR" altLang="en-US" dirty="0" smtClean="0"/>
              <a:t>   </a:t>
            </a:r>
            <a:r>
              <a:rPr lang="ko-KR" altLang="en-US" dirty="0"/>
              <a:t>입력파일 중 조건에 맞는 데이터의 수를 세는 일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분산 </a:t>
            </a:r>
            <a:r>
              <a:rPr lang="en-US" altLang="ko-KR" dirty="0"/>
              <a:t>grep</a:t>
            </a:r>
          </a:p>
          <a:p>
            <a:r>
              <a:rPr lang="en-US" altLang="ko-KR" dirty="0" smtClean="0"/>
              <a:t> </a:t>
            </a:r>
            <a:r>
              <a:rPr lang="ko-KR" altLang="en-US" dirty="0"/>
              <a:t>파일에서 특정 문자열을 포함하는 행을 찾는 프로그램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분산 </a:t>
            </a:r>
            <a:r>
              <a:rPr lang="en-US" altLang="ko-KR" dirty="0"/>
              <a:t>sort</a:t>
            </a:r>
          </a:p>
          <a:p>
            <a:r>
              <a:rPr lang="en-US" altLang="ko-KR" dirty="0" smtClean="0"/>
              <a:t> </a:t>
            </a:r>
            <a:r>
              <a:rPr lang="ko-KR" altLang="en-US" dirty="0"/>
              <a:t>입력 데이터를 임의의 순서로 정렬하는 것도 가능</a:t>
            </a:r>
            <a:endParaRPr lang="en-US" altLang="ko-KR" dirty="0" smtClean="0"/>
          </a:p>
        </p:txBody>
      </p:sp>
      <p:sp>
        <p:nvSpPr>
          <p:cNvPr id="2" name="TextBox 1"/>
          <p:cNvSpPr txBox="1"/>
          <p:nvPr/>
        </p:nvSpPr>
        <p:spPr>
          <a:xfrm>
            <a:off x="6305797" y="1163782"/>
            <a:ext cx="5545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+mj-ea"/>
              </a:rPr>
              <a:t>데이터 흐름 </a:t>
            </a:r>
            <a:r>
              <a:rPr lang="en-US" altLang="ko-KR" b="1" dirty="0">
                <a:latin typeface="+mj-ea"/>
              </a:rPr>
              <a:t>: 1</a:t>
            </a:r>
            <a:r>
              <a:rPr lang="ko-KR" altLang="en-US" b="1" dirty="0">
                <a:latin typeface="+mj-ea"/>
              </a:rPr>
              <a:t>단계 </a:t>
            </a:r>
            <a:r>
              <a:rPr lang="en-US" altLang="ko-KR" b="1" dirty="0">
                <a:latin typeface="+mj-ea"/>
              </a:rPr>
              <a:t>Input &amp; Map</a:t>
            </a:r>
            <a:endParaRPr lang="ko-KR" altLang="en-US" b="1" dirty="0">
              <a:latin typeface="+mj-ea"/>
            </a:endParaRPr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MapReduce </a:t>
            </a:r>
            <a:r>
              <a:rPr lang="ko-KR" altLang="en-US" b="1" dirty="0" smtClean="0">
                <a:latin typeface="+mn-ea"/>
                <a:ea typeface="+mn-ea"/>
                <a:cs typeface="JBold" pitchFamily="18" charset="-127"/>
              </a:rPr>
              <a:t>동작 과정</a:t>
            </a:r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 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68312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876748"/>
            <a:ext cx="12192000" cy="0"/>
          </a:xfrm>
          <a:prstGeom prst="line">
            <a:avLst/>
          </a:prstGeom>
          <a:ln w="12382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8950" y="2087088"/>
            <a:ext cx="5105575" cy="40028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6305797" y="1163782"/>
            <a:ext cx="5545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+mj-ea"/>
              </a:rPr>
              <a:t>데이터 흐름 </a:t>
            </a:r>
            <a:r>
              <a:rPr lang="en-US" altLang="ko-KR" b="1" dirty="0">
                <a:latin typeface="+mj-ea"/>
              </a:rPr>
              <a:t>: </a:t>
            </a:r>
            <a:r>
              <a:rPr lang="en-US" altLang="ko-KR" b="1" dirty="0" smtClean="0">
                <a:latin typeface="+mj-ea"/>
              </a:rPr>
              <a:t>3</a:t>
            </a:r>
            <a:r>
              <a:rPr lang="ko-KR" altLang="en-US" b="1" dirty="0" smtClean="0">
                <a:latin typeface="+mj-ea"/>
              </a:rPr>
              <a:t>단계 </a:t>
            </a:r>
            <a:r>
              <a:rPr lang="en-US" altLang="ko-KR" b="1" dirty="0" smtClean="0">
                <a:latin typeface="+mj-ea"/>
              </a:rPr>
              <a:t>Reduce </a:t>
            </a:r>
            <a:r>
              <a:rPr lang="en-US" altLang="ko-KR" b="1" dirty="0">
                <a:latin typeface="+mj-ea"/>
              </a:rPr>
              <a:t>&amp; </a:t>
            </a:r>
            <a:r>
              <a:rPr lang="en-US" altLang="ko-KR" b="1" dirty="0" smtClean="0">
                <a:latin typeface="+mj-ea"/>
              </a:rPr>
              <a:t>Output</a:t>
            </a:r>
            <a:endParaRPr lang="ko-KR" altLang="en-US" b="1" dirty="0">
              <a:latin typeface="+mj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11776" y="1297252"/>
            <a:ext cx="5545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+mj-ea"/>
              </a:rPr>
              <a:t>데이터 흐름 </a:t>
            </a:r>
            <a:r>
              <a:rPr lang="en-US" altLang="ko-KR" b="1" dirty="0">
                <a:latin typeface="+mj-ea"/>
              </a:rPr>
              <a:t>: </a:t>
            </a:r>
            <a:r>
              <a:rPr lang="en-US" altLang="ko-KR" b="1" dirty="0" smtClean="0">
                <a:latin typeface="+mj-ea"/>
              </a:rPr>
              <a:t>2</a:t>
            </a:r>
            <a:r>
              <a:rPr lang="ko-KR" altLang="en-US" b="1" dirty="0" smtClean="0">
                <a:latin typeface="+mj-ea"/>
              </a:rPr>
              <a:t>단계 </a:t>
            </a:r>
            <a:r>
              <a:rPr lang="ko-KR" altLang="en-US" b="1" dirty="0" err="1" smtClean="0">
                <a:latin typeface="+mj-ea"/>
              </a:rPr>
              <a:t>파티셔닝</a:t>
            </a:r>
            <a:r>
              <a:rPr lang="ko-KR" altLang="en-US" b="1" dirty="0" smtClean="0">
                <a:latin typeface="+mj-ea"/>
              </a:rPr>
              <a:t> </a:t>
            </a:r>
            <a:r>
              <a:rPr lang="en-US" altLang="ko-KR" b="1" dirty="0" smtClean="0">
                <a:latin typeface="+mj-ea"/>
              </a:rPr>
              <a:t>&amp; </a:t>
            </a:r>
            <a:r>
              <a:rPr lang="ko-KR" altLang="en-US" b="1" dirty="0" err="1" smtClean="0">
                <a:latin typeface="+mj-ea"/>
              </a:rPr>
              <a:t>셔플</a:t>
            </a:r>
            <a:endParaRPr lang="ko-KR" altLang="en-US" b="1" dirty="0">
              <a:latin typeface="+mj-ea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452260" y="2087087"/>
            <a:ext cx="5399314" cy="23215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MapReduce </a:t>
            </a:r>
            <a:r>
              <a:rPr lang="ko-KR" altLang="en-US" b="1" dirty="0" smtClean="0">
                <a:latin typeface="+mn-ea"/>
                <a:ea typeface="+mn-ea"/>
                <a:cs typeface="JBold" pitchFamily="18" charset="-127"/>
              </a:rPr>
              <a:t>동작 과정</a:t>
            </a:r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 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004875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836712"/>
            <a:ext cx="12192000" cy="0"/>
          </a:xfrm>
          <a:prstGeom prst="line">
            <a:avLst/>
          </a:prstGeom>
          <a:ln w="12382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C:\Documents and Settings\장형석\바탕 화면\빅데이타\3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03446" y="1412777"/>
            <a:ext cx="9709151" cy="4720099"/>
          </a:xfrm>
          <a:prstGeom prst="rect">
            <a:avLst/>
          </a:prstGeom>
          <a:noFill/>
        </p:spPr>
      </p:pic>
      <p:sp>
        <p:nvSpPr>
          <p:cNvPr id="6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MapReduce </a:t>
            </a:r>
            <a:r>
              <a:rPr lang="ko-KR" altLang="en-US" b="1" dirty="0" smtClean="0">
                <a:latin typeface="+mn-ea"/>
                <a:ea typeface="+mn-ea"/>
                <a:cs typeface="JBold" pitchFamily="18" charset="-127"/>
              </a:rPr>
              <a:t>동작 과정</a:t>
            </a:r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 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78996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C:\Documents and Settings\장형석\바탕 화면\빅데이타\하둡이미지\map-reducer-flow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7381" y="1159865"/>
            <a:ext cx="9471642" cy="529347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3" name="제목 2"/>
          <p:cNvSpPr txBox="1">
            <a:spLocks/>
          </p:cNvSpPr>
          <p:nvPr/>
        </p:nvSpPr>
        <p:spPr bwMode="auto">
          <a:xfrm>
            <a:off x="316896" y="186608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MapReduce </a:t>
            </a:r>
            <a:r>
              <a:rPr lang="ko-KR" altLang="en-US" b="1" dirty="0" smtClean="0">
                <a:latin typeface="+mn-ea"/>
                <a:ea typeface="+mn-ea"/>
                <a:cs typeface="JBold" pitchFamily="18" charset="-127"/>
              </a:rPr>
              <a:t>동작 과정</a:t>
            </a:r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 </a:t>
            </a:r>
            <a:endParaRPr lang="ko-KR" altLang="en-US" b="1" dirty="0"/>
          </a:p>
        </p:txBody>
      </p:sp>
      <p:cxnSp>
        <p:nvCxnSpPr>
          <p:cNvPr id="4" name="직선 연결선 3"/>
          <p:cNvCxnSpPr/>
          <p:nvPr/>
        </p:nvCxnSpPr>
        <p:spPr>
          <a:xfrm>
            <a:off x="0" y="836712"/>
            <a:ext cx="12192000" cy="0"/>
          </a:xfrm>
          <a:prstGeom prst="line">
            <a:avLst/>
          </a:prstGeom>
          <a:ln w="12382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6077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836712"/>
            <a:ext cx="12192000" cy="0"/>
          </a:xfrm>
          <a:prstGeom prst="line">
            <a:avLst/>
          </a:prstGeom>
          <a:ln w="12382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 descr="C:\Documents and Settings\장형석\바탕 화면\빅데이타\5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2043" y="1628801"/>
            <a:ext cx="11809312" cy="3744995"/>
          </a:xfrm>
          <a:prstGeom prst="rect">
            <a:avLst/>
          </a:prstGeom>
          <a:noFill/>
        </p:spPr>
      </p:pic>
      <p:sp>
        <p:nvSpPr>
          <p:cNvPr id="6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Word count </a:t>
            </a:r>
            <a:r>
              <a:rPr lang="en-US" altLang="ko-KR" b="1" dirty="0" err="1" smtClean="0">
                <a:latin typeface="+mn-ea"/>
                <a:ea typeface="+mn-ea"/>
                <a:cs typeface="JBold" pitchFamily="18" charset="-127"/>
              </a:rPr>
              <a:t>MapReduce</a:t>
            </a:r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ko-KR" altLang="en-US" b="1" dirty="0" smtClean="0">
                <a:latin typeface="+mn-ea"/>
                <a:ea typeface="+mn-ea"/>
                <a:cs typeface="JBold" pitchFamily="18" charset="-127"/>
              </a:rPr>
              <a:t>동작 과정</a:t>
            </a:r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 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131354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128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1082774"/>
            <a:ext cx="11002746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/>
              <a:t>MapReduce</a:t>
            </a:r>
          </a:p>
          <a:p>
            <a:r>
              <a:rPr lang="en-US" altLang="ko-KR" dirty="0" smtClean="0"/>
              <a:t>	</a:t>
            </a:r>
            <a:r>
              <a:rPr lang="ko-KR" altLang="en-US" dirty="0" err="1" smtClean="0"/>
              <a:t>하둡분산파일시스템</a:t>
            </a:r>
            <a:r>
              <a:rPr lang="en-US" altLang="ko-KR" dirty="0"/>
              <a:t>(HDFS) </a:t>
            </a:r>
            <a:r>
              <a:rPr lang="ko-KR" altLang="en-US" dirty="0"/>
              <a:t>위에서 운영되는 개발자를 위한 분산병렬처리 프레임워크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/>
              <a:t>Hadoop MapReduce </a:t>
            </a:r>
            <a:r>
              <a:rPr lang="ko-KR" altLang="en-US" b="1" dirty="0"/>
              <a:t>프로그래밍 요소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데이터 타입</a:t>
            </a:r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ko-KR" altLang="en-US" dirty="0" err="1" smtClean="0"/>
              <a:t>맵리듀스</a:t>
            </a:r>
            <a:r>
              <a:rPr lang="ko-KR" altLang="en-US" dirty="0" smtClean="0"/>
              <a:t> </a:t>
            </a:r>
            <a:r>
              <a:rPr lang="ko-KR" altLang="en-US" dirty="0"/>
              <a:t>프로그램에서 키와 값으로 사용되는 데이터 타입</a:t>
            </a:r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ko-KR" altLang="en-US" dirty="0" smtClean="0"/>
              <a:t>반드시 </a:t>
            </a:r>
            <a:r>
              <a:rPr lang="en-US" altLang="ko-KR" dirty="0" err="1"/>
              <a:t>WritableComparable</a:t>
            </a:r>
            <a:r>
              <a:rPr lang="en-US" altLang="ko-KR" dirty="0"/>
              <a:t> </a:t>
            </a:r>
            <a:r>
              <a:rPr lang="ko-KR" altLang="en-US" dirty="0"/>
              <a:t>인터페이스를 구현해야 함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dirty="0" err="1" smtClean="0"/>
              <a:t>InputFormat</a:t>
            </a:r>
            <a:endParaRPr lang="en-US" altLang="ko-KR" dirty="0"/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ko-KR" altLang="en-US" dirty="0" smtClean="0"/>
              <a:t>입력 </a:t>
            </a:r>
            <a:r>
              <a:rPr lang="ko-KR" altLang="en-US" dirty="0" err="1"/>
              <a:t>스플릿을</a:t>
            </a:r>
            <a:r>
              <a:rPr lang="ko-KR" altLang="en-US" dirty="0"/>
              <a:t> </a:t>
            </a:r>
            <a:r>
              <a:rPr lang="ko-KR" altLang="en-US" dirty="0" err="1"/>
              <a:t>맵</a:t>
            </a:r>
            <a:r>
              <a:rPr lang="ko-KR" altLang="en-US" dirty="0"/>
              <a:t> </a:t>
            </a:r>
            <a:r>
              <a:rPr lang="ko-KR" altLang="en-US" dirty="0" err="1"/>
              <a:t>메서드의</a:t>
            </a:r>
            <a:r>
              <a:rPr lang="ko-KR" altLang="en-US" dirty="0"/>
              <a:t> 입력 </a:t>
            </a:r>
            <a:r>
              <a:rPr lang="ko-KR" altLang="en-US" dirty="0" err="1"/>
              <a:t>파라미터로</a:t>
            </a:r>
            <a:r>
              <a:rPr lang="ko-KR" altLang="en-US" dirty="0"/>
              <a:t> 사용할 수 있도록 함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dirty="0" smtClean="0"/>
              <a:t>Mapper</a:t>
            </a:r>
            <a:endParaRPr lang="en-US" altLang="ko-KR" dirty="0"/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ko-KR" altLang="en-US" dirty="0" smtClean="0"/>
              <a:t>키와 </a:t>
            </a:r>
            <a:r>
              <a:rPr lang="ko-KR" altLang="en-US" dirty="0"/>
              <a:t>값으로 구성된 입력 데이터를 전달받아 데이터를 가공하고 분류해서 </a:t>
            </a:r>
            <a:r>
              <a:rPr lang="ko-KR" altLang="en-US" dirty="0" smtClean="0"/>
              <a:t>새로운 </a:t>
            </a:r>
            <a:r>
              <a:rPr lang="ko-KR" altLang="en-US" dirty="0"/>
              <a:t>데이터 목록을 생성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dirty="0" err="1" smtClean="0"/>
              <a:t>Partitioner</a:t>
            </a:r>
            <a:endParaRPr lang="en-US" altLang="ko-KR" dirty="0"/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ko-KR" altLang="en-US" dirty="0" err="1" smtClean="0"/>
              <a:t>맵</a:t>
            </a:r>
            <a:r>
              <a:rPr lang="ko-KR" altLang="en-US" dirty="0" smtClean="0"/>
              <a:t> </a:t>
            </a:r>
            <a:r>
              <a:rPr lang="ko-KR" altLang="en-US" dirty="0"/>
              <a:t>태스크의 출력 데이터가 어떤 </a:t>
            </a:r>
            <a:r>
              <a:rPr lang="ko-KR" altLang="en-US" dirty="0" err="1"/>
              <a:t>리듀스</a:t>
            </a:r>
            <a:r>
              <a:rPr lang="ko-KR" altLang="en-US" dirty="0"/>
              <a:t> 태스크로 전달될지 결정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dirty="0" smtClean="0"/>
              <a:t>Reducer</a:t>
            </a:r>
            <a:endParaRPr lang="en-US" altLang="ko-KR" dirty="0"/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ko-KR" altLang="en-US" dirty="0" err="1" smtClean="0"/>
              <a:t>맵</a:t>
            </a:r>
            <a:r>
              <a:rPr lang="ko-KR" altLang="en-US" dirty="0" smtClean="0"/>
              <a:t> </a:t>
            </a:r>
            <a:r>
              <a:rPr lang="ko-KR" altLang="en-US" dirty="0"/>
              <a:t>태스크의 출력 데이터를 입력 데이터로 전달받아 집계 연산을 수행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dirty="0" err="1" smtClean="0"/>
              <a:t>OutputFormat</a:t>
            </a:r>
            <a:endParaRPr lang="en-US" altLang="ko-KR" dirty="0"/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en-US" altLang="ko-KR" dirty="0" err="1" smtClean="0"/>
              <a:t>setOutputFormatClass</a:t>
            </a:r>
            <a:r>
              <a:rPr lang="en-US" altLang="ko-KR" dirty="0" smtClean="0"/>
              <a:t> </a:t>
            </a:r>
            <a:r>
              <a:rPr lang="ko-KR" altLang="en-US" dirty="0" err="1"/>
              <a:t>메서드로</a:t>
            </a:r>
            <a:r>
              <a:rPr lang="ko-KR" altLang="en-US" dirty="0"/>
              <a:t> 설정하는 </a:t>
            </a:r>
            <a:r>
              <a:rPr lang="ko-KR" altLang="en-US" dirty="0" err="1"/>
              <a:t>맵</a:t>
            </a:r>
            <a:r>
              <a:rPr lang="ko-KR" altLang="en-US" dirty="0"/>
              <a:t> </a:t>
            </a:r>
            <a:r>
              <a:rPr lang="ko-KR" altLang="en-US" dirty="0" err="1"/>
              <a:t>리듀스</a:t>
            </a:r>
            <a:r>
              <a:rPr lang="ko-KR" altLang="en-US" dirty="0"/>
              <a:t> </a:t>
            </a:r>
            <a:r>
              <a:rPr lang="ko-KR" altLang="en-US" dirty="0" err="1"/>
              <a:t>잡의</a:t>
            </a:r>
            <a:r>
              <a:rPr lang="ko-KR" altLang="en-US" dirty="0"/>
              <a:t> 출력 데이터 포맷</a:t>
            </a:r>
            <a:endParaRPr lang="en-US" altLang="ko-KR" dirty="0" smtClean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MapReduce Programming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266408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smtClean="0"/>
              <a:t>HDFS API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129</a:t>
            </a:fld>
            <a:r>
              <a:rPr lang="en-US" dirty="0" smtClean="0"/>
              <a:t> - </a:t>
            </a:r>
            <a:endParaRPr lang="en-US" dirty="0"/>
          </a:p>
        </p:txBody>
      </p:sp>
      <p:sp>
        <p:nvSpPr>
          <p:cNvPr id="5" name="내용 개체 틀 7"/>
          <p:cNvSpPr txBox="1">
            <a:spLocks/>
          </p:cNvSpPr>
          <p:nvPr/>
        </p:nvSpPr>
        <p:spPr bwMode="auto">
          <a:xfrm>
            <a:off x="384286" y="1125003"/>
            <a:ext cx="10872293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pPr>
              <a:buFont typeface="Wingdings" panose="05000000000000000000" pitchFamily="2" charset="2"/>
              <a:buChar char="Ø"/>
            </a:pPr>
            <a:r>
              <a:rPr lang="en-US" altLang="ko-KR" sz="1800" dirty="0" err="1" smtClean="0"/>
              <a:t>org.apache.hadoop.conf.Configuration</a:t>
            </a:r>
            <a:r>
              <a:rPr lang="en-US" altLang="ko-KR" sz="1800" dirty="0" smtClean="0"/>
              <a:t> </a:t>
            </a:r>
            <a:r>
              <a:rPr lang="ko-KR" altLang="en-US" sz="1800" dirty="0" smtClean="0"/>
              <a:t>클래스</a:t>
            </a:r>
            <a:endParaRPr lang="en-US" altLang="ko-KR" sz="1800" dirty="0" smtClean="0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1293668"/>
              </p:ext>
            </p:extLst>
          </p:nvPr>
        </p:nvGraphicFramePr>
        <p:xfrm>
          <a:off x="818055" y="1744425"/>
          <a:ext cx="10567986" cy="2677160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2363027"/>
                <a:gridCol w="8204959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 smtClean="0"/>
                        <a:t>메소드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기능</a:t>
                      </a:r>
                      <a:endParaRPr lang="ko-KR" alt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 smtClean="0"/>
                        <a:t>addResource</a:t>
                      </a:r>
                      <a:r>
                        <a:rPr lang="en-US" altLang="ko-KR" sz="1600" dirty="0" smtClean="0"/>
                        <a:t>(Path)</a:t>
                      </a:r>
                      <a:br>
                        <a:rPr lang="en-US" altLang="ko-KR" sz="1600" dirty="0" smtClean="0"/>
                      </a:br>
                      <a:r>
                        <a:rPr lang="en-US" altLang="ko-KR" sz="1600" dirty="0" err="1" smtClean="0"/>
                        <a:t>addResource</a:t>
                      </a:r>
                      <a:r>
                        <a:rPr lang="en-US" altLang="ko-KR" sz="1600" dirty="0" smtClean="0"/>
                        <a:t>(String)</a:t>
                      </a:r>
                      <a:br>
                        <a:rPr lang="en-US" altLang="ko-KR" sz="1600" dirty="0" smtClean="0"/>
                      </a:br>
                      <a:r>
                        <a:rPr lang="en-US" altLang="ko-KR" sz="1600" dirty="0" err="1" smtClean="0"/>
                        <a:t>addResource</a:t>
                      </a:r>
                      <a:r>
                        <a:rPr lang="en-US" altLang="ko-KR" sz="1600" dirty="0" smtClean="0"/>
                        <a:t>(URL)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설정 리소스 추가</a:t>
                      </a:r>
                      <a:endParaRPr lang="ko-KR" alt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/>
                        <a:t>clear()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Configuration</a:t>
                      </a:r>
                      <a:r>
                        <a:rPr lang="en-US" altLang="ko-KR" sz="1600" baseline="0" dirty="0" smtClean="0"/>
                        <a:t> </a:t>
                      </a:r>
                      <a:r>
                        <a:rPr lang="ko-KR" altLang="en-US" sz="1600" baseline="0" dirty="0" smtClean="0"/>
                        <a:t>객체에서 모든 </a:t>
                      </a:r>
                      <a:r>
                        <a:rPr lang="en-US" altLang="ko-KR" sz="1600" baseline="0" dirty="0" smtClean="0"/>
                        <a:t>key</a:t>
                      </a:r>
                      <a:r>
                        <a:rPr lang="ko-KR" altLang="en-US" sz="1600" baseline="0" dirty="0" smtClean="0"/>
                        <a:t>를 지운다</a:t>
                      </a:r>
                      <a:r>
                        <a:rPr lang="en-US" altLang="ko-KR" sz="1600" baseline="0" dirty="0" smtClean="0"/>
                        <a:t>.</a:t>
                      </a:r>
                      <a:endParaRPr lang="ko-KR" alt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/>
                        <a:t>get(String)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name</a:t>
                      </a:r>
                      <a:r>
                        <a:rPr lang="en-US" altLang="ko-KR" sz="1600" baseline="0" dirty="0" smtClean="0"/>
                        <a:t> key</a:t>
                      </a:r>
                      <a:r>
                        <a:rPr lang="ko-KR" altLang="en-US" sz="1600" baseline="0" dirty="0" smtClean="0"/>
                        <a:t>에 대한 </a:t>
                      </a:r>
                      <a:r>
                        <a:rPr lang="en-US" altLang="ko-KR" sz="1600" baseline="0" dirty="0" smtClean="0"/>
                        <a:t>value </a:t>
                      </a:r>
                      <a:r>
                        <a:rPr lang="ko-KR" altLang="en-US" sz="1600" baseline="0" dirty="0" smtClean="0"/>
                        <a:t>값을 반환한다</a:t>
                      </a:r>
                      <a:r>
                        <a:rPr lang="en-US" altLang="ko-KR" sz="1600" baseline="0" dirty="0" smtClean="0"/>
                        <a:t>.</a:t>
                      </a:r>
                      <a:endParaRPr lang="ko-KR" alt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 smtClean="0"/>
                        <a:t>getResource</a:t>
                      </a:r>
                      <a:r>
                        <a:rPr lang="en-US" altLang="ko-KR" sz="1600" dirty="0" smtClean="0"/>
                        <a:t>(String)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/>
                        <a:t>name</a:t>
                      </a:r>
                      <a:r>
                        <a:rPr lang="en-US" altLang="ko-KR" sz="1600" baseline="0" dirty="0" smtClean="0"/>
                        <a:t> key</a:t>
                      </a:r>
                      <a:r>
                        <a:rPr lang="ko-KR" altLang="en-US" sz="1600" baseline="0" dirty="0" smtClean="0"/>
                        <a:t>에 대한 </a:t>
                      </a:r>
                      <a:r>
                        <a:rPr lang="en-US" altLang="ko-KR" sz="1600" baseline="0" dirty="0" smtClean="0"/>
                        <a:t>value</a:t>
                      </a:r>
                      <a:r>
                        <a:rPr lang="ko-KR" altLang="en-US" sz="1600" baseline="0" dirty="0" smtClean="0"/>
                        <a:t>의 </a:t>
                      </a:r>
                      <a:r>
                        <a:rPr lang="en-US" altLang="ko-KR" sz="1600" baseline="0" dirty="0" smtClean="0"/>
                        <a:t>URL</a:t>
                      </a:r>
                      <a:r>
                        <a:rPr lang="ko-KR" altLang="en-US" sz="1600" baseline="0" dirty="0" smtClean="0"/>
                        <a:t>을 반환한다</a:t>
                      </a:r>
                      <a:r>
                        <a:rPr lang="en-US" altLang="ko-KR" sz="1600" baseline="0" dirty="0" smtClean="0"/>
                        <a:t>.</a:t>
                      </a:r>
                      <a:endParaRPr lang="ko-KR" altLang="en-US" sz="1600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/>
                        <a:t>set(String, String)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/>
                        <a:t>name</a:t>
                      </a:r>
                      <a:r>
                        <a:rPr lang="en-US" altLang="ko-KR" sz="1600" baseline="0" dirty="0" smtClean="0"/>
                        <a:t> key</a:t>
                      </a:r>
                      <a:r>
                        <a:rPr lang="ko-KR" altLang="en-US" sz="1600" baseline="0" dirty="0" smtClean="0"/>
                        <a:t>를 갖는 </a:t>
                      </a:r>
                      <a:r>
                        <a:rPr lang="en-US" altLang="ko-KR" sz="1600" baseline="0" dirty="0" smtClean="0"/>
                        <a:t>value</a:t>
                      </a:r>
                      <a:r>
                        <a:rPr lang="ko-KR" altLang="en-US" sz="1600" baseline="0" dirty="0" smtClean="0"/>
                        <a:t>를 지정한다</a:t>
                      </a:r>
                      <a:r>
                        <a:rPr lang="en-US" altLang="ko-KR" sz="1600" baseline="0" dirty="0" smtClean="0"/>
                        <a:t>.</a:t>
                      </a:r>
                      <a:endParaRPr lang="ko-KR" altLang="en-US" sz="1600" dirty="0" smtClean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145885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smtClean="0"/>
              <a:t>3. </a:t>
            </a:r>
            <a:r>
              <a:rPr lang="ko-KR" altLang="en-US" b="1" dirty="0" err="1" smtClean="0"/>
              <a:t>빅데이터</a:t>
            </a:r>
            <a:r>
              <a:rPr lang="ko-KR" altLang="en-US" b="1" dirty="0" smtClean="0"/>
              <a:t> 스토어 종류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13</a:t>
            </a:fld>
            <a:r>
              <a:rPr lang="en-US" dirty="0" smtClean="0"/>
              <a:t> - 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90667" y="1075118"/>
            <a:ext cx="11252154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sz="2000" dirty="0" smtClean="0">
                <a:latin typeface="+mn-ea"/>
              </a:rPr>
              <a:t>NoSQL </a:t>
            </a:r>
            <a:r>
              <a:rPr lang="ko-KR" altLang="en-US" sz="2000" dirty="0" smtClean="0">
                <a:latin typeface="+mn-ea"/>
              </a:rPr>
              <a:t>기반의 저장 기술</a:t>
            </a:r>
            <a:endParaRPr lang="en-US" altLang="ko-KR" sz="2000" dirty="0" smtClean="0">
              <a:latin typeface="+mn-ea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sz="2000" dirty="0" smtClean="0">
                <a:latin typeface="+mn-ea"/>
              </a:rPr>
              <a:t>File System </a:t>
            </a:r>
            <a:r>
              <a:rPr lang="ko-KR" altLang="en-US" sz="2000" dirty="0" smtClean="0">
                <a:latin typeface="+mn-ea"/>
              </a:rPr>
              <a:t>기반의 저장 기술</a:t>
            </a:r>
            <a:endParaRPr lang="en-US" altLang="ko-KR" sz="2000" dirty="0" smtClean="0">
              <a:latin typeface="+mn-ea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ko-KR" altLang="en-US" sz="2000" dirty="0" err="1" smtClean="0">
                <a:latin typeface="+mn-ea"/>
              </a:rPr>
              <a:t>클라우드</a:t>
            </a:r>
            <a:r>
              <a:rPr lang="ko-KR" altLang="en-US" sz="2000" dirty="0" smtClean="0">
                <a:latin typeface="+mn-ea"/>
              </a:rPr>
              <a:t> 기반의 저장 기술</a:t>
            </a:r>
            <a:endParaRPr lang="en-US" altLang="ko-KR" sz="2000" dirty="0" smtClean="0">
              <a:latin typeface="+mn-ea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sz="2000" dirty="0" smtClean="0">
                <a:latin typeface="+mn-ea"/>
              </a:rPr>
              <a:t>인프라와 소프트웨어</a:t>
            </a:r>
            <a:r>
              <a:rPr lang="en-US" altLang="ko-KR" sz="2000" dirty="0" smtClean="0">
                <a:latin typeface="+mn-ea"/>
              </a:rPr>
              <a:t>, </a:t>
            </a:r>
            <a:r>
              <a:rPr lang="ko-KR" altLang="en-US" sz="2000" dirty="0" smtClean="0">
                <a:latin typeface="+mn-ea"/>
              </a:rPr>
              <a:t>플랫폼을 사용량만큼 비용을 내며 쓸 수 있는 서비스</a:t>
            </a:r>
            <a:endParaRPr lang="en-US" altLang="ko-KR" sz="2000" dirty="0" smtClean="0">
              <a:latin typeface="+mn-ea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ko-KR" sz="2000" dirty="0" smtClean="0">
                <a:latin typeface="+mn-ea"/>
              </a:rPr>
              <a:t>Public Cloud – </a:t>
            </a:r>
            <a:r>
              <a:rPr lang="ko-KR" altLang="en-US" sz="2000" dirty="0" smtClean="0">
                <a:latin typeface="+mn-ea"/>
              </a:rPr>
              <a:t>불특정 다수의 기업이나 개인에게 공급하는 </a:t>
            </a:r>
            <a:r>
              <a:rPr lang="ko-KR" altLang="en-US" sz="2000" dirty="0" err="1" smtClean="0">
                <a:latin typeface="+mn-ea"/>
              </a:rPr>
              <a:t>클라우드</a:t>
            </a:r>
            <a:endParaRPr lang="en-US" altLang="ko-KR" sz="2000" dirty="0" smtClean="0">
              <a:latin typeface="+mn-ea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ko-KR" sz="2000" dirty="0" smtClean="0">
                <a:latin typeface="+mn-ea"/>
              </a:rPr>
              <a:t>Private Cloud – </a:t>
            </a:r>
            <a:r>
              <a:rPr lang="ko-KR" altLang="en-US" sz="2000" dirty="0" smtClean="0">
                <a:latin typeface="+mn-ea"/>
              </a:rPr>
              <a:t>보안등의 이유로 특정 업체만을 위해 제공되는 </a:t>
            </a:r>
            <a:r>
              <a:rPr lang="ko-KR" altLang="en-US" sz="2000" dirty="0" err="1" smtClean="0">
                <a:latin typeface="+mn-ea"/>
              </a:rPr>
              <a:t>클라우드</a:t>
            </a:r>
            <a:endParaRPr lang="en-US" altLang="ko-KR" sz="2000" dirty="0" smtClean="0">
              <a:latin typeface="+mn-ea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ko-KR" sz="2000" dirty="0" smtClean="0">
                <a:latin typeface="+mn-ea"/>
              </a:rPr>
              <a:t>SaaS(Software as a Service) – </a:t>
            </a:r>
            <a:r>
              <a:rPr lang="ko-KR" altLang="en-US" sz="2000" dirty="0" smtClean="0">
                <a:latin typeface="+mn-ea"/>
              </a:rPr>
              <a:t>애플리케이션을 </a:t>
            </a:r>
            <a:r>
              <a:rPr lang="ko-KR" altLang="en-US" sz="2000" dirty="0" err="1" smtClean="0">
                <a:latin typeface="+mn-ea"/>
              </a:rPr>
              <a:t>클라우드로</a:t>
            </a:r>
            <a:r>
              <a:rPr lang="ko-KR" altLang="en-US" sz="2000" dirty="0" smtClean="0">
                <a:latin typeface="+mn-ea"/>
              </a:rPr>
              <a:t> 서비스 </a:t>
            </a:r>
            <a:r>
              <a:rPr lang="en-US" altLang="ko-KR" sz="2000" dirty="0" smtClean="0">
                <a:latin typeface="+mn-ea"/>
              </a:rPr>
              <a:t>(ERP, Email)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ko-KR" sz="2000" dirty="0" smtClean="0">
                <a:latin typeface="+mn-ea"/>
              </a:rPr>
              <a:t>PaaS(Platform as a Service) – </a:t>
            </a:r>
            <a:r>
              <a:rPr lang="ko-KR" altLang="en-US" sz="2000" dirty="0" smtClean="0">
                <a:latin typeface="+mn-ea"/>
              </a:rPr>
              <a:t>플랫폼을 </a:t>
            </a:r>
            <a:r>
              <a:rPr lang="ko-KR" altLang="en-US" sz="2000" dirty="0" err="1" smtClean="0">
                <a:latin typeface="+mn-ea"/>
              </a:rPr>
              <a:t>클라우드로</a:t>
            </a:r>
            <a:r>
              <a:rPr lang="ko-KR" altLang="en-US" sz="2000" dirty="0" smtClean="0">
                <a:latin typeface="+mn-ea"/>
              </a:rPr>
              <a:t> 서비스 </a:t>
            </a:r>
            <a:r>
              <a:rPr lang="en-US" altLang="ko-KR" sz="2000" dirty="0" smtClean="0">
                <a:latin typeface="+mn-ea"/>
              </a:rPr>
              <a:t>(OS, </a:t>
            </a:r>
            <a:r>
              <a:rPr lang="ko-KR" altLang="en-US" sz="2000" dirty="0" err="1" smtClean="0">
                <a:latin typeface="+mn-ea"/>
              </a:rPr>
              <a:t>웹서버</a:t>
            </a:r>
            <a:r>
              <a:rPr lang="en-US" altLang="ko-KR" sz="2000" dirty="0" smtClean="0">
                <a:latin typeface="+mn-ea"/>
              </a:rPr>
              <a:t>, DB</a:t>
            </a:r>
            <a:r>
              <a:rPr lang="ko-KR" altLang="en-US" sz="2000" dirty="0" smtClean="0">
                <a:latin typeface="+mn-ea"/>
              </a:rPr>
              <a:t>등</a:t>
            </a:r>
            <a:r>
              <a:rPr lang="en-US" altLang="ko-KR" sz="2000" dirty="0" smtClean="0">
                <a:latin typeface="+mn-ea"/>
              </a:rPr>
              <a:t>)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ko-KR" sz="2000" dirty="0" err="1" smtClean="0">
                <a:latin typeface="+mn-ea"/>
              </a:rPr>
              <a:t>LaaS</a:t>
            </a:r>
            <a:r>
              <a:rPr lang="en-US" altLang="ko-KR" sz="2000" dirty="0" smtClean="0">
                <a:latin typeface="+mn-ea"/>
              </a:rPr>
              <a:t>(Infra as a Service) – </a:t>
            </a:r>
            <a:r>
              <a:rPr lang="ko-KR" altLang="en-US" sz="2000" dirty="0" smtClean="0">
                <a:latin typeface="+mn-ea"/>
              </a:rPr>
              <a:t>인프라를 </a:t>
            </a:r>
            <a:r>
              <a:rPr lang="ko-KR" altLang="en-US" sz="2000" dirty="0" err="1" smtClean="0">
                <a:latin typeface="+mn-ea"/>
              </a:rPr>
              <a:t>클라우드로</a:t>
            </a:r>
            <a:r>
              <a:rPr lang="ko-KR" altLang="en-US" sz="2000" dirty="0" smtClean="0">
                <a:latin typeface="+mn-ea"/>
              </a:rPr>
              <a:t> 서비스 </a:t>
            </a:r>
            <a:r>
              <a:rPr lang="en-US" altLang="ko-KR" sz="2000" dirty="0" smtClean="0">
                <a:latin typeface="+mn-ea"/>
              </a:rPr>
              <a:t>(</a:t>
            </a:r>
            <a:r>
              <a:rPr lang="ko-KR" altLang="en-US" sz="2000" dirty="0" err="1" smtClean="0">
                <a:latin typeface="+mn-ea"/>
              </a:rPr>
              <a:t>가상머신</a:t>
            </a:r>
            <a:r>
              <a:rPr lang="en-US" altLang="ko-KR" sz="2000" dirty="0" smtClean="0">
                <a:latin typeface="+mn-ea"/>
              </a:rPr>
              <a:t>, </a:t>
            </a:r>
            <a:r>
              <a:rPr lang="ko-KR" altLang="en-US" sz="2000" dirty="0" smtClean="0">
                <a:latin typeface="+mn-ea"/>
              </a:rPr>
              <a:t>스토리지</a:t>
            </a:r>
            <a:r>
              <a:rPr lang="en-US" altLang="ko-KR" sz="2000" dirty="0" smtClean="0">
                <a:latin typeface="+mn-ea"/>
              </a:rPr>
              <a:t>, </a:t>
            </a:r>
            <a:r>
              <a:rPr lang="ko-KR" altLang="en-US" sz="2000" dirty="0" err="1" smtClean="0">
                <a:latin typeface="+mn-ea"/>
              </a:rPr>
              <a:t>서버등</a:t>
            </a:r>
            <a:r>
              <a:rPr lang="en-US" altLang="ko-KR" sz="2000" dirty="0" smtClean="0">
                <a:latin typeface="+mn-ea"/>
              </a:rPr>
              <a:t>), 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sz="2000" dirty="0" smtClean="0">
                <a:latin typeface="+mn-ea"/>
              </a:rPr>
              <a:t>아마존의 </a:t>
            </a:r>
            <a:r>
              <a:rPr lang="en-US" altLang="ko-KR" sz="2000" dirty="0" smtClean="0">
                <a:latin typeface="+mn-ea"/>
              </a:rPr>
              <a:t>EC2</a:t>
            </a:r>
            <a:r>
              <a:rPr lang="ko-KR" altLang="en-US" sz="2000" dirty="0" smtClean="0">
                <a:latin typeface="+mn-ea"/>
              </a:rPr>
              <a:t>와 </a:t>
            </a:r>
            <a:r>
              <a:rPr lang="en-US" altLang="ko-KR" sz="2000" dirty="0" smtClean="0">
                <a:latin typeface="+mn-ea"/>
              </a:rPr>
              <a:t>S3,  </a:t>
            </a:r>
            <a:r>
              <a:rPr lang="ko-KR" altLang="en-US" sz="2000" dirty="0" smtClean="0">
                <a:latin typeface="+mn-ea"/>
              </a:rPr>
              <a:t>마이크로소프트의 </a:t>
            </a:r>
            <a:r>
              <a:rPr lang="en-US" altLang="ko-KR" sz="2000" dirty="0" smtClean="0">
                <a:latin typeface="+mn-ea"/>
              </a:rPr>
              <a:t>Azure, </a:t>
            </a:r>
            <a:r>
              <a:rPr lang="ko-KR" altLang="en-US" sz="2000" dirty="0" err="1" smtClean="0">
                <a:latin typeface="+mn-ea"/>
              </a:rPr>
              <a:t>구글의</a:t>
            </a:r>
            <a:r>
              <a:rPr lang="ko-KR" altLang="en-US" sz="2000" dirty="0" smtClean="0">
                <a:latin typeface="+mn-ea"/>
              </a:rPr>
              <a:t> </a:t>
            </a:r>
            <a:r>
              <a:rPr lang="en-US" altLang="ko-KR" sz="2000" dirty="0" err="1" smtClean="0">
                <a:latin typeface="+mn-ea"/>
              </a:rPr>
              <a:t>AppEngine</a:t>
            </a:r>
            <a:r>
              <a:rPr lang="en-US" altLang="ko-KR" sz="2000" dirty="0" smtClean="0">
                <a:latin typeface="+mn-ea"/>
              </a:rPr>
              <a:t> , OpenStack, Swift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ko-KR" altLang="en-US" sz="2000" dirty="0" err="1" smtClean="0">
                <a:latin typeface="+mn-ea"/>
              </a:rPr>
              <a:t>네크워크</a:t>
            </a:r>
            <a:r>
              <a:rPr lang="ko-KR" altLang="en-US" sz="2000" dirty="0" smtClean="0">
                <a:latin typeface="+mn-ea"/>
              </a:rPr>
              <a:t> 기반의 저장 기술</a:t>
            </a:r>
            <a:endParaRPr lang="en-US" altLang="ko-KR" sz="2000" dirty="0" smtClean="0">
              <a:latin typeface="+mn-ea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ko-KR" sz="2000" dirty="0" smtClean="0">
                <a:latin typeface="+mn-ea"/>
              </a:rPr>
              <a:t>DAS(Direct Attached Storage) – </a:t>
            </a:r>
            <a:r>
              <a:rPr lang="ko-KR" altLang="en-US" sz="2000" dirty="0" smtClean="0">
                <a:latin typeface="+mn-ea"/>
              </a:rPr>
              <a:t>서버의 디스크를 확장하여 파일을 공유하는 형태</a:t>
            </a:r>
            <a:endParaRPr lang="en-US" altLang="ko-KR" sz="2000" dirty="0" smtClean="0">
              <a:latin typeface="+mn-ea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ko-KR" sz="2000" dirty="0" smtClean="0">
                <a:latin typeface="+mn-ea"/>
              </a:rPr>
              <a:t>NAS(Network Attached Storage) -  TCP/IP </a:t>
            </a:r>
            <a:r>
              <a:rPr lang="ko-KR" altLang="en-US" sz="2000" dirty="0" smtClean="0">
                <a:latin typeface="+mn-ea"/>
              </a:rPr>
              <a:t>프로토콜을 통해 </a:t>
            </a:r>
            <a:r>
              <a:rPr lang="en-US" altLang="ko-KR" sz="2000" dirty="0" smtClean="0">
                <a:latin typeface="+mn-ea"/>
              </a:rPr>
              <a:t>LAN</a:t>
            </a:r>
            <a:r>
              <a:rPr lang="ko-KR" altLang="en-US" sz="2000" dirty="0" smtClean="0">
                <a:latin typeface="+mn-ea"/>
              </a:rPr>
              <a:t>이나 </a:t>
            </a:r>
            <a:r>
              <a:rPr lang="en-US" altLang="ko-KR" sz="2000" dirty="0" smtClean="0">
                <a:latin typeface="+mn-ea"/>
              </a:rPr>
              <a:t>WAN</a:t>
            </a:r>
            <a:r>
              <a:rPr lang="ko-KR" altLang="en-US" sz="2000" dirty="0">
                <a:latin typeface="+mn-ea"/>
              </a:rPr>
              <a:t> </a:t>
            </a:r>
            <a:r>
              <a:rPr lang="ko-KR" altLang="en-US" sz="2000" dirty="0" smtClean="0">
                <a:latin typeface="+mn-ea"/>
              </a:rPr>
              <a:t>네트워크 파일 공유 전용의 스토리지 </a:t>
            </a:r>
            <a:endParaRPr lang="en-US" altLang="ko-KR" sz="2000" dirty="0" smtClean="0">
              <a:latin typeface="+mn-ea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ko-KR" sz="2000" dirty="0" smtClean="0">
                <a:latin typeface="+mn-ea"/>
              </a:rPr>
              <a:t>SAN(Storage Area Network) – </a:t>
            </a:r>
            <a:r>
              <a:rPr lang="ko-KR" altLang="en-US" sz="2000" dirty="0" smtClean="0">
                <a:latin typeface="+mn-ea"/>
              </a:rPr>
              <a:t>서버와 스토리지 사이에 고속의 전용망을 통해 공유하는 스토리지</a:t>
            </a:r>
            <a:endParaRPr lang="ko-KR" altLang="en-US" sz="2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22862524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smtClean="0"/>
              <a:t>HDFS API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130</a:t>
            </a:fld>
            <a:r>
              <a:rPr lang="en-US" dirty="0" smtClean="0"/>
              <a:t> - </a:t>
            </a:r>
            <a:endParaRPr lang="en-US" dirty="0"/>
          </a:p>
        </p:txBody>
      </p:sp>
      <p:sp>
        <p:nvSpPr>
          <p:cNvPr id="5" name="내용 개체 틀 7"/>
          <p:cNvSpPr txBox="1">
            <a:spLocks/>
          </p:cNvSpPr>
          <p:nvPr/>
        </p:nvSpPr>
        <p:spPr bwMode="auto">
          <a:xfrm>
            <a:off x="384286" y="1125003"/>
            <a:ext cx="10872293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pPr>
              <a:buFont typeface="Wingdings" panose="05000000000000000000" pitchFamily="2" charset="2"/>
              <a:buChar char="Ø"/>
            </a:pPr>
            <a:r>
              <a:rPr lang="en-US" altLang="ko-KR" sz="1800" dirty="0" err="1" smtClean="0"/>
              <a:t>org.apache.hadoop.fs.Path</a:t>
            </a:r>
            <a:r>
              <a:rPr lang="en-US" altLang="ko-KR" sz="1800" dirty="0" smtClean="0"/>
              <a:t> </a:t>
            </a:r>
            <a:r>
              <a:rPr lang="ko-KR" altLang="en-US" sz="1800" dirty="0" smtClean="0"/>
              <a:t>클래스</a:t>
            </a:r>
            <a:endParaRPr lang="en-US" altLang="ko-KR" sz="1800" dirty="0" smtClean="0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6550543"/>
              </p:ext>
            </p:extLst>
          </p:nvPr>
        </p:nvGraphicFramePr>
        <p:xfrm>
          <a:off x="818055" y="1744425"/>
          <a:ext cx="10567986" cy="3175000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3380458"/>
                <a:gridCol w="7187528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 smtClean="0"/>
                        <a:t>메소드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기능</a:t>
                      </a:r>
                      <a:endParaRPr lang="ko-KR" alt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/>
                        <a:t>CUR_DIR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현재 </a:t>
                      </a:r>
                      <a:r>
                        <a:rPr lang="ko-KR" altLang="en-US" sz="1600" dirty="0" err="1" smtClean="0"/>
                        <a:t>디렉토리</a:t>
                      </a:r>
                      <a:r>
                        <a:rPr lang="ko-KR" altLang="en-US" sz="1600" dirty="0" smtClean="0"/>
                        <a:t> 문자열을 가지고 있는 필드</a:t>
                      </a:r>
                      <a:endParaRPr lang="ko-KR" alt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/>
                        <a:t>SEPARATOR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err="1" smtClean="0"/>
                        <a:t>디렉토리</a:t>
                      </a:r>
                      <a:r>
                        <a:rPr lang="ko-KR" altLang="en-US" sz="1600" dirty="0" smtClean="0"/>
                        <a:t> 분리자 문자열을 갖는 필드</a:t>
                      </a:r>
                      <a:endParaRPr lang="ko-KR" alt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/>
                        <a:t>SEPARATOR_CHAR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err="1" smtClean="0"/>
                        <a:t>디렉토리</a:t>
                      </a:r>
                      <a:r>
                        <a:rPr lang="ko-KR" altLang="en-US" sz="1600" dirty="0" smtClean="0"/>
                        <a:t> 분리자</a:t>
                      </a:r>
                      <a:r>
                        <a:rPr lang="en-US" altLang="ko-KR" sz="1600" dirty="0" smtClean="0"/>
                        <a:t>(/) </a:t>
                      </a:r>
                      <a:r>
                        <a:rPr lang="ko-KR" altLang="en-US" sz="1600" dirty="0" smtClean="0"/>
                        <a:t>문자를</a:t>
                      </a:r>
                      <a:r>
                        <a:rPr lang="en-US" altLang="ko-KR" sz="1600" dirty="0" smtClean="0"/>
                        <a:t> </a:t>
                      </a:r>
                      <a:r>
                        <a:rPr lang="ko-KR" altLang="en-US" sz="1600" dirty="0" smtClean="0"/>
                        <a:t>갖는 필드</a:t>
                      </a:r>
                      <a:endParaRPr lang="ko-KR" alt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/>
                        <a:t>WINDOWS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/>
                        <a:t>현재 운영체제가 </a:t>
                      </a:r>
                      <a:r>
                        <a:rPr lang="en-US" altLang="ko-KR" sz="1600" dirty="0" smtClean="0"/>
                        <a:t>Windows </a:t>
                      </a:r>
                      <a:r>
                        <a:rPr lang="ko-KR" altLang="en-US" sz="1600" dirty="0" smtClean="0"/>
                        <a:t>인지를 반환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/>
                        <a:t>Path(String)</a:t>
                      </a:r>
                      <a:br>
                        <a:rPr lang="en-US" altLang="ko-KR" sz="1600" dirty="0" smtClean="0"/>
                      </a:br>
                      <a:r>
                        <a:rPr lang="en-US" altLang="ko-KR" sz="1600" dirty="0" smtClean="0"/>
                        <a:t>Path(URI 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err="1" smtClean="0"/>
                        <a:t>생성자</a:t>
                      </a:r>
                      <a:endParaRPr lang="ko-KR" altLang="en-US" sz="1600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 smtClean="0"/>
                        <a:t>getFileSystem</a:t>
                      </a:r>
                      <a:r>
                        <a:rPr lang="en-US" altLang="ko-KR" sz="1600" dirty="0" smtClean="0"/>
                        <a:t>(Configuration)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/>
                        <a:t>현 </a:t>
                      </a:r>
                      <a:r>
                        <a:rPr lang="en-US" altLang="ko-KR" sz="1600" dirty="0" smtClean="0"/>
                        <a:t>Path </a:t>
                      </a:r>
                      <a:r>
                        <a:rPr lang="ko-KR" altLang="en-US" sz="1600" dirty="0" smtClean="0"/>
                        <a:t>객체를 소유한 </a:t>
                      </a:r>
                      <a:r>
                        <a:rPr lang="en-US" altLang="ko-KR" sz="1600" dirty="0" err="1" smtClean="0"/>
                        <a:t>FileSystem</a:t>
                      </a:r>
                      <a:r>
                        <a:rPr lang="en-US" altLang="ko-KR" sz="1600" baseline="0" dirty="0" smtClean="0"/>
                        <a:t> </a:t>
                      </a:r>
                      <a:r>
                        <a:rPr lang="ko-KR" altLang="en-US" sz="1600" baseline="0" dirty="0" smtClean="0"/>
                        <a:t>을 반환</a:t>
                      </a:r>
                      <a:endParaRPr lang="ko-KR" altLang="en-US" sz="1600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 smtClean="0"/>
                        <a:t>isRoot</a:t>
                      </a:r>
                      <a:r>
                        <a:rPr lang="en-US" altLang="ko-KR" sz="1600" dirty="0" smtClean="0"/>
                        <a:t>()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/>
                        <a:t>Path</a:t>
                      </a:r>
                      <a:r>
                        <a:rPr lang="ko-KR" altLang="en-US" sz="1600" dirty="0" smtClean="0"/>
                        <a:t>가 </a:t>
                      </a:r>
                      <a:r>
                        <a:rPr lang="en-US" altLang="ko-KR" sz="1600" dirty="0" smtClean="0"/>
                        <a:t>Root</a:t>
                      </a:r>
                      <a:r>
                        <a:rPr lang="ko-KR" altLang="en-US" sz="1600" dirty="0" smtClean="0"/>
                        <a:t>인지 여부를 반환</a:t>
                      </a: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05032394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84286" y="249094"/>
            <a:ext cx="10972800" cy="432000"/>
          </a:xfrm>
        </p:spPr>
        <p:txBody>
          <a:bodyPr/>
          <a:lstStyle/>
          <a:p>
            <a:r>
              <a:rPr lang="en-US" altLang="ko-KR" b="1" dirty="0" smtClean="0"/>
              <a:t>HDFS API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131</a:t>
            </a:fld>
            <a:r>
              <a:rPr lang="en-US" dirty="0" smtClean="0"/>
              <a:t> - </a:t>
            </a:r>
            <a:endParaRPr lang="en-US" dirty="0"/>
          </a:p>
        </p:txBody>
      </p:sp>
      <p:sp>
        <p:nvSpPr>
          <p:cNvPr id="5" name="내용 개체 틀 7"/>
          <p:cNvSpPr txBox="1">
            <a:spLocks/>
          </p:cNvSpPr>
          <p:nvPr/>
        </p:nvSpPr>
        <p:spPr bwMode="auto">
          <a:xfrm>
            <a:off x="384286" y="1125003"/>
            <a:ext cx="10872293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pPr>
              <a:buFont typeface="Wingdings" panose="05000000000000000000" pitchFamily="2" charset="2"/>
              <a:buChar char="Ø"/>
            </a:pPr>
            <a:r>
              <a:rPr lang="en-US" altLang="ko-KR" sz="1800" dirty="0" err="1" smtClean="0"/>
              <a:t>org.apache.hadoop.fs.FileSystem</a:t>
            </a:r>
            <a:r>
              <a:rPr lang="en-US" altLang="ko-KR" sz="1800" dirty="0" smtClean="0"/>
              <a:t> </a:t>
            </a:r>
            <a:r>
              <a:rPr lang="ko-KR" altLang="en-US" sz="1800" dirty="0" smtClean="0"/>
              <a:t>클래스</a:t>
            </a:r>
            <a:endParaRPr lang="en-US" altLang="ko-KR" sz="1800" dirty="0" smtClean="0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9189088"/>
              </p:ext>
            </p:extLst>
          </p:nvPr>
        </p:nvGraphicFramePr>
        <p:xfrm>
          <a:off x="579550" y="1744425"/>
          <a:ext cx="11397802" cy="4693920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4018208"/>
                <a:gridCol w="7379594"/>
              </a:tblGrid>
              <a:tr h="33143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 smtClean="0"/>
                        <a:t>메소드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기능</a:t>
                      </a:r>
                      <a:endParaRPr lang="ko-KR" altLang="en-US" sz="1600" dirty="0"/>
                    </a:p>
                  </a:txBody>
                  <a:tcPr/>
                </a:tc>
              </a:tr>
              <a:tr h="33143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/>
                        <a:t>append(Path)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존재하는 파일에 내용을 추가</a:t>
                      </a:r>
                      <a:endParaRPr lang="ko-KR" altLang="en-US" sz="1600" dirty="0"/>
                    </a:p>
                  </a:txBody>
                  <a:tcPr/>
                </a:tc>
              </a:tr>
              <a:tr h="33143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/>
                        <a:t>close()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 smtClean="0"/>
                        <a:t>FileSystem</a:t>
                      </a:r>
                      <a:r>
                        <a:rPr lang="ko-KR" altLang="en-US" sz="1600" dirty="0" smtClean="0"/>
                        <a:t>에 대한 작업이 더 없는 경우 </a:t>
                      </a:r>
                      <a:r>
                        <a:rPr lang="ko-KR" altLang="en-US" sz="1600" dirty="0" err="1" smtClean="0"/>
                        <a:t>스트림을</a:t>
                      </a:r>
                      <a:r>
                        <a:rPr lang="ko-KR" altLang="en-US" sz="1600" dirty="0" smtClean="0"/>
                        <a:t> 닫는다</a:t>
                      </a:r>
                      <a:r>
                        <a:rPr lang="en-US" altLang="ko-KR" sz="1600" dirty="0" smtClean="0"/>
                        <a:t>.</a:t>
                      </a:r>
                      <a:endParaRPr lang="ko-KR" altLang="en-US" sz="1600" dirty="0"/>
                    </a:p>
                  </a:txBody>
                  <a:tcPr/>
                </a:tc>
              </a:tr>
              <a:tr h="33143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 smtClean="0"/>
                        <a:t>copyFromLocalFile</a:t>
                      </a:r>
                      <a:r>
                        <a:rPr lang="en-US" altLang="ko-KR" sz="1600" dirty="0" smtClean="0"/>
                        <a:t>(</a:t>
                      </a:r>
                      <a:r>
                        <a:rPr lang="en-US" altLang="ko-KR" sz="1600" dirty="0" err="1" smtClean="0"/>
                        <a:t>boolean</a:t>
                      </a:r>
                      <a:r>
                        <a:rPr lang="en-US" altLang="ko-KR" sz="1600" dirty="0" smtClean="0"/>
                        <a:t>, Path, Path)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소스 파일이 </a:t>
                      </a:r>
                      <a:r>
                        <a:rPr lang="en-US" altLang="ko-KR" sz="1600" dirty="0" smtClean="0"/>
                        <a:t>local</a:t>
                      </a:r>
                      <a:r>
                        <a:rPr lang="ko-KR" altLang="en-US" sz="1600" dirty="0" smtClean="0"/>
                        <a:t>에 있는 경우 원하는 </a:t>
                      </a:r>
                      <a:r>
                        <a:rPr lang="en-US" altLang="ko-KR" sz="1600" dirty="0" err="1" smtClean="0"/>
                        <a:t>FileSystem</a:t>
                      </a:r>
                      <a:r>
                        <a:rPr lang="ko-KR" altLang="en-US" sz="1600" dirty="0" smtClean="0"/>
                        <a:t>으로 복사한다</a:t>
                      </a:r>
                      <a:endParaRPr lang="ko-KR" altLang="en-US" sz="1600" dirty="0"/>
                    </a:p>
                  </a:txBody>
                  <a:tcPr/>
                </a:tc>
              </a:tr>
              <a:tr h="33143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 smtClean="0"/>
                        <a:t>copyToLocalFile</a:t>
                      </a:r>
                      <a:r>
                        <a:rPr lang="en-US" altLang="ko-KR" sz="1600" dirty="0" smtClean="0"/>
                        <a:t>(Path, Path)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소스 파일이 </a:t>
                      </a:r>
                      <a:r>
                        <a:rPr lang="en-US" altLang="ko-KR" sz="1600" dirty="0" err="1" smtClean="0"/>
                        <a:t>FileSystem</a:t>
                      </a:r>
                      <a:r>
                        <a:rPr lang="ko-KR" altLang="en-US" sz="1600" dirty="0" smtClean="0"/>
                        <a:t>에 있는 경우</a:t>
                      </a:r>
                      <a:r>
                        <a:rPr lang="ko-KR" altLang="en-US" sz="1600" baseline="0" dirty="0" smtClean="0"/>
                        <a:t> </a:t>
                      </a:r>
                      <a:r>
                        <a:rPr lang="en-US" altLang="ko-KR" sz="1600" baseline="0" dirty="0" smtClean="0"/>
                        <a:t>local</a:t>
                      </a:r>
                      <a:r>
                        <a:rPr lang="ko-KR" altLang="en-US" sz="1600" dirty="0" smtClean="0"/>
                        <a:t>으로 복사한다</a:t>
                      </a:r>
                      <a:r>
                        <a:rPr lang="en-US" altLang="ko-KR" sz="1600" dirty="0" smtClean="0"/>
                        <a:t>.</a:t>
                      </a:r>
                      <a:endParaRPr lang="ko-KR" altLang="en-US" sz="1600" dirty="0"/>
                    </a:p>
                  </a:txBody>
                  <a:tcPr/>
                </a:tc>
              </a:tr>
              <a:tr h="33143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/>
                        <a:t>create(Path, </a:t>
                      </a:r>
                      <a:r>
                        <a:rPr lang="en-US" altLang="ko-KR" sz="1600" dirty="0" err="1" smtClean="0"/>
                        <a:t>boolean</a:t>
                      </a:r>
                      <a:r>
                        <a:rPr lang="en-US" altLang="ko-KR" sz="1600" dirty="0" smtClean="0"/>
                        <a:t>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지정된 </a:t>
                      </a:r>
                      <a:r>
                        <a:rPr lang="en-US" altLang="ko-KR" sz="1600" dirty="0" smtClean="0"/>
                        <a:t>path</a:t>
                      </a:r>
                      <a:r>
                        <a:rPr lang="ko-KR" altLang="en-US" sz="1600" dirty="0" smtClean="0"/>
                        <a:t>에</a:t>
                      </a:r>
                      <a:r>
                        <a:rPr lang="ko-KR" altLang="en-US" sz="1600" baseline="0" dirty="0" smtClean="0"/>
                        <a:t> </a:t>
                      </a:r>
                      <a:r>
                        <a:rPr lang="en-US" altLang="ko-KR" sz="1600" baseline="0" dirty="0" err="1" smtClean="0"/>
                        <a:t>FSDataOutputStream</a:t>
                      </a:r>
                      <a:r>
                        <a:rPr lang="ko-KR" altLang="en-US" sz="1600" baseline="0" dirty="0" smtClean="0"/>
                        <a:t>을 생성한다</a:t>
                      </a:r>
                      <a:r>
                        <a:rPr lang="en-US" altLang="ko-KR" sz="1600" baseline="0" dirty="0" smtClean="0"/>
                        <a:t>.</a:t>
                      </a:r>
                      <a:endParaRPr lang="ko-KR" altLang="en-US" sz="1600" dirty="0"/>
                    </a:p>
                  </a:txBody>
                  <a:tcPr/>
                </a:tc>
              </a:tr>
              <a:tr h="33143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/>
                        <a:t>delete(Path, Boolean)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File</a:t>
                      </a:r>
                      <a:r>
                        <a:rPr lang="ko-KR" altLang="en-US" sz="1600" dirty="0" smtClean="0"/>
                        <a:t>을 삭제한다</a:t>
                      </a:r>
                      <a:r>
                        <a:rPr lang="en-US" altLang="ko-KR" sz="1600" dirty="0" smtClean="0"/>
                        <a:t>.</a:t>
                      </a:r>
                      <a:endParaRPr lang="ko-KR" altLang="en-US" sz="1600" dirty="0"/>
                    </a:p>
                  </a:txBody>
                  <a:tcPr/>
                </a:tc>
              </a:tr>
              <a:tr h="33143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/>
                        <a:t>exists(Path)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경로 존재</a:t>
                      </a:r>
                      <a:r>
                        <a:rPr lang="ko-KR" altLang="en-US" sz="1600" baseline="0" dirty="0" smtClean="0"/>
                        <a:t> 여부를 반환한다</a:t>
                      </a:r>
                      <a:endParaRPr lang="ko-KR" altLang="en-US" sz="1600" dirty="0"/>
                    </a:p>
                  </a:txBody>
                  <a:tcPr/>
                </a:tc>
              </a:tr>
              <a:tr h="33143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/>
                        <a:t>get(Configuration)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주어진 </a:t>
                      </a:r>
                      <a:r>
                        <a:rPr lang="en-US" altLang="ko-KR" sz="1600" dirty="0" smtClean="0"/>
                        <a:t>Configuration</a:t>
                      </a:r>
                      <a:r>
                        <a:rPr lang="ko-KR" altLang="en-US" sz="1600" dirty="0" smtClean="0"/>
                        <a:t>에 대한 </a:t>
                      </a:r>
                      <a:r>
                        <a:rPr lang="en-US" altLang="ko-KR" sz="1600" dirty="0" err="1" smtClean="0"/>
                        <a:t>FileSystem</a:t>
                      </a:r>
                      <a:r>
                        <a:rPr lang="ko-KR" altLang="en-US" sz="1600" dirty="0" smtClean="0"/>
                        <a:t>객체를 반환한다</a:t>
                      </a:r>
                      <a:r>
                        <a:rPr lang="en-US" altLang="ko-KR" sz="1600" dirty="0" smtClean="0"/>
                        <a:t>.</a:t>
                      </a:r>
                      <a:endParaRPr lang="ko-KR" altLang="en-US" sz="1600" dirty="0"/>
                    </a:p>
                  </a:txBody>
                  <a:tcPr/>
                </a:tc>
              </a:tr>
              <a:tr h="33143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 smtClean="0"/>
                        <a:t>getFileStatus</a:t>
                      </a:r>
                      <a:r>
                        <a:rPr lang="en-US" altLang="ko-KR" sz="1600" dirty="0" smtClean="0"/>
                        <a:t>(Path)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 smtClean="0"/>
                        <a:t>FileStatus</a:t>
                      </a:r>
                      <a:r>
                        <a:rPr lang="en-US" altLang="ko-KR" sz="1600" dirty="0" smtClean="0"/>
                        <a:t> </a:t>
                      </a:r>
                      <a:r>
                        <a:rPr lang="ko-KR" altLang="en-US" sz="1600" dirty="0" smtClean="0"/>
                        <a:t>객체를 반환한다</a:t>
                      </a:r>
                      <a:r>
                        <a:rPr lang="en-US" altLang="ko-KR" sz="1600" dirty="0" smtClean="0"/>
                        <a:t>.</a:t>
                      </a:r>
                      <a:endParaRPr lang="ko-KR" altLang="en-US" sz="1600" dirty="0"/>
                    </a:p>
                  </a:txBody>
                  <a:tcPr/>
                </a:tc>
              </a:tr>
              <a:tr h="33143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 smtClean="0"/>
                        <a:t>isDirectory</a:t>
                      </a:r>
                      <a:r>
                        <a:rPr lang="en-US" altLang="ko-KR" sz="1600" dirty="0" smtClean="0"/>
                        <a:t>(Path)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/>
                        <a:t>경로가</a:t>
                      </a:r>
                      <a:r>
                        <a:rPr lang="en-US" altLang="ko-KR" sz="1600" dirty="0" smtClean="0"/>
                        <a:t> </a:t>
                      </a:r>
                      <a:r>
                        <a:rPr lang="ko-KR" altLang="en-US" sz="1600" dirty="0" err="1" smtClean="0"/>
                        <a:t>디렉토리인지</a:t>
                      </a:r>
                      <a:r>
                        <a:rPr lang="ko-KR" altLang="en-US" sz="1600" dirty="0" smtClean="0"/>
                        <a:t> 여부를 반환</a:t>
                      </a:r>
                    </a:p>
                  </a:txBody>
                  <a:tcPr/>
                </a:tc>
              </a:tr>
              <a:tr h="33143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 smtClean="0"/>
                        <a:t>isFile</a:t>
                      </a:r>
                      <a:r>
                        <a:rPr lang="en-US" altLang="ko-KR" sz="1600" dirty="0" smtClean="0"/>
                        <a:t>(Path)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경로가 파일인지 여부를 반환</a:t>
                      </a:r>
                      <a:endParaRPr lang="ko-KR" altLang="en-US" sz="1600" dirty="0"/>
                    </a:p>
                  </a:txBody>
                  <a:tcPr/>
                </a:tc>
              </a:tr>
              <a:tr h="33143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 smtClean="0"/>
                        <a:t>newInstance</a:t>
                      </a:r>
                      <a:r>
                        <a:rPr lang="en-US" altLang="ko-KR" sz="1600" dirty="0" smtClean="0"/>
                        <a:t>(Configuration)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주어진 </a:t>
                      </a:r>
                      <a:r>
                        <a:rPr lang="en-US" altLang="ko-KR" sz="1600" dirty="0" smtClean="0"/>
                        <a:t>Configuration</a:t>
                      </a:r>
                      <a:r>
                        <a:rPr lang="ko-KR" altLang="en-US" sz="1600" dirty="0" smtClean="0"/>
                        <a:t>에 대한 유일한 </a:t>
                      </a:r>
                      <a:r>
                        <a:rPr lang="en-US" altLang="ko-KR" sz="1600" dirty="0" err="1" smtClean="0"/>
                        <a:t>FileSystem</a:t>
                      </a:r>
                      <a:r>
                        <a:rPr lang="en-US" altLang="ko-KR" sz="1600" dirty="0" smtClean="0"/>
                        <a:t> </a:t>
                      </a:r>
                      <a:r>
                        <a:rPr lang="ko-KR" altLang="en-US" sz="1600" dirty="0" smtClean="0"/>
                        <a:t>객체를 반환</a:t>
                      </a:r>
                      <a:endParaRPr lang="ko-KR" altLang="en-US" sz="1600" dirty="0"/>
                    </a:p>
                  </a:txBody>
                  <a:tcPr/>
                </a:tc>
              </a:tr>
              <a:tr h="33143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/>
                        <a:t>open(Path)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주어진 경로에 대한 </a:t>
                      </a:r>
                      <a:r>
                        <a:rPr lang="en-US" altLang="ko-KR" sz="1600" dirty="0" err="1" smtClean="0"/>
                        <a:t>FSDataInputStream</a:t>
                      </a:r>
                      <a:r>
                        <a:rPr lang="ko-KR" altLang="en-US" sz="1600" smtClean="0"/>
                        <a:t>을 연다</a:t>
                      </a:r>
                      <a:endParaRPr lang="ko-KR" altLang="en-US" sz="16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91206220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smtClean="0"/>
              <a:t>HDFS API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132</a:t>
            </a:fld>
            <a:r>
              <a:rPr lang="en-US" dirty="0" smtClean="0"/>
              <a:t> - </a:t>
            </a:r>
            <a:endParaRPr lang="en-US" dirty="0"/>
          </a:p>
        </p:txBody>
      </p:sp>
      <p:sp>
        <p:nvSpPr>
          <p:cNvPr id="5" name="내용 개체 틀 7"/>
          <p:cNvSpPr txBox="1">
            <a:spLocks/>
          </p:cNvSpPr>
          <p:nvPr/>
        </p:nvSpPr>
        <p:spPr bwMode="auto">
          <a:xfrm>
            <a:off x="384286" y="1125003"/>
            <a:ext cx="10872293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pPr>
              <a:buFont typeface="Wingdings" panose="05000000000000000000" pitchFamily="2" charset="2"/>
              <a:buChar char="Ø"/>
            </a:pPr>
            <a:r>
              <a:rPr lang="en-US" altLang="ko-KR" sz="1800" dirty="0" err="1" smtClean="0"/>
              <a:t>org.apache.hadoop.fs.FileStatus</a:t>
            </a:r>
            <a:r>
              <a:rPr lang="en-US" altLang="ko-KR" sz="1800" dirty="0" smtClean="0"/>
              <a:t> </a:t>
            </a:r>
            <a:r>
              <a:rPr lang="ko-KR" altLang="en-US" sz="1800" dirty="0" smtClean="0"/>
              <a:t>클래스</a:t>
            </a:r>
            <a:endParaRPr lang="en-US" altLang="ko-KR" sz="1800" dirty="0" smtClean="0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8871336"/>
              </p:ext>
            </p:extLst>
          </p:nvPr>
        </p:nvGraphicFramePr>
        <p:xfrm>
          <a:off x="818055" y="1744425"/>
          <a:ext cx="10567986" cy="2595880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1834993"/>
                <a:gridCol w="8732993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 smtClean="0"/>
                        <a:t>메소드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기능</a:t>
                      </a:r>
                      <a:endParaRPr lang="ko-KR" alt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 smtClean="0"/>
                        <a:t>getBlockSize</a:t>
                      </a:r>
                      <a:r>
                        <a:rPr lang="en-US" altLang="ko-KR" sz="1600" dirty="0" smtClean="0"/>
                        <a:t>()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파일의 블록 사이즈를 반환</a:t>
                      </a:r>
                      <a:endParaRPr lang="ko-KR" alt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 smtClean="0"/>
                        <a:t>getGroup</a:t>
                      </a:r>
                      <a:r>
                        <a:rPr lang="en-US" altLang="ko-KR" sz="1600" dirty="0" smtClean="0"/>
                        <a:t>()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파일의 그룹을 반환</a:t>
                      </a:r>
                      <a:endParaRPr lang="ko-KR" alt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 smtClean="0"/>
                        <a:t>getLen</a:t>
                      </a:r>
                      <a:r>
                        <a:rPr lang="en-US" altLang="ko-KR" sz="1600" dirty="0" smtClean="0"/>
                        <a:t>()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파일의 길이를 반환</a:t>
                      </a:r>
                      <a:r>
                        <a:rPr lang="en-US" altLang="ko-KR" sz="1600" dirty="0" smtClean="0"/>
                        <a:t>(Byte</a:t>
                      </a:r>
                      <a:r>
                        <a:rPr lang="ko-KR" altLang="en-US" sz="1600" dirty="0" smtClean="0"/>
                        <a:t>단위</a:t>
                      </a:r>
                      <a:r>
                        <a:rPr lang="en-US" altLang="ko-KR" sz="1600" dirty="0" smtClean="0"/>
                        <a:t>)</a:t>
                      </a:r>
                      <a:endParaRPr lang="ko-KR" alt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 smtClean="0"/>
                        <a:t>getOwner</a:t>
                      </a:r>
                      <a:r>
                        <a:rPr lang="en-US" altLang="ko-KR" sz="1600" dirty="0" smtClean="0"/>
                        <a:t>()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파일의 소유자를 반환</a:t>
                      </a:r>
                      <a:endParaRPr lang="ko-KR" alt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 smtClean="0"/>
                        <a:t>getDirectory</a:t>
                      </a:r>
                      <a:r>
                        <a:rPr lang="en-US" altLang="ko-KR" sz="1600" dirty="0" smtClean="0"/>
                        <a:t>()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파일이 </a:t>
                      </a:r>
                      <a:r>
                        <a:rPr lang="ko-KR" altLang="en-US" sz="1600" dirty="0" err="1" smtClean="0"/>
                        <a:t>디렉토리인지</a:t>
                      </a:r>
                      <a:r>
                        <a:rPr lang="ko-KR" altLang="en-US" sz="1600" dirty="0" smtClean="0"/>
                        <a:t> 여부를 반환</a:t>
                      </a:r>
                      <a:endParaRPr lang="ko-KR" alt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 smtClean="0"/>
                        <a:t>isFile</a:t>
                      </a:r>
                      <a:r>
                        <a:rPr lang="en-US" altLang="ko-KR" sz="1600" dirty="0" smtClean="0"/>
                        <a:t>()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파일이 파일인지 여부를 반환</a:t>
                      </a:r>
                      <a:endParaRPr lang="ko-KR" altLang="en-US" sz="16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06038710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133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1082774"/>
            <a:ext cx="1100274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/>
              <a:t>HDFS </a:t>
            </a:r>
            <a:r>
              <a:rPr lang="ko-KR" altLang="en-US" b="1" dirty="0"/>
              <a:t>접근 </a:t>
            </a:r>
            <a:r>
              <a:rPr lang="en-US" altLang="ko-KR" b="1" dirty="0"/>
              <a:t>- </a:t>
            </a:r>
            <a:r>
              <a:rPr lang="en-US" altLang="ko-KR" b="1" dirty="0" err="1"/>
              <a:t>FileSystem</a:t>
            </a:r>
            <a:endParaRPr lang="en-US" altLang="ko-KR" b="1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dirty="0" err="1"/>
              <a:t>org.apache.hadoop.fs.FileSystem</a:t>
            </a:r>
            <a:endParaRPr lang="en-US" altLang="ko-KR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 err="1"/>
              <a:t>하둡에서</a:t>
            </a:r>
            <a:r>
              <a:rPr lang="ko-KR" altLang="en-US" dirty="0"/>
              <a:t> 제공하는 파일 시스템을 추상화 한 클래스입니다</a:t>
            </a:r>
            <a:r>
              <a:rPr lang="en-US" altLang="ko-KR" dirty="0"/>
              <a:t>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로컬 파일 시스템이나 </a:t>
            </a:r>
            <a:r>
              <a:rPr lang="en-US" altLang="ko-KR" dirty="0"/>
              <a:t>HDFS</a:t>
            </a:r>
            <a:r>
              <a:rPr lang="ko-KR" altLang="en-US" dirty="0"/>
              <a:t>나 어떤 파일 시스템을 사용하든 </a:t>
            </a:r>
            <a:r>
              <a:rPr lang="ko-KR" altLang="en-US" dirty="0" smtClean="0"/>
              <a:t>반드시 </a:t>
            </a:r>
            <a:r>
              <a:rPr lang="en-US" altLang="ko-KR" dirty="0" err="1" smtClean="0"/>
              <a:t>FileSystem</a:t>
            </a:r>
            <a:r>
              <a:rPr lang="en-US" altLang="ko-KR" dirty="0" smtClean="0"/>
              <a:t> </a:t>
            </a:r>
            <a:r>
              <a:rPr lang="ko-KR" altLang="en-US" dirty="0"/>
              <a:t>클래스로 파일에 접근해야 합니다</a:t>
            </a:r>
            <a:r>
              <a:rPr lang="en-US" altLang="ko-KR" dirty="0"/>
              <a:t>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객체 생성</a:t>
            </a:r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ko-KR" altLang="en-US" dirty="0" smtClean="0"/>
              <a:t> </a:t>
            </a:r>
            <a:r>
              <a:rPr lang="en-US" altLang="ko-KR" dirty="0"/>
              <a:t>Configuration </a:t>
            </a:r>
            <a:r>
              <a:rPr lang="en-US" altLang="ko-KR" dirty="0" err="1"/>
              <a:t>conf</a:t>
            </a:r>
            <a:r>
              <a:rPr lang="en-US" altLang="ko-KR" dirty="0"/>
              <a:t> = new Configuration();</a:t>
            </a:r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en-US" altLang="ko-KR" dirty="0" smtClean="0"/>
              <a:t> </a:t>
            </a:r>
            <a:r>
              <a:rPr lang="en-US" altLang="ko-KR" dirty="0" err="1"/>
              <a:t>FileSystem</a:t>
            </a:r>
            <a:r>
              <a:rPr lang="en-US" altLang="ko-KR" dirty="0"/>
              <a:t> </a:t>
            </a:r>
            <a:r>
              <a:rPr lang="en-US" altLang="ko-KR" dirty="0" err="1"/>
              <a:t>hdfs</a:t>
            </a:r>
            <a:r>
              <a:rPr lang="en-US" altLang="ko-KR" dirty="0"/>
              <a:t> = </a:t>
            </a:r>
            <a:r>
              <a:rPr lang="en-US" altLang="ko-KR" dirty="0" err="1"/>
              <a:t>FileSystem.get</a:t>
            </a:r>
            <a:r>
              <a:rPr lang="en-US" altLang="ko-KR" dirty="0"/>
              <a:t>(</a:t>
            </a:r>
            <a:r>
              <a:rPr lang="en-US" altLang="ko-KR" dirty="0" err="1"/>
              <a:t>conf</a:t>
            </a:r>
            <a:r>
              <a:rPr lang="en-US" altLang="ko-KR" dirty="0"/>
              <a:t>);</a:t>
            </a:r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en-US" altLang="ko-KR" dirty="0" smtClean="0"/>
              <a:t>Path </a:t>
            </a:r>
            <a:r>
              <a:rPr lang="en-US" altLang="ko-KR" dirty="0" err="1"/>
              <a:t>path</a:t>
            </a:r>
            <a:r>
              <a:rPr lang="en-US" altLang="ko-KR" dirty="0"/>
              <a:t> = new Path("</a:t>
            </a:r>
            <a:r>
              <a:rPr lang="ko-KR" altLang="en-US" dirty="0"/>
              <a:t>파일시스템 경로</a:t>
            </a:r>
            <a:r>
              <a:rPr lang="en-US" altLang="ko-KR" dirty="0"/>
              <a:t>");</a:t>
            </a:r>
          </a:p>
          <a:p>
            <a:pPr lvl="1"/>
            <a:r>
              <a:rPr lang="ko-KR" altLang="en-US" dirty="0"/>
              <a:t>또는</a:t>
            </a:r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en-US" altLang="ko-KR" dirty="0" smtClean="0"/>
              <a:t>Path </a:t>
            </a:r>
            <a:r>
              <a:rPr lang="en-US" altLang="ko-KR" dirty="0" err="1"/>
              <a:t>path</a:t>
            </a:r>
            <a:r>
              <a:rPr lang="en-US" altLang="ko-KR" dirty="0"/>
              <a:t> = new Path("</a:t>
            </a:r>
            <a:r>
              <a:rPr lang="ko-KR" altLang="en-US" dirty="0"/>
              <a:t>파일시스템 경로</a:t>
            </a:r>
            <a:r>
              <a:rPr lang="en-US" altLang="ko-KR" dirty="0"/>
              <a:t>");</a:t>
            </a:r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en-US" altLang="ko-KR" dirty="0" err="1" smtClean="0"/>
              <a:t>FileSystem</a:t>
            </a:r>
            <a:r>
              <a:rPr lang="en-US" altLang="ko-KR" dirty="0" smtClean="0"/>
              <a:t> </a:t>
            </a:r>
            <a:r>
              <a:rPr lang="en-US" altLang="ko-KR" dirty="0"/>
              <a:t>fs = </a:t>
            </a:r>
            <a:r>
              <a:rPr lang="en-US" altLang="ko-KR" dirty="0" err="1"/>
              <a:t>path.getFileSystem</a:t>
            </a:r>
            <a:r>
              <a:rPr lang="en-US" altLang="ko-KR" dirty="0"/>
              <a:t>(</a:t>
            </a:r>
            <a:r>
              <a:rPr lang="en-US" altLang="ko-KR" dirty="0" err="1"/>
              <a:t>getConf</a:t>
            </a:r>
            <a:r>
              <a:rPr lang="en-US" altLang="ko-KR" dirty="0"/>
              <a:t>());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파일 시스템 경로</a:t>
            </a:r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ko-KR" altLang="en-US" dirty="0" smtClean="0"/>
              <a:t>상대경로는 </a:t>
            </a:r>
            <a:r>
              <a:rPr lang="en-US" altLang="ko-KR" dirty="0"/>
              <a:t>/user/</a:t>
            </a:r>
            <a:r>
              <a:rPr lang="en-US" altLang="ko-KR" dirty="0" err="1"/>
              <a:t>hadoop</a:t>
            </a:r>
            <a:r>
              <a:rPr lang="en-US" altLang="ko-KR" dirty="0"/>
              <a:t> </a:t>
            </a:r>
            <a:r>
              <a:rPr lang="ko-KR" altLang="en-US" dirty="0" err="1"/>
              <a:t>디렉토리</a:t>
            </a:r>
            <a:r>
              <a:rPr lang="ko-KR" altLang="en-US" dirty="0"/>
              <a:t> 기준</a:t>
            </a:r>
            <a:endParaRPr lang="en-US" altLang="ko-KR" dirty="0" smtClean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MapReduce Programming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437932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134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>
                <a:latin typeface="+mn-ea"/>
                <a:ea typeface="+mn-ea"/>
                <a:cs typeface="JBold" pitchFamily="18" charset="-127"/>
              </a:rPr>
              <a:t>HDFS </a:t>
            </a:r>
            <a:r>
              <a:rPr lang="ko-KR" altLang="en-US" b="1" dirty="0">
                <a:latin typeface="+mn-ea"/>
                <a:ea typeface="+mn-ea"/>
                <a:cs typeface="JBold" pitchFamily="18" charset="-127"/>
              </a:rPr>
              <a:t>접근 </a:t>
            </a:r>
            <a:r>
              <a:rPr lang="en-US" altLang="ko-KR" b="1" dirty="0">
                <a:latin typeface="+mn-ea"/>
                <a:ea typeface="+mn-ea"/>
                <a:cs typeface="JBold" pitchFamily="18" charset="-127"/>
              </a:rPr>
              <a:t>- SinglefileWriteRead.java</a:t>
            </a:r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>
            <a:off x="504497" y="1103586"/>
            <a:ext cx="10893971" cy="539180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1. package </a:t>
            </a:r>
            <a:r>
              <a:rPr lang="en-US" altLang="ko-KR" dirty="0" err="1">
                <a:solidFill>
                  <a:schemeClr val="tx1"/>
                </a:solidFill>
              </a:rPr>
              <a:t>hadoop.sample.fileio</a:t>
            </a:r>
            <a:r>
              <a:rPr lang="en-US" altLang="ko-KR" dirty="0">
                <a:solidFill>
                  <a:schemeClr val="tx1"/>
                </a:solidFill>
              </a:rPr>
              <a:t>; //</a:t>
            </a:r>
            <a:r>
              <a:rPr lang="ko-KR" altLang="en-US" dirty="0">
                <a:solidFill>
                  <a:schemeClr val="tx1"/>
                </a:solidFill>
              </a:rPr>
              <a:t>패키지 이름 입력</a:t>
            </a:r>
            <a:r>
              <a:rPr lang="en-US" altLang="ko-KR" dirty="0">
                <a:solidFill>
                  <a:schemeClr val="tx1"/>
                </a:solidFill>
              </a:rPr>
              <a:t>. </a:t>
            </a:r>
            <a:r>
              <a:rPr lang="ko-KR" altLang="en-US" dirty="0">
                <a:solidFill>
                  <a:schemeClr val="tx1"/>
                </a:solidFill>
              </a:rPr>
              <a:t>클래스 생성할 때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2.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3. //</a:t>
            </a:r>
            <a:r>
              <a:rPr lang="ko-KR" altLang="en-US" dirty="0">
                <a:solidFill>
                  <a:schemeClr val="tx1"/>
                </a:solidFill>
              </a:rPr>
              <a:t>패키지 </a:t>
            </a:r>
            <a:r>
              <a:rPr lang="ko-KR" altLang="en-US" dirty="0" err="1">
                <a:solidFill>
                  <a:schemeClr val="tx1"/>
                </a:solidFill>
              </a:rPr>
              <a:t>임포트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해당 패키지 안의 자바 클래스를 사용하겠다는 의미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4. import </a:t>
            </a:r>
            <a:r>
              <a:rPr lang="en-US" altLang="ko-KR" dirty="0" err="1">
                <a:solidFill>
                  <a:schemeClr val="tx1"/>
                </a:solidFill>
              </a:rPr>
              <a:t>org.apache.hadoop.conf</a:t>
            </a:r>
            <a:r>
              <a:rPr lang="en-US" altLang="ko-KR" dirty="0">
                <a:solidFill>
                  <a:schemeClr val="tx1"/>
                </a:solidFill>
              </a:rPr>
              <a:t>.*;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5. import </a:t>
            </a:r>
            <a:r>
              <a:rPr lang="en-US" altLang="ko-KR" dirty="0" err="1">
                <a:solidFill>
                  <a:schemeClr val="tx1"/>
                </a:solidFill>
              </a:rPr>
              <a:t>org.apache.hadoop.fs</a:t>
            </a:r>
            <a:r>
              <a:rPr lang="en-US" altLang="ko-KR" dirty="0">
                <a:solidFill>
                  <a:schemeClr val="tx1"/>
                </a:solidFill>
              </a:rPr>
              <a:t>.*;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6.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7. //</a:t>
            </a:r>
            <a:r>
              <a:rPr lang="ko-KR" altLang="en-US" dirty="0">
                <a:solidFill>
                  <a:schemeClr val="tx1"/>
                </a:solidFill>
              </a:rPr>
              <a:t>클래스 </a:t>
            </a:r>
            <a:r>
              <a:rPr lang="ko-KR" altLang="en-US" dirty="0" err="1">
                <a:solidFill>
                  <a:schemeClr val="tx1"/>
                </a:solidFill>
              </a:rPr>
              <a:t>선언부</a:t>
            </a:r>
            <a:endParaRPr lang="ko-KR" altLang="en-US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8. public class </a:t>
            </a:r>
            <a:r>
              <a:rPr lang="en-US" altLang="ko-KR" dirty="0" err="1">
                <a:solidFill>
                  <a:schemeClr val="tx1"/>
                </a:solidFill>
              </a:rPr>
              <a:t>SinglefileWriteRead</a:t>
            </a:r>
            <a:r>
              <a:rPr lang="en-US" altLang="ko-KR" dirty="0">
                <a:solidFill>
                  <a:schemeClr val="tx1"/>
                </a:solidFill>
              </a:rPr>
              <a:t> {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9.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10. //</a:t>
            </a:r>
            <a:r>
              <a:rPr lang="ko-KR" altLang="en-US" dirty="0">
                <a:solidFill>
                  <a:schemeClr val="tx1"/>
                </a:solidFill>
              </a:rPr>
              <a:t>프로그램 시작점</a:t>
            </a:r>
            <a:r>
              <a:rPr lang="en-US" altLang="ko-KR" dirty="0">
                <a:solidFill>
                  <a:schemeClr val="tx1"/>
                </a:solidFill>
              </a:rPr>
              <a:t>. </a:t>
            </a:r>
            <a:r>
              <a:rPr lang="ko-KR" altLang="en-US" dirty="0">
                <a:solidFill>
                  <a:schemeClr val="tx1"/>
                </a:solidFill>
              </a:rPr>
              <a:t>반드시 하나 존재해야 함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11. //jar</a:t>
            </a:r>
            <a:r>
              <a:rPr lang="ko-KR" altLang="en-US" dirty="0">
                <a:solidFill>
                  <a:schemeClr val="tx1"/>
                </a:solidFill>
              </a:rPr>
              <a:t>파일 실행 시 </a:t>
            </a:r>
            <a:r>
              <a:rPr lang="en-US" altLang="ko-KR" dirty="0">
                <a:solidFill>
                  <a:schemeClr val="tx1"/>
                </a:solidFill>
              </a:rPr>
              <a:t>main</a:t>
            </a:r>
            <a:r>
              <a:rPr lang="ko-KR" altLang="en-US" dirty="0">
                <a:solidFill>
                  <a:schemeClr val="tx1"/>
                </a:solidFill>
              </a:rPr>
              <a:t>이 있는 클래스를 알려줘야 함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12. public static void main(String[] </a:t>
            </a:r>
            <a:r>
              <a:rPr lang="en-US" altLang="ko-KR" dirty="0" err="1">
                <a:solidFill>
                  <a:schemeClr val="tx1"/>
                </a:solidFill>
              </a:rPr>
              <a:t>args</a:t>
            </a:r>
            <a:r>
              <a:rPr lang="en-US" altLang="ko-KR" dirty="0">
                <a:solidFill>
                  <a:schemeClr val="tx1"/>
                </a:solidFill>
              </a:rPr>
              <a:t>) {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13. try { //</a:t>
            </a:r>
            <a:r>
              <a:rPr lang="ko-KR" altLang="en-US" dirty="0" err="1">
                <a:solidFill>
                  <a:schemeClr val="tx1"/>
                </a:solidFill>
              </a:rPr>
              <a:t>하둡</a:t>
            </a:r>
            <a:r>
              <a:rPr lang="ko-KR" altLang="en-US" dirty="0">
                <a:solidFill>
                  <a:schemeClr val="tx1"/>
                </a:solidFill>
              </a:rPr>
              <a:t> 관련 클래스들을 사용할 때 예외발생시 처리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14. Configuration </a:t>
            </a:r>
            <a:r>
              <a:rPr lang="en-US" altLang="ko-KR" dirty="0" err="1">
                <a:solidFill>
                  <a:schemeClr val="tx1"/>
                </a:solidFill>
              </a:rPr>
              <a:t>conf</a:t>
            </a:r>
            <a:r>
              <a:rPr lang="en-US" altLang="ko-KR" dirty="0">
                <a:solidFill>
                  <a:schemeClr val="tx1"/>
                </a:solidFill>
              </a:rPr>
              <a:t> = new Configuration(); //</a:t>
            </a:r>
            <a:r>
              <a:rPr lang="en-US" altLang="ko-KR" dirty="0" err="1">
                <a:solidFill>
                  <a:schemeClr val="tx1"/>
                </a:solidFill>
              </a:rPr>
              <a:t>hdfs</a:t>
            </a:r>
            <a:r>
              <a:rPr lang="ko-KR" altLang="en-US" dirty="0">
                <a:solidFill>
                  <a:schemeClr val="tx1"/>
                </a:solidFill>
              </a:rPr>
              <a:t>을 접근하기 위해 환경을 구성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15. </a:t>
            </a:r>
            <a:r>
              <a:rPr lang="en-US" altLang="ko-KR" dirty="0" err="1">
                <a:solidFill>
                  <a:schemeClr val="tx1"/>
                </a:solidFill>
              </a:rPr>
              <a:t>FileSystem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hdfs</a:t>
            </a:r>
            <a:r>
              <a:rPr lang="en-US" altLang="ko-KR" dirty="0">
                <a:solidFill>
                  <a:schemeClr val="tx1"/>
                </a:solidFill>
              </a:rPr>
              <a:t> = </a:t>
            </a:r>
            <a:r>
              <a:rPr lang="en-US" altLang="ko-KR" dirty="0" err="1">
                <a:solidFill>
                  <a:schemeClr val="tx1"/>
                </a:solidFill>
              </a:rPr>
              <a:t>FileSystem.get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conf</a:t>
            </a:r>
            <a:r>
              <a:rPr lang="en-US" altLang="ko-KR" dirty="0">
                <a:solidFill>
                  <a:schemeClr val="tx1"/>
                </a:solidFill>
              </a:rPr>
              <a:t>); //</a:t>
            </a:r>
            <a:r>
              <a:rPr lang="en-US" altLang="ko-KR" dirty="0" err="1">
                <a:solidFill>
                  <a:schemeClr val="tx1"/>
                </a:solidFill>
              </a:rPr>
              <a:t>conf</a:t>
            </a:r>
            <a:r>
              <a:rPr lang="ko-KR" altLang="en-US" dirty="0">
                <a:solidFill>
                  <a:schemeClr val="tx1"/>
                </a:solidFill>
              </a:rPr>
              <a:t>객체를 통해 파일시스템 접근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16. Path </a:t>
            </a:r>
            <a:r>
              <a:rPr lang="en-US" altLang="ko-KR" dirty="0" err="1">
                <a:solidFill>
                  <a:schemeClr val="tx1"/>
                </a:solidFill>
              </a:rPr>
              <a:t>path</a:t>
            </a:r>
            <a:r>
              <a:rPr lang="en-US" altLang="ko-KR" dirty="0">
                <a:solidFill>
                  <a:schemeClr val="tx1"/>
                </a:solidFill>
              </a:rPr>
              <a:t> = new Path("temp.txt"); //</a:t>
            </a:r>
            <a:r>
              <a:rPr lang="en-US" altLang="ko-KR" dirty="0" err="1">
                <a:solidFill>
                  <a:schemeClr val="tx1"/>
                </a:solidFill>
              </a:rPr>
              <a:t>hdfs</a:t>
            </a:r>
            <a:r>
              <a:rPr lang="ko-KR" altLang="en-US" dirty="0">
                <a:solidFill>
                  <a:schemeClr val="tx1"/>
                </a:solidFill>
              </a:rPr>
              <a:t>의 </a:t>
            </a:r>
            <a:r>
              <a:rPr lang="ko-KR" altLang="en-US" dirty="0" err="1">
                <a:solidFill>
                  <a:schemeClr val="tx1"/>
                </a:solidFill>
              </a:rPr>
              <a:t>홈디렉토리를</a:t>
            </a:r>
            <a:r>
              <a:rPr lang="ko-KR" altLang="en-US" dirty="0">
                <a:solidFill>
                  <a:schemeClr val="tx1"/>
                </a:solidFill>
              </a:rPr>
              <a:t> 기준으로 경로 생성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17.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18. if(</a:t>
            </a:r>
            <a:r>
              <a:rPr lang="en-US" altLang="ko-KR" dirty="0" err="1">
                <a:solidFill>
                  <a:schemeClr val="tx1"/>
                </a:solidFill>
              </a:rPr>
              <a:t>hdfs.exists</a:t>
            </a:r>
            <a:r>
              <a:rPr lang="en-US" altLang="ko-KR" dirty="0">
                <a:solidFill>
                  <a:schemeClr val="tx1"/>
                </a:solidFill>
              </a:rPr>
              <a:t>(path)) { //temp.txt </a:t>
            </a:r>
            <a:r>
              <a:rPr lang="ko-KR" altLang="en-US" dirty="0">
                <a:solidFill>
                  <a:schemeClr val="tx1"/>
                </a:solidFill>
              </a:rPr>
              <a:t>파일이 있으면</a:t>
            </a:r>
            <a:r>
              <a:rPr lang="en-US" altLang="ko-KR" dirty="0">
                <a:solidFill>
                  <a:schemeClr val="tx1"/>
                </a:solidFill>
              </a:rPr>
              <a:t>…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19. </a:t>
            </a:r>
            <a:r>
              <a:rPr lang="en-US" altLang="ko-KR" dirty="0" err="1">
                <a:solidFill>
                  <a:schemeClr val="tx1"/>
                </a:solidFill>
              </a:rPr>
              <a:t>hdfs.delete</a:t>
            </a:r>
            <a:r>
              <a:rPr lang="en-US" altLang="ko-KR" dirty="0">
                <a:solidFill>
                  <a:schemeClr val="tx1"/>
                </a:solidFill>
              </a:rPr>
              <a:t>(path, true); //</a:t>
            </a:r>
            <a:r>
              <a:rPr lang="ko-KR" altLang="en-US" dirty="0">
                <a:solidFill>
                  <a:schemeClr val="tx1"/>
                </a:solidFill>
              </a:rPr>
              <a:t>파일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 err="1">
                <a:solidFill>
                  <a:schemeClr val="tx1"/>
                </a:solidFill>
              </a:rPr>
              <a:t>디렉토리</a:t>
            </a:r>
            <a:r>
              <a:rPr lang="en-US" altLang="ko-KR" dirty="0">
                <a:solidFill>
                  <a:schemeClr val="tx1"/>
                </a:solidFill>
              </a:rPr>
              <a:t>) </a:t>
            </a:r>
            <a:r>
              <a:rPr lang="ko-KR" altLang="en-US" dirty="0">
                <a:solidFill>
                  <a:schemeClr val="tx1"/>
                </a:solidFill>
              </a:rPr>
              <a:t>삭제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 err="1">
                <a:solidFill>
                  <a:schemeClr val="tx1"/>
                </a:solidFill>
              </a:rPr>
              <a:t>디렉토리를</a:t>
            </a:r>
            <a:r>
              <a:rPr lang="ko-KR" altLang="en-US" dirty="0">
                <a:solidFill>
                  <a:schemeClr val="tx1"/>
                </a:solidFill>
              </a:rPr>
              <a:t> 삭제할 때는 </a:t>
            </a:r>
            <a:r>
              <a:rPr lang="en-US" altLang="ko-KR" dirty="0">
                <a:solidFill>
                  <a:schemeClr val="tx1"/>
                </a:solidFill>
              </a:rPr>
              <a:t>true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20. </a:t>
            </a:r>
            <a:r>
              <a:rPr lang="en-US" altLang="ko-KR" dirty="0" smtClean="0">
                <a:solidFill>
                  <a:schemeClr val="tx1"/>
                </a:solidFill>
              </a:rPr>
              <a:t>}</a:t>
            </a:r>
            <a:endParaRPr lang="en-US" altLang="ko-K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3506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135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>
                <a:latin typeface="+mn-ea"/>
                <a:cs typeface="JBold" pitchFamily="18" charset="-127"/>
              </a:rPr>
              <a:t>HDFS </a:t>
            </a:r>
            <a:r>
              <a:rPr lang="ko-KR" altLang="en-US" sz="2400" b="1" dirty="0">
                <a:latin typeface="+mn-ea"/>
                <a:cs typeface="JBold" pitchFamily="18" charset="-127"/>
              </a:rPr>
              <a:t>접근 </a:t>
            </a:r>
            <a:r>
              <a:rPr lang="en-US" altLang="ko-KR" sz="2400" b="1" dirty="0">
                <a:latin typeface="+mn-ea"/>
                <a:cs typeface="JBold" pitchFamily="18" charset="-127"/>
              </a:rPr>
              <a:t>- SinglefileWriteRead.java</a:t>
            </a:r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>
            <a:off x="504497" y="1103586"/>
            <a:ext cx="10893971" cy="539180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21</a:t>
            </a:r>
            <a:r>
              <a:rPr lang="en-US" altLang="ko-KR" dirty="0">
                <a:solidFill>
                  <a:schemeClr val="tx1"/>
                </a:solidFill>
              </a:rPr>
              <a:t>. //</a:t>
            </a:r>
            <a:r>
              <a:rPr lang="en-US" altLang="ko-KR" dirty="0" err="1">
                <a:solidFill>
                  <a:schemeClr val="tx1"/>
                </a:solidFill>
              </a:rPr>
              <a:t>hdfs</a:t>
            </a:r>
            <a:r>
              <a:rPr lang="ko-KR" altLang="en-US" dirty="0">
                <a:solidFill>
                  <a:schemeClr val="tx1"/>
                </a:solidFill>
              </a:rPr>
              <a:t>에 파일을 쓰기 위한 출력 </a:t>
            </a:r>
            <a:r>
              <a:rPr lang="ko-KR" altLang="en-US" dirty="0" err="1">
                <a:solidFill>
                  <a:schemeClr val="tx1"/>
                </a:solidFill>
              </a:rPr>
              <a:t>스트림</a:t>
            </a:r>
            <a:r>
              <a:rPr lang="ko-KR" altLang="en-US" dirty="0">
                <a:solidFill>
                  <a:schemeClr val="tx1"/>
                </a:solidFill>
              </a:rPr>
              <a:t> 생성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22. </a:t>
            </a:r>
            <a:r>
              <a:rPr lang="en-US" altLang="ko-KR" dirty="0" err="1">
                <a:solidFill>
                  <a:schemeClr val="tx1"/>
                </a:solidFill>
              </a:rPr>
              <a:t>FSDataOutputStream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outStream</a:t>
            </a:r>
            <a:r>
              <a:rPr lang="en-US" altLang="ko-KR" dirty="0">
                <a:solidFill>
                  <a:schemeClr val="tx1"/>
                </a:solidFill>
              </a:rPr>
              <a:t> = </a:t>
            </a:r>
            <a:r>
              <a:rPr lang="en-US" altLang="ko-KR" dirty="0" err="1">
                <a:solidFill>
                  <a:schemeClr val="tx1"/>
                </a:solidFill>
              </a:rPr>
              <a:t>hdfs.create</a:t>
            </a:r>
            <a:r>
              <a:rPr lang="en-US" altLang="ko-KR" dirty="0">
                <a:solidFill>
                  <a:schemeClr val="tx1"/>
                </a:solidFill>
              </a:rPr>
              <a:t>(path);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23. </a:t>
            </a:r>
            <a:r>
              <a:rPr lang="en-US" altLang="ko-KR" dirty="0" err="1">
                <a:solidFill>
                  <a:schemeClr val="tx1"/>
                </a:solidFill>
              </a:rPr>
              <a:t>outStream.writeUTF</a:t>
            </a:r>
            <a:r>
              <a:rPr lang="en-US" altLang="ko-KR" dirty="0">
                <a:solidFill>
                  <a:schemeClr val="tx1"/>
                </a:solidFill>
              </a:rPr>
              <a:t>("</a:t>
            </a:r>
            <a:r>
              <a:rPr lang="en-US" altLang="ko-KR" dirty="0" err="1">
                <a:solidFill>
                  <a:schemeClr val="tx1"/>
                </a:solidFill>
              </a:rPr>
              <a:t>Helo</a:t>
            </a:r>
            <a:r>
              <a:rPr lang="en-US" altLang="ko-KR" dirty="0">
                <a:solidFill>
                  <a:schemeClr val="tx1"/>
                </a:solidFill>
              </a:rPr>
              <a:t> World"); //</a:t>
            </a:r>
            <a:r>
              <a:rPr lang="ko-KR" altLang="en-US" dirty="0">
                <a:solidFill>
                  <a:schemeClr val="tx1"/>
                </a:solidFill>
              </a:rPr>
              <a:t>문자열을 파일에 저장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24. </a:t>
            </a:r>
            <a:r>
              <a:rPr lang="en-US" altLang="ko-KR" dirty="0" err="1">
                <a:solidFill>
                  <a:schemeClr val="tx1"/>
                </a:solidFill>
              </a:rPr>
              <a:t>outStream.close</a:t>
            </a:r>
            <a:r>
              <a:rPr lang="en-US" altLang="ko-KR" dirty="0">
                <a:solidFill>
                  <a:schemeClr val="tx1"/>
                </a:solidFill>
              </a:rPr>
              <a:t>(); //</a:t>
            </a:r>
            <a:r>
              <a:rPr lang="ko-KR" altLang="en-US" dirty="0" err="1">
                <a:solidFill>
                  <a:schemeClr val="tx1"/>
                </a:solidFill>
              </a:rPr>
              <a:t>출력스트림</a:t>
            </a:r>
            <a:r>
              <a:rPr lang="ko-KR" altLang="en-US" dirty="0">
                <a:solidFill>
                  <a:schemeClr val="tx1"/>
                </a:solidFill>
              </a:rPr>
              <a:t> 닫아주기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25. </a:t>
            </a:r>
            <a:r>
              <a:rPr lang="en-US" altLang="ko-KR" dirty="0" err="1">
                <a:solidFill>
                  <a:schemeClr val="tx1"/>
                </a:solidFill>
              </a:rPr>
              <a:t>System.out.println</a:t>
            </a:r>
            <a:r>
              <a:rPr lang="en-US" altLang="ko-KR" dirty="0">
                <a:solidFill>
                  <a:schemeClr val="tx1"/>
                </a:solidFill>
              </a:rPr>
              <a:t>("file created in </a:t>
            </a:r>
            <a:r>
              <a:rPr lang="en-US" altLang="ko-KR" dirty="0" err="1">
                <a:solidFill>
                  <a:schemeClr val="tx1"/>
                </a:solidFill>
              </a:rPr>
              <a:t>hdfs</a:t>
            </a:r>
            <a:r>
              <a:rPr lang="en-US" altLang="ko-KR" dirty="0">
                <a:solidFill>
                  <a:schemeClr val="tx1"/>
                </a:solidFill>
              </a:rPr>
              <a:t>");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26.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27. //</a:t>
            </a:r>
            <a:r>
              <a:rPr lang="ko-KR" altLang="en-US" dirty="0">
                <a:solidFill>
                  <a:schemeClr val="tx1"/>
                </a:solidFill>
              </a:rPr>
              <a:t>파일시스템에 저장된 파일을 다시 불러오기 위한 </a:t>
            </a:r>
            <a:r>
              <a:rPr lang="ko-KR" altLang="en-US" dirty="0" err="1">
                <a:solidFill>
                  <a:schemeClr val="tx1"/>
                </a:solidFill>
              </a:rPr>
              <a:t>입력스트림</a:t>
            </a:r>
            <a:r>
              <a:rPr lang="ko-KR" altLang="en-US" dirty="0">
                <a:solidFill>
                  <a:schemeClr val="tx1"/>
                </a:solidFill>
              </a:rPr>
              <a:t> 생성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28. </a:t>
            </a:r>
            <a:r>
              <a:rPr lang="en-US" altLang="ko-KR" dirty="0" err="1">
                <a:solidFill>
                  <a:schemeClr val="tx1"/>
                </a:solidFill>
              </a:rPr>
              <a:t>FSDataInputStream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inputStream</a:t>
            </a:r>
            <a:r>
              <a:rPr lang="en-US" altLang="ko-KR" dirty="0">
                <a:solidFill>
                  <a:schemeClr val="tx1"/>
                </a:solidFill>
              </a:rPr>
              <a:t> = </a:t>
            </a:r>
            <a:r>
              <a:rPr lang="en-US" altLang="ko-KR" dirty="0" err="1">
                <a:solidFill>
                  <a:schemeClr val="tx1"/>
                </a:solidFill>
              </a:rPr>
              <a:t>hdfs.open</a:t>
            </a:r>
            <a:r>
              <a:rPr lang="en-US" altLang="ko-KR" dirty="0">
                <a:solidFill>
                  <a:schemeClr val="tx1"/>
                </a:solidFill>
              </a:rPr>
              <a:t>(path);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29. String </a:t>
            </a:r>
            <a:r>
              <a:rPr lang="en-US" altLang="ko-KR" dirty="0" err="1">
                <a:solidFill>
                  <a:schemeClr val="tx1"/>
                </a:solidFill>
              </a:rPr>
              <a:t>inputString</a:t>
            </a:r>
            <a:r>
              <a:rPr lang="en-US" altLang="ko-KR" dirty="0">
                <a:solidFill>
                  <a:schemeClr val="tx1"/>
                </a:solidFill>
              </a:rPr>
              <a:t> = </a:t>
            </a:r>
            <a:r>
              <a:rPr lang="en-US" altLang="ko-KR" dirty="0" err="1">
                <a:solidFill>
                  <a:schemeClr val="tx1"/>
                </a:solidFill>
              </a:rPr>
              <a:t>inputStream.readUTF</a:t>
            </a:r>
            <a:r>
              <a:rPr lang="en-US" altLang="ko-KR" dirty="0">
                <a:solidFill>
                  <a:schemeClr val="tx1"/>
                </a:solidFill>
              </a:rPr>
              <a:t>(); //</a:t>
            </a:r>
            <a:r>
              <a:rPr lang="ko-KR" altLang="en-US" dirty="0">
                <a:solidFill>
                  <a:schemeClr val="tx1"/>
                </a:solidFill>
              </a:rPr>
              <a:t>문자열 읽기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30. </a:t>
            </a:r>
            <a:r>
              <a:rPr lang="en-US" altLang="ko-KR" dirty="0" err="1">
                <a:solidFill>
                  <a:schemeClr val="tx1"/>
                </a:solidFill>
              </a:rPr>
              <a:t>inputStream.close</a:t>
            </a:r>
            <a:r>
              <a:rPr lang="en-US" altLang="ko-KR" dirty="0">
                <a:solidFill>
                  <a:schemeClr val="tx1"/>
                </a:solidFill>
              </a:rPr>
              <a:t>();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31. </a:t>
            </a:r>
            <a:r>
              <a:rPr lang="en-US" altLang="ko-KR" dirty="0" err="1">
                <a:solidFill>
                  <a:schemeClr val="tx1"/>
                </a:solidFill>
              </a:rPr>
              <a:t>System.out.println</a:t>
            </a:r>
            <a:r>
              <a:rPr lang="en-US" altLang="ko-KR" dirty="0">
                <a:solidFill>
                  <a:schemeClr val="tx1"/>
                </a:solidFill>
              </a:rPr>
              <a:t>("##input String : " + </a:t>
            </a:r>
            <a:r>
              <a:rPr lang="en-US" altLang="ko-KR" dirty="0" err="1">
                <a:solidFill>
                  <a:schemeClr val="tx1"/>
                </a:solidFill>
              </a:rPr>
              <a:t>inputString</a:t>
            </a:r>
            <a:r>
              <a:rPr lang="en-US" altLang="ko-KR" dirty="0">
                <a:solidFill>
                  <a:schemeClr val="tx1"/>
                </a:solidFill>
              </a:rPr>
              <a:t>);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32.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33. </a:t>
            </a:r>
            <a:r>
              <a:rPr lang="en-US" altLang="ko-KR" dirty="0" err="1">
                <a:solidFill>
                  <a:schemeClr val="tx1"/>
                </a:solidFill>
              </a:rPr>
              <a:t>System.out.println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path.getFileSystem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conf</a:t>
            </a:r>
            <a:r>
              <a:rPr lang="en-US" altLang="ko-KR" dirty="0">
                <a:solidFill>
                  <a:schemeClr val="tx1"/>
                </a:solidFill>
              </a:rPr>
              <a:t>).</a:t>
            </a:r>
            <a:r>
              <a:rPr lang="en-US" altLang="ko-KR" dirty="0" err="1">
                <a:solidFill>
                  <a:schemeClr val="tx1"/>
                </a:solidFill>
              </a:rPr>
              <a:t>getHomeDirectory</a:t>
            </a:r>
            <a:r>
              <a:rPr lang="en-US" altLang="ko-KR" dirty="0">
                <a:solidFill>
                  <a:schemeClr val="tx1"/>
                </a:solidFill>
              </a:rPr>
              <a:t>()); //</a:t>
            </a:r>
            <a:r>
              <a:rPr lang="en-US" altLang="ko-KR" dirty="0" err="1">
                <a:solidFill>
                  <a:schemeClr val="tx1"/>
                </a:solidFill>
              </a:rPr>
              <a:t>hdfs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홈 경로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34. </a:t>
            </a:r>
            <a:r>
              <a:rPr lang="en-US" altLang="ko-KR" dirty="0" err="1">
                <a:solidFill>
                  <a:schemeClr val="tx1"/>
                </a:solidFill>
              </a:rPr>
              <a:t>System.out.println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path.toUri</a:t>
            </a:r>
            <a:r>
              <a:rPr lang="en-US" altLang="ko-KR" dirty="0">
                <a:solidFill>
                  <a:schemeClr val="tx1"/>
                </a:solidFill>
              </a:rPr>
              <a:t>()); //</a:t>
            </a:r>
            <a:r>
              <a:rPr lang="ko-KR" altLang="en-US" dirty="0">
                <a:solidFill>
                  <a:schemeClr val="tx1"/>
                </a:solidFill>
              </a:rPr>
              <a:t>패스의 파일명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35. </a:t>
            </a:r>
            <a:r>
              <a:rPr lang="en-US" altLang="ko-KR" dirty="0" err="1">
                <a:solidFill>
                  <a:schemeClr val="tx1"/>
                </a:solidFill>
              </a:rPr>
              <a:t>System.out.println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path.getFileSystem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conf</a:t>
            </a:r>
            <a:r>
              <a:rPr lang="en-US" altLang="ko-KR" dirty="0">
                <a:solidFill>
                  <a:schemeClr val="tx1"/>
                </a:solidFill>
              </a:rPr>
              <a:t>).</a:t>
            </a:r>
            <a:r>
              <a:rPr lang="en-US" altLang="ko-KR" dirty="0" err="1">
                <a:solidFill>
                  <a:schemeClr val="tx1"/>
                </a:solidFill>
              </a:rPr>
              <a:t>getUri</a:t>
            </a:r>
            <a:r>
              <a:rPr lang="en-US" altLang="ko-KR" dirty="0">
                <a:solidFill>
                  <a:schemeClr val="tx1"/>
                </a:solidFill>
              </a:rPr>
              <a:t>().</a:t>
            </a:r>
            <a:r>
              <a:rPr lang="en-US" altLang="ko-KR" dirty="0" err="1">
                <a:solidFill>
                  <a:schemeClr val="tx1"/>
                </a:solidFill>
              </a:rPr>
              <a:t>getPath</a:t>
            </a:r>
            <a:r>
              <a:rPr lang="en-US" altLang="ko-KR" dirty="0">
                <a:solidFill>
                  <a:schemeClr val="tx1"/>
                </a:solidFill>
              </a:rPr>
              <a:t>());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36. } catch(Exception e) {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37. </a:t>
            </a:r>
            <a:r>
              <a:rPr lang="en-US" altLang="ko-KR" dirty="0" err="1">
                <a:solidFill>
                  <a:schemeClr val="tx1"/>
                </a:solidFill>
              </a:rPr>
              <a:t>System.out.println</a:t>
            </a:r>
            <a:r>
              <a:rPr lang="en-US" altLang="ko-KR" dirty="0">
                <a:solidFill>
                  <a:schemeClr val="tx1"/>
                </a:solidFill>
              </a:rPr>
              <a:t>("error"); //</a:t>
            </a:r>
            <a:r>
              <a:rPr lang="en-US" altLang="ko-KR" dirty="0" err="1">
                <a:solidFill>
                  <a:schemeClr val="tx1"/>
                </a:solidFill>
              </a:rPr>
              <a:t>sysout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Ctrl+space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38. }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39. }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40. }</a:t>
            </a:r>
          </a:p>
        </p:txBody>
      </p:sp>
    </p:spTree>
    <p:extLst>
      <p:ext uri="{BB962C8B-B14F-4D97-AF65-F5344CB8AC3E}">
        <p14:creationId xmlns:p14="http://schemas.microsoft.com/office/powerpoint/2010/main" val="873944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9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136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980728"/>
            <a:ext cx="1119193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b="1" smtClean="0">
                <a:solidFill>
                  <a:srgbClr val="C00000"/>
                </a:solidFill>
              </a:rPr>
              <a:t>org.apache.hadoop.mapreduce.Mapper</a:t>
            </a:r>
            <a:endParaRPr lang="ko-KR" altLang="en-US" b="1" dirty="0">
              <a:solidFill>
                <a:srgbClr val="C00000"/>
              </a:solidFill>
            </a:endParaRPr>
          </a:p>
          <a:p>
            <a:pPr marL="800100" lvl="1" indent="-342900">
              <a:buFont typeface="Wingdings" panose="05000000000000000000" pitchFamily="2" charset="2"/>
              <a:buChar char="v"/>
            </a:pPr>
            <a:r>
              <a:rPr lang="en-US" altLang="ko-KR"/>
              <a:t>public void setup(Mapper.Context context)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altLang="ko-KR"/>
              <a:t>map </a:t>
            </a:r>
            <a:r>
              <a:rPr lang="ko-KR" altLang="en-US"/>
              <a:t>메소드가 호출되기 전에 먼저 딱 한번 호출되는 메소드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altLang="ko-KR"/>
              <a:t>map </a:t>
            </a:r>
            <a:r>
              <a:rPr lang="ko-KR" altLang="en-US"/>
              <a:t>메소드에서 필요한 리소스를 할당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altLang="ko-KR"/>
              <a:t>map</a:t>
            </a:r>
            <a:r>
              <a:rPr lang="ko-KR" altLang="en-US"/>
              <a:t>에서 필요한 선행 작업을 </a:t>
            </a:r>
            <a:r>
              <a:rPr lang="ko-KR" altLang="en-US" smtClean="0"/>
              <a:t>수행</a:t>
            </a:r>
            <a:endParaRPr lang="en-US" altLang="ko-KR" smtClean="0"/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ko-KR" altLang="en-US"/>
              <a:t>분산 캐시</a:t>
            </a:r>
            <a:r>
              <a:rPr lang="en-US" altLang="ko-KR"/>
              <a:t>(Distributed Cache)</a:t>
            </a:r>
            <a:r>
              <a:rPr lang="ko-KR" altLang="en-US"/>
              <a:t>파일 오픈</a:t>
            </a:r>
            <a:endParaRPr lang="ko-KR" altLang="en-US" dirty="0"/>
          </a:p>
          <a:p>
            <a:pPr marL="800100" lvl="1" indent="-342900">
              <a:buFont typeface="Wingdings" panose="05000000000000000000" pitchFamily="2" charset="2"/>
              <a:buChar char="v"/>
            </a:pPr>
            <a:r>
              <a:rPr lang="en-US" altLang="ko-KR"/>
              <a:t>public void cleanup(Mapper.Context context</a:t>
            </a:r>
            <a:r>
              <a:rPr lang="en-US" altLang="ko-KR" smtClean="0"/>
              <a:t>)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altLang="ko-KR"/>
              <a:t>map </a:t>
            </a:r>
            <a:r>
              <a:rPr lang="ko-KR" altLang="en-US"/>
              <a:t>호출이 완료되면 </a:t>
            </a:r>
            <a:r>
              <a:rPr lang="en-US" altLang="ko-KR"/>
              <a:t>(</a:t>
            </a:r>
            <a:r>
              <a:rPr lang="ko-KR" altLang="en-US"/>
              <a:t>모든 입력 레코드가 처리되면</a:t>
            </a:r>
            <a:r>
              <a:rPr lang="en-US" altLang="ko-KR"/>
              <a:t>) </a:t>
            </a:r>
            <a:r>
              <a:rPr lang="ko-KR" altLang="en-US"/>
              <a:t>마지막으로 한번 호출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altLang="ko-KR"/>
              <a:t>setup</a:t>
            </a:r>
            <a:r>
              <a:rPr lang="ko-KR" altLang="en-US"/>
              <a:t>메서드에서 할당한 리소스 해제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ko-KR" altLang="en-US"/>
              <a:t>분산 캐시</a:t>
            </a:r>
            <a:r>
              <a:rPr lang="en-US" altLang="ko-KR"/>
              <a:t>(Distributed Cache)</a:t>
            </a:r>
            <a:r>
              <a:rPr lang="ko-KR" altLang="en-US"/>
              <a:t>파일 </a:t>
            </a:r>
            <a:r>
              <a:rPr lang="en-US" altLang="ko-KR"/>
              <a:t>close</a:t>
            </a:r>
            <a:endParaRPr lang="en-US" altLang="ko-KR" dirty="0"/>
          </a:p>
          <a:p>
            <a:pPr marL="800100" lvl="1" indent="-342900">
              <a:buFont typeface="Wingdings" panose="05000000000000000000" pitchFamily="2" charset="2"/>
              <a:buChar char="v"/>
            </a:pPr>
            <a:r>
              <a:rPr lang="en-US" altLang="ko-KR"/>
              <a:t>public void run(Mapper.Context context)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altLang="ko-KR"/>
              <a:t>Mapper </a:t>
            </a:r>
            <a:r>
              <a:rPr lang="ko-KR" altLang="en-US"/>
              <a:t>클래스의 전체 구동 함수</a:t>
            </a: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7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/>
              <a:t>HDFS API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828644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9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137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980728"/>
            <a:ext cx="11191933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b="1" smtClean="0">
                <a:solidFill>
                  <a:srgbClr val="C00000"/>
                </a:solidFill>
              </a:rPr>
              <a:t>TextInputFormat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mtClean="0"/>
              <a:t>FileInputFormat</a:t>
            </a:r>
            <a:r>
              <a:rPr lang="ko-KR" altLang="en-US" smtClean="0"/>
              <a:t>에서 상속받음</a:t>
            </a:r>
            <a:endParaRPr lang="en-US" altLang="ko-KR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mtClean="0"/>
              <a:t>텍스트 파일 대상이며 </a:t>
            </a:r>
            <a:r>
              <a:rPr lang="en-US" altLang="ko-KR" smtClean="0"/>
              <a:t>.gz</a:t>
            </a:r>
            <a:r>
              <a:rPr lang="ko-KR" altLang="en-US" smtClean="0"/>
              <a:t>로 압축된 것도 처리합니다</a:t>
            </a:r>
            <a:r>
              <a:rPr lang="en-US" altLang="ko-KR" smtClean="0"/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mtClean="0"/>
              <a:t>텍스트 라인 하나가 하나의 레코드에 해당합니다</a:t>
            </a:r>
            <a:r>
              <a:rPr lang="en-US" altLang="ko-KR" smtClean="0"/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mtClean="0"/>
              <a:t>해당 라인의 파일오프셋이 </a:t>
            </a:r>
            <a:r>
              <a:rPr lang="en-US" altLang="ko-KR" smtClean="0"/>
              <a:t>Key</a:t>
            </a:r>
            <a:r>
              <a:rPr lang="ko-KR" altLang="en-US" smtClean="0"/>
              <a:t>가 됩니다</a:t>
            </a:r>
            <a:r>
              <a:rPr lang="en-US" altLang="ko-KR" smtClean="0"/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mtClean="0"/>
              <a:t>Key</a:t>
            </a:r>
            <a:r>
              <a:rPr lang="ko-KR" altLang="en-US" smtClean="0"/>
              <a:t>의 타입은 </a:t>
            </a:r>
            <a:r>
              <a:rPr lang="en-US" altLang="ko-KR" smtClean="0"/>
              <a:t>LongWritable</a:t>
            </a:r>
            <a:r>
              <a:rPr lang="ko-KR" altLang="en-US" smtClean="0"/>
              <a:t>입니다</a:t>
            </a:r>
            <a:r>
              <a:rPr lang="en-US" altLang="ko-KR" smtClean="0"/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mtClean="0"/>
              <a:t>해당 라인 전체가 </a:t>
            </a:r>
            <a:r>
              <a:rPr lang="en-US" altLang="ko-KR" smtClean="0"/>
              <a:t>Value</a:t>
            </a:r>
            <a:r>
              <a:rPr lang="ko-KR" altLang="en-US" smtClean="0"/>
              <a:t>가 됩니다</a:t>
            </a:r>
            <a:r>
              <a:rPr lang="en-US" altLang="ko-KR" smtClean="0"/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mtClean="0"/>
              <a:t>Value</a:t>
            </a:r>
            <a:r>
              <a:rPr lang="ko-KR" altLang="en-US" smtClean="0"/>
              <a:t>의 타입은 </a:t>
            </a:r>
            <a:r>
              <a:rPr lang="en-US" altLang="ko-KR" smtClean="0"/>
              <a:t>Text</a:t>
            </a:r>
            <a:r>
              <a:rPr lang="ko-KR" altLang="en-US" smtClean="0"/>
              <a:t>입니다</a:t>
            </a:r>
            <a:r>
              <a:rPr lang="en-US" altLang="ko-KR" smtClean="0"/>
              <a:t>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smtClean="0"/>
              <a:t>Job </a:t>
            </a:r>
            <a:r>
              <a:rPr lang="ko-KR" altLang="en-US" smtClean="0"/>
              <a:t>클래스의 </a:t>
            </a:r>
            <a:r>
              <a:rPr lang="en-US" altLang="ko-KR" smtClean="0"/>
              <a:t>setInputFormatClass </a:t>
            </a:r>
            <a:r>
              <a:rPr lang="ko-KR" altLang="en-US" smtClean="0"/>
              <a:t>메서드로 다른 입력 포맷</a:t>
            </a:r>
            <a:r>
              <a:rPr lang="en-US" altLang="ko-KR" smtClean="0"/>
              <a:t>(KeyValueTextInputFormat, SequenceFileInputFormat)</a:t>
            </a:r>
            <a:r>
              <a:rPr lang="ko-KR" altLang="en-US" smtClean="0"/>
              <a:t>으로 변경할 수 있습니다</a:t>
            </a:r>
            <a:r>
              <a:rPr lang="en-US" altLang="ko-KR" smtClean="0"/>
              <a:t>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ko-KR" altLang="en-US" smtClean="0"/>
              <a:t>입력 파일들의 위치는 </a:t>
            </a:r>
            <a:r>
              <a:rPr lang="en-US" altLang="ko-KR" smtClean="0"/>
              <a:t>FileInptFormat </a:t>
            </a:r>
            <a:r>
              <a:rPr lang="ko-KR" altLang="en-US" smtClean="0"/>
              <a:t>클래스의 </a:t>
            </a:r>
            <a:r>
              <a:rPr lang="en-US" altLang="ko-KR" smtClean="0"/>
              <a:t>addInputPath </a:t>
            </a:r>
            <a:r>
              <a:rPr lang="ko-KR" altLang="en-US" smtClean="0"/>
              <a:t>메소드로 지정 호출합니다</a:t>
            </a:r>
            <a:r>
              <a:rPr lang="en-US" altLang="ko-KR" smtClean="0"/>
              <a:t>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ko-KR" altLang="en-US" smtClean="0"/>
              <a:t>하둡 프로그램의 입력과</a:t>
            </a:r>
            <a:r>
              <a:rPr lang="en-US" altLang="ko-KR" smtClean="0"/>
              <a:t> </a:t>
            </a:r>
            <a:r>
              <a:rPr lang="ko-KR" altLang="en-US" smtClean="0"/>
              <a:t>출력은  </a:t>
            </a:r>
            <a:r>
              <a:rPr lang="en-US" altLang="ko-KR" smtClean="0"/>
              <a:t>HDFS </a:t>
            </a:r>
            <a:r>
              <a:rPr lang="ko-KR" altLang="en-US" smtClean="0"/>
              <a:t>상의 파일</a:t>
            </a:r>
            <a:r>
              <a:rPr lang="en-US" altLang="ko-KR" smtClean="0"/>
              <a:t>(</a:t>
            </a:r>
            <a:r>
              <a:rPr lang="ko-KR" altLang="en-US" smtClean="0"/>
              <a:t>디렉토리</a:t>
            </a:r>
            <a:r>
              <a:rPr lang="en-US" altLang="ko-KR" smtClean="0"/>
              <a:t>)</a:t>
            </a:r>
            <a:r>
              <a:rPr lang="ko-KR" altLang="en-US" smtClean="0"/>
              <a:t>이 됩니다</a:t>
            </a:r>
            <a:r>
              <a:rPr lang="en-US" altLang="ko-KR" smtClean="0"/>
              <a:t>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ko-KR" altLang="en-US" smtClean="0"/>
              <a:t>맵의 출력 레코드들의 </a:t>
            </a:r>
            <a:r>
              <a:rPr lang="en-US" altLang="ko-KR" smtClean="0"/>
              <a:t>Key</a:t>
            </a:r>
            <a:r>
              <a:rPr lang="ko-KR" altLang="en-US" smtClean="0"/>
              <a:t>와 </a:t>
            </a:r>
            <a:r>
              <a:rPr lang="en-US" altLang="ko-KR" smtClean="0"/>
              <a:t>Value </a:t>
            </a:r>
            <a:r>
              <a:rPr lang="ko-KR" altLang="en-US" smtClean="0"/>
              <a:t>타입은 </a:t>
            </a:r>
            <a:r>
              <a:rPr lang="en-US" altLang="ko-KR" smtClean="0"/>
              <a:t>Job </a:t>
            </a:r>
            <a:r>
              <a:rPr lang="ko-KR" altLang="en-US" smtClean="0"/>
              <a:t>클래스의 </a:t>
            </a:r>
            <a:r>
              <a:rPr lang="en-US" altLang="ko-KR" smtClean="0"/>
              <a:t>setMapOutputKeyClass </a:t>
            </a:r>
            <a:r>
              <a:rPr lang="ko-KR" altLang="en-US" smtClean="0"/>
              <a:t>메서드와 </a:t>
            </a:r>
            <a:r>
              <a:rPr lang="en-US" altLang="ko-KR" smtClean="0"/>
              <a:t>setMapOutputValueClass </a:t>
            </a:r>
            <a:r>
              <a:rPr lang="ko-KR" altLang="en-US" smtClean="0"/>
              <a:t>메서드로 프레임워크에 알려주어야 합니다</a:t>
            </a:r>
            <a:r>
              <a:rPr lang="en-US" altLang="ko-KR" smtClean="0"/>
              <a:t>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/>
              <a:t>Identity Mapper</a:t>
            </a:r>
            <a:r>
              <a:rPr lang="ko-KR" altLang="en-US"/>
              <a:t>와 </a:t>
            </a:r>
            <a:r>
              <a:rPr lang="en-US" altLang="ko-KR"/>
              <a:t>Identity Reducer </a:t>
            </a:r>
            <a:endParaRPr lang="en-US" altLang="ko-KR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mtClean="0"/>
              <a:t>맵이나 리듀스가 필요없는 경우에 사용</a:t>
            </a:r>
            <a:endParaRPr lang="en-US" altLang="ko-KR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mtClean="0"/>
              <a:t>주어진 입력 레코드</a:t>
            </a:r>
            <a:r>
              <a:rPr lang="en-US" altLang="ko-KR" smtClean="0"/>
              <a:t>(Key, Value)</a:t>
            </a:r>
            <a:r>
              <a:rPr lang="ko-KR" altLang="en-US" smtClean="0"/>
              <a:t>를 그대로 출력 레코드로 내보내는 단순한 맵 클래스와 리듀스 클래스</a:t>
            </a: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7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/>
              <a:t>HDFS API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808957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9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138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980728"/>
            <a:ext cx="1119193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ko-KR" altLang="en-US" dirty="0" smtClean="0"/>
              <a:t>어떤 타입이 </a:t>
            </a:r>
            <a:r>
              <a:rPr lang="ko-KR" altLang="en-US" dirty="0" err="1" smtClean="0"/>
              <a:t>맵이나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리듀스에서</a:t>
            </a:r>
            <a:r>
              <a:rPr lang="ko-KR" altLang="en-US" dirty="0" smtClean="0"/>
              <a:t> </a:t>
            </a:r>
            <a:r>
              <a:rPr lang="en-US" altLang="ko-KR" dirty="0" smtClean="0"/>
              <a:t>Key</a:t>
            </a:r>
            <a:r>
              <a:rPr lang="ko-KR" altLang="en-US" dirty="0" smtClean="0"/>
              <a:t>로 사용되기 위해서는 </a:t>
            </a:r>
            <a:r>
              <a:rPr lang="en-US" altLang="ko-KR" dirty="0" err="1" smtClean="0">
                <a:solidFill>
                  <a:srgbClr val="C00000"/>
                </a:solidFill>
              </a:rPr>
              <a:t>WritableComparable</a:t>
            </a:r>
            <a:r>
              <a:rPr lang="ko-KR" altLang="en-US" dirty="0" smtClean="0"/>
              <a:t>인터페이스를 지원해야 하고</a:t>
            </a:r>
            <a:r>
              <a:rPr lang="en-US" altLang="ko-KR" dirty="0" smtClean="0"/>
              <a:t>, Value</a:t>
            </a:r>
            <a:r>
              <a:rPr lang="ko-KR" altLang="en-US" dirty="0" smtClean="0"/>
              <a:t>로 사용되기 위해서는 </a:t>
            </a:r>
            <a:r>
              <a:rPr lang="en-US" altLang="ko-KR" dirty="0" smtClean="0">
                <a:solidFill>
                  <a:srgbClr val="C00000"/>
                </a:solidFill>
              </a:rPr>
              <a:t>Writable</a:t>
            </a:r>
            <a:r>
              <a:rPr lang="en-US" altLang="ko-KR" dirty="0" smtClean="0"/>
              <a:t> </a:t>
            </a:r>
            <a:r>
              <a:rPr lang="ko-KR" altLang="en-US" dirty="0" smtClean="0"/>
              <a:t>인터페이스를 구현해야 합니다</a:t>
            </a:r>
            <a:r>
              <a:rPr lang="en-US" altLang="ko-KR" dirty="0" smtClean="0"/>
              <a:t>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dirty="0" smtClean="0">
                <a:solidFill>
                  <a:srgbClr val="C00000"/>
                </a:solidFill>
              </a:rPr>
              <a:t>Writable</a:t>
            </a:r>
            <a:r>
              <a:rPr lang="en-US" altLang="ko-KR" dirty="0" smtClean="0"/>
              <a:t> </a:t>
            </a:r>
            <a:r>
              <a:rPr lang="ko-KR" altLang="en-US" dirty="0" smtClean="0"/>
              <a:t>인터페이스</a:t>
            </a:r>
            <a:endParaRPr lang="en-US" altLang="ko-KR" dirty="0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dirty="0" smtClean="0"/>
              <a:t>직렬화</a:t>
            </a:r>
            <a:r>
              <a:rPr lang="en-US" altLang="ko-KR" dirty="0" smtClean="0"/>
              <a:t>/</a:t>
            </a:r>
            <a:r>
              <a:rPr lang="ko-KR" altLang="en-US" dirty="0" err="1" smtClean="0"/>
              <a:t>역직렬화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serializable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deserializable</a:t>
            </a:r>
            <a:r>
              <a:rPr lang="en-US" altLang="ko-KR" dirty="0" smtClean="0"/>
              <a:t>)</a:t>
            </a:r>
            <a:r>
              <a:rPr lang="ko-KR" altLang="en-US" dirty="0" smtClean="0"/>
              <a:t>를 구현하는데 사용되는 </a:t>
            </a:r>
            <a:r>
              <a:rPr lang="ko-KR" altLang="en-US" dirty="0" err="1" smtClean="0"/>
              <a:t>메소드가</a:t>
            </a:r>
            <a:r>
              <a:rPr lang="ko-KR" altLang="en-US" dirty="0" smtClean="0"/>
              <a:t> 정의된 인터페이스</a:t>
            </a:r>
            <a:endParaRPr lang="en-US" altLang="ko-KR" dirty="0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dirty="0" err="1" smtClean="0"/>
              <a:t>하둡의</a:t>
            </a:r>
            <a:r>
              <a:rPr lang="ko-KR" altLang="en-US" dirty="0" smtClean="0"/>
              <a:t> </a:t>
            </a:r>
            <a:r>
              <a:rPr lang="en-US" altLang="ko-KR" dirty="0" smtClean="0"/>
              <a:t>Key/Value </a:t>
            </a:r>
            <a:r>
              <a:rPr lang="ko-KR" altLang="en-US" dirty="0" smtClean="0"/>
              <a:t>레코드는 디스크에 저장되거나 네트워크를 타고 전달되어야 하므로 직렬화</a:t>
            </a:r>
            <a:r>
              <a:rPr lang="en-US" altLang="ko-KR" dirty="0" smtClean="0"/>
              <a:t>/</a:t>
            </a:r>
            <a:r>
              <a:rPr lang="ko-KR" altLang="en-US" dirty="0" err="1" smtClean="0"/>
              <a:t>역직렬화가</a:t>
            </a:r>
            <a:r>
              <a:rPr lang="ko-KR" altLang="en-US" dirty="0" smtClean="0"/>
              <a:t> 필요함</a:t>
            </a:r>
            <a:endParaRPr lang="en-US" altLang="ko-KR" dirty="0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dirty="0" err="1" smtClean="0"/>
              <a:t>하둡은</a:t>
            </a:r>
            <a:r>
              <a:rPr lang="ko-KR" altLang="en-US" dirty="0" smtClean="0"/>
              <a:t> </a:t>
            </a:r>
            <a:r>
              <a:rPr lang="en-US" altLang="ko-KR" dirty="0" smtClean="0"/>
              <a:t>RPC(Remote Procedure Call)</a:t>
            </a:r>
            <a:r>
              <a:rPr lang="ko-KR" altLang="en-US" dirty="0" smtClean="0"/>
              <a:t>를 이용해서 클러스터 내의 </a:t>
            </a:r>
            <a:r>
              <a:rPr lang="ko-KR" altLang="en-US" dirty="0" err="1" smtClean="0"/>
              <a:t>노드들</a:t>
            </a:r>
            <a:r>
              <a:rPr lang="ko-KR" altLang="en-US" dirty="0" smtClean="0"/>
              <a:t> 간에 통신을 수행하므로 </a:t>
            </a:r>
            <a:r>
              <a:rPr lang="ko-KR" altLang="en-US" dirty="0"/>
              <a:t>직렬화</a:t>
            </a:r>
            <a:r>
              <a:rPr lang="en-US" altLang="ko-KR" dirty="0"/>
              <a:t>/</a:t>
            </a:r>
            <a:r>
              <a:rPr lang="ko-KR" altLang="en-US" dirty="0" err="1"/>
              <a:t>역직렬화가</a:t>
            </a:r>
            <a:r>
              <a:rPr lang="ko-KR" altLang="en-US" dirty="0"/>
              <a:t> </a:t>
            </a:r>
            <a:r>
              <a:rPr lang="ko-KR" altLang="en-US" dirty="0" smtClean="0"/>
              <a:t>필요함</a:t>
            </a:r>
            <a:endParaRPr lang="en-US" altLang="ko-KR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dirty="0"/>
              <a:t>w</a:t>
            </a:r>
            <a:r>
              <a:rPr lang="en-US" altLang="ko-KR" dirty="0" smtClean="0"/>
              <a:t>rite </a:t>
            </a:r>
            <a:r>
              <a:rPr lang="ko-KR" altLang="en-US" dirty="0" err="1" smtClean="0"/>
              <a:t>메서드</a:t>
            </a:r>
            <a:r>
              <a:rPr lang="ko-KR" altLang="en-US" dirty="0" smtClean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 객체  직렬화</a:t>
            </a:r>
            <a:r>
              <a:rPr lang="en-US" altLang="ko-KR" dirty="0"/>
              <a:t>(</a:t>
            </a:r>
            <a:r>
              <a:rPr lang="en-US" altLang="ko-KR" dirty="0" err="1" smtClean="0"/>
              <a:t>serializable</a:t>
            </a:r>
            <a:r>
              <a:rPr lang="en-US" altLang="ko-KR" dirty="0" smtClean="0"/>
              <a:t>)</a:t>
            </a:r>
            <a:endParaRPr lang="en-US" altLang="ko-KR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dirty="0" err="1" smtClean="0"/>
              <a:t>readFileds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메서드</a:t>
            </a:r>
            <a:r>
              <a:rPr lang="ko-KR" altLang="en-US" dirty="0" smtClean="0"/>
              <a:t>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객체 </a:t>
            </a:r>
            <a:r>
              <a:rPr lang="ko-KR" altLang="en-US" dirty="0" err="1" smtClean="0"/>
              <a:t>역직렬화</a:t>
            </a:r>
            <a:r>
              <a:rPr lang="en-US" altLang="ko-KR" dirty="0" smtClean="0"/>
              <a:t>( </a:t>
            </a:r>
            <a:r>
              <a:rPr lang="en-US" altLang="ko-KR" dirty="0" err="1" smtClean="0"/>
              <a:t>deserializable</a:t>
            </a:r>
            <a:r>
              <a:rPr lang="en-US" altLang="ko-KR" dirty="0" smtClean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 err="1" smtClean="0">
                <a:solidFill>
                  <a:srgbClr val="C00000"/>
                </a:solidFill>
              </a:rPr>
              <a:t>WritableComparable</a:t>
            </a:r>
            <a:r>
              <a:rPr lang="en-US" altLang="ko-KR" dirty="0" smtClean="0">
                <a:solidFill>
                  <a:srgbClr val="C00000"/>
                </a:solidFill>
              </a:rPr>
              <a:t> </a:t>
            </a:r>
            <a:r>
              <a:rPr lang="ko-KR" altLang="en-US" dirty="0" smtClean="0"/>
              <a:t>인터페이스</a:t>
            </a:r>
            <a:endParaRPr lang="en-US" altLang="ko-KR" dirty="0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dirty="0" smtClean="0"/>
              <a:t>객체들간의 비교를 가능하게 해주기 위한 자바의 </a:t>
            </a:r>
            <a:r>
              <a:rPr lang="en-US" altLang="ko-KR" dirty="0" smtClean="0"/>
              <a:t>Comparable </a:t>
            </a:r>
            <a:r>
              <a:rPr lang="ko-KR" altLang="en-US" dirty="0" smtClean="0"/>
              <a:t>인터페이스가 추가된 인터페이스</a:t>
            </a:r>
            <a:endParaRPr lang="en-US" altLang="ko-KR" dirty="0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dirty="0" err="1" smtClean="0"/>
              <a:t>하둡에서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맵과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리듀스에서</a:t>
            </a:r>
            <a:r>
              <a:rPr lang="ko-KR" altLang="en-US" dirty="0" smtClean="0"/>
              <a:t> 사용되는 키들은 </a:t>
            </a:r>
            <a:r>
              <a:rPr lang="ko-KR" altLang="en-US" dirty="0" err="1" smtClean="0"/>
              <a:t>소팅이</a:t>
            </a:r>
            <a:r>
              <a:rPr lang="ko-KR" altLang="en-US" dirty="0" smtClean="0"/>
              <a:t> 가능해야 함</a:t>
            </a:r>
            <a:r>
              <a:rPr lang="en-US" altLang="ko-KR" dirty="0" smtClean="0"/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dirty="0"/>
              <a:t>Comparable </a:t>
            </a:r>
            <a:r>
              <a:rPr lang="ko-KR" altLang="en-US" dirty="0" smtClean="0"/>
              <a:t>인터페이스의 </a:t>
            </a:r>
            <a:r>
              <a:rPr lang="en-US" altLang="ko-KR" dirty="0" err="1" smtClean="0"/>
              <a:t>compareTo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메서드는</a:t>
            </a:r>
            <a:r>
              <a:rPr lang="ko-KR" altLang="en-US" dirty="0" smtClean="0"/>
              <a:t> 객체를 비교하여  순서를 정해주는 역할을 함</a:t>
            </a: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7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/>
              <a:t>HDFS API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984789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9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139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980728"/>
            <a:ext cx="11191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ko-KR" altLang="en-US"/>
              <a:t>하둡의 </a:t>
            </a:r>
            <a:r>
              <a:rPr lang="en-US" altLang="ko-KR" smtClean="0"/>
              <a:t>Key/Value</a:t>
            </a:r>
            <a:r>
              <a:rPr lang="ko-KR" altLang="en-US" smtClean="0"/>
              <a:t>로 사용되는 기본 타입들</a:t>
            </a: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7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/>
              <a:t>HDFS API</a:t>
            </a:r>
            <a:endParaRPr lang="ko-KR" altLang="en-US" b="1" dirty="0"/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0062256"/>
              </p:ext>
            </p:extLst>
          </p:nvPr>
        </p:nvGraphicFramePr>
        <p:xfrm>
          <a:off x="941832" y="1581912"/>
          <a:ext cx="10234168" cy="3396492"/>
        </p:xfrm>
        <a:graphic>
          <a:graphicData uri="http://schemas.openxmlformats.org/drawingml/2006/table">
            <a:tbl>
              <a:tblPr/>
              <a:tblGrid>
                <a:gridCol w="2631643"/>
                <a:gridCol w="5555691"/>
                <a:gridCol w="2046834"/>
              </a:tblGrid>
              <a:tr h="3773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/>
                        <a:t>클래스명</a:t>
                      </a:r>
                      <a:endParaRPr lang="ko-KR" altLang="en-US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대상 데이터 타입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비고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</a:tr>
              <a:tr h="3773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BooleanWritable</a:t>
                      </a:r>
                      <a:endParaRPr lang="ko-KR" alt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Boolean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Boolean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73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ByteWritable</a:t>
                      </a:r>
                      <a:endParaRPr lang="ko-KR" alt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단일 </a:t>
                      </a:r>
                      <a:r>
                        <a:rPr lang="en-US" altLang="ko-KR" dirty="0" smtClean="0"/>
                        <a:t>byte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Byte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73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DoubleWritable</a:t>
                      </a:r>
                      <a:endParaRPr lang="ko-KR" alt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Double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double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73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FloatWritable</a:t>
                      </a:r>
                      <a:endParaRPr lang="ko-KR" alt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Float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float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73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IntWritable</a:t>
                      </a:r>
                      <a:endParaRPr lang="ko-KR" alt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Integer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Integer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73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LongWritable</a:t>
                      </a:r>
                      <a:endParaRPr lang="ko-KR" alt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Long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Long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73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TextWritable</a:t>
                      </a:r>
                      <a:endParaRPr lang="ko-KR" alt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UTF8  </a:t>
                      </a:r>
                      <a:r>
                        <a:rPr lang="ko-KR" altLang="en-US" smtClean="0"/>
                        <a:t>형식의 문자열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String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73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NullWritable</a:t>
                      </a:r>
                      <a:endParaRPr lang="ko-KR" alt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mtClean="0"/>
                        <a:t>데이터 값이 없을 경우에 사용함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null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48346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smtClean="0"/>
              <a:t>3. </a:t>
            </a:r>
            <a:r>
              <a:rPr lang="ko-KR" altLang="en-US" b="1" dirty="0" err="1" smtClean="0"/>
              <a:t>빅데이터</a:t>
            </a:r>
            <a:r>
              <a:rPr lang="ko-KR" altLang="en-US" b="1" dirty="0" smtClean="0"/>
              <a:t> 스토어 종류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14</a:t>
            </a:fld>
            <a:r>
              <a:rPr lang="en-US" dirty="0" smtClean="0"/>
              <a:t> - </a:t>
            </a:r>
            <a:endParaRPr lang="en-US" dirty="0"/>
          </a:p>
        </p:txBody>
      </p:sp>
      <p:sp>
        <p:nvSpPr>
          <p:cNvPr id="5" name="내용 개체 틀 7"/>
          <p:cNvSpPr txBox="1">
            <a:spLocks/>
          </p:cNvSpPr>
          <p:nvPr/>
        </p:nvSpPr>
        <p:spPr bwMode="auto">
          <a:xfrm>
            <a:off x="384286" y="1125003"/>
            <a:ext cx="10872293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sz="1800" dirty="0" smtClean="0"/>
              <a:t> </a:t>
            </a:r>
            <a:r>
              <a:rPr lang="en-US" altLang="ko-KR" sz="1800" dirty="0" smtClean="0"/>
              <a:t>RDB</a:t>
            </a:r>
            <a:r>
              <a:rPr lang="ko-KR" altLang="en-US" sz="1800" dirty="0" smtClean="0"/>
              <a:t>와 </a:t>
            </a:r>
            <a:r>
              <a:rPr lang="en-US" altLang="ko-KR" sz="1800" dirty="0" smtClean="0"/>
              <a:t>NoSQL</a:t>
            </a:r>
            <a:r>
              <a:rPr lang="ko-KR" altLang="en-US" sz="1800" dirty="0" smtClean="0"/>
              <a:t>의 비교</a:t>
            </a:r>
            <a:endParaRPr lang="en-US" altLang="ko-KR" sz="1800" dirty="0" smtClean="0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4564207"/>
              </p:ext>
            </p:extLst>
          </p:nvPr>
        </p:nvGraphicFramePr>
        <p:xfrm>
          <a:off x="818055" y="1744425"/>
          <a:ext cx="10280868" cy="2595880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2476938"/>
                <a:gridCol w="3626069"/>
                <a:gridCol w="4177861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구분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RDB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NoSQL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도입</a:t>
                      </a:r>
                      <a:r>
                        <a:rPr lang="ko-KR" altLang="en-US" baseline="0" dirty="0" smtClean="0"/>
                        <a:t> 용이성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변경 및 설치 용이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기존 </a:t>
                      </a:r>
                      <a:r>
                        <a:rPr lang="en-US" altLang="ko-KR" dirty="0" smtClean="0"/>
                        <a:t>Data </a:t>
                      </a:r>
                      <a:r>
                        <a:rPr lang="ko-KR" altLang="en-US" dirty="0" err="1" smtClean="0"/>
                        <a:t>재구축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데이터 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정형 데이터 처리에 유리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비정형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err="1" smtClean="0"/>
                        <a:t>반정형</a:t>
                      </a:r>
                      <a:r>
                        <a:rPr lang="ko-KR" altLang="en-US" dirty="0" smtClean="0"/>
                        <a:t> 데이터 처리에 유리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성능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대용량 처리 시 성능 저하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대용량 처리 지원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비용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고가 </a:t>
                      </a:r>
                      <a:r>
                        <a:rPr lang="ko-KR" altLang="en-US" dirty="0" err="1" smtClean="0"/>
                        <a:t>스토리지와</a:t>
                      </a:r>
                      <a:r>
                        <a:rPr lang="ko-KR" altLang="en-US" dirty="0" smtClean="0"/>
                        <a:t> 서버 지원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PC</a:t>
                      </a:r>
                      <a:r>
                        <a:rPr lang="ko-KR" altLang="en-US" dirty="0" smtClean="0"/>
                        <a:t>급 범용 하드웨어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스키마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고정된 스키마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/>
                        <a:t>비고정</a:t>
                      </a:r>
                      <a:r>
                        <a:rPr lang="ko-KR" altLang="en-US" dirty="0" smtClean="0"/>
                        <a:t> 스키마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사례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MySQL, Oracle </a:t>
                      </a:r>
                      <a:r>
                        <a:rPr lang="ko-KR" altLang="en-US" dirty="0" smtClean="0"/>
                        <a:t>등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Big</a:t>
                      </a:r>
                      <a:r>
                        <a:rPr lang="en-US" altLang="ko-KR" baseline="0" dirty="0" smtClean="0"/>
                        <a:t> Table, Cassandra </a:t>
                      </a:r>
                      <a:r>
                        <a:rPr lang="ko-KR" altLang="en-US" baseline="0" dirty="0" smtClean="0"/>
                        <a:t>등</a:t>
                      </a:r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41451456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9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140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980728"/>
            <a:ext cx="1119193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b="1" smtClean="0">
                <a:solidFill>
                  <a:srgbClr val="C00000"/>
                </a:solidFill>
              </a:rPr>
              <a:t>KeyValueTextInputFormat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mtClean="0"/>
              <a:t>하나의 레코드를 해석할 때 </a:t>
            </a:r>
            <a:r>
              <a:rPr lang="en-US" altLang="ko-KR" smtClean="0"/>
              <a:t>Key</a:t>
            </a:r>
            <a:r>
              <a:rPr lang="ko-KR" altLang="en-US" smtClean="0"/>
              <a:t>와 </a:t>
            </a:r>
            <a:r>
              <a:rPr lang="en-US" altLang="ko-KR" smtClean="0"/>
              <a:t>Value </a:t>
            </a:r>
            <a:r>
              <a:rPr lang="ko-KR" altLang="en-US" smtClean="0"/>
              <a:t>사이에 </a:t>
            </a:r>
            <a:r>
              <a:rPr lang="en-US" altLang="ko-KR" smtClean="0"/>
              <a:t>TAB  </a:t>
            </a:r>
            <a:r>
              <a:rPr lang="ko-KR" altLang="en-US" smtClean="0"/>
              <a:t>문자와 같은 분리자가 있다고 가정합니다</a:t>
            </a:r>
            <a:endParaRPr lang="en-US" altLang="ko-KR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/>
              <a:t>Tab</a:t>
            </a:r>
            <a:r>
              <a:rPr lang="ko-KR" altLang="en-US"/>
              <a:t>이 아닌 다른 분리자를 사용해야 한다면 하둡 </a:t>
            </a:r>
            <a:r>
              <a:rPr lang="en-US" altLang="ko-KR"/>
              <a:t>Job</a:t>
            </a:r>
            <a:r>
              <a:rPr lang="ko-KR" altLang="en-US"/>
              <a:t>의 환경설정</a:t>
            </a:r>
            <a:r>
              <a:rPr lang="en-US" altLang="ko-KR"/>
              <a:t>(Configuration) </a:t>
            </a:r>
            <a:r>
              <a:rPr lang="ko-KR" altLang="en-US"/>
              <a:t>인스턴스의 </a:t>
            </a:r>
            <a:r>
              <a:rPr lang="en-US" altLang="ko-KR"/>
              <a:t>set </a:t>
            </a:r>
            <a:r>
              <a:rPr lang="ko-KR" altLang="en-US"/>
              <a:t>메서드를 호출하여 </a:t>
            </a:r>
            <a:r>
              <a:rPr lang="en-US" altLang="ko-KR"/>
              <a:t>'key.value.separator.in.input.line' </a:t>
            </a:r>
            <a:r>
              <a:rPr lang="ko-KR" altLang="en-US"/>
              <a:t>프로퍼티의 값을 다른 분리자로 설정해야 합니다</a:t>
            </a:r>
            <a:r>
              <a:rPr lang="en-US" altLang="ko-KR"/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/>
              <a:t>Key</a:t>
            </a:r>
            <a:r>
              <a:rPr lang="ko-KR" altLang="en-US"/>
              <a:t>와 </a:t>
            </a:r>
            <a:r>
              <a:rPr lang="en-US" altLang="ko-KR"/>
              <a:t>Value</a:t>
            </a:r>
            <a:r>
              <a:rPr lang="ko-KR" altLang="en-US"/>
              <a:t>의 타입은 모두 </a:t>
            </a:r>
            <a:r>
              <a:rPr lang="en-US" altLang="ko-KR"/>
              <a:t>Text</a:t>
            </a:r>
            <a:r>
              <a:rPr lang="ko-KR" altLang="en-US"/>
              <a:t>가 됩니다</a:t>
            </a:r>
            <a:r>
              <a:rPr lang="en-US" altLang="ko-KR"/>
              <a:t>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b="1" smtClean="0">
                <a:solidFill>
                  <a:srgbClr val="C00000"/>
                </a:solidFill>
              </a:rPr>
              <a:t>SequenceInputFormat</a:t>
            </a:r>
            <a:endParaRPr lang="en-US" altLang="ko-KR" b="1">
              <a:solidFill>
                <a:srgbClr val="C00000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/>
              <a:t>하둡의 고유 파일 포맷은 시퀀스 파일입니다</a:t>
            </a:r>
            <a:r>
              <a:rPr lang="en-US" altLang="ko-KR"/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/>
              <a:t>어떤 타입이든 </a:t>
            </a:r>
            <a:r>
              <a:rPr lang="en-US" altLang="ko-KR"/>
              <a:t>Key</a:t>
            </a:r>
            <a:r>
              <a:rPr lang="ko-KR" altLang="en-US"/>
              <a:t>와 </a:t>
            </a:r>
            <a:r>
              <a:rPr lang="en-US" altLang="ko-KR"/>
              <a:t>Value</a:t>
            </a:r>
            <a:r>
              <a:rPr lang="ko-KR" altLang="en-US"/>
              <a:t>로 사용 가능합니다</a:t>
            </a:r>
            <a:r>
              <a:rPr lang="en-US" altLang="ko-KR"/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/>
              <a:t>MapFile</a:t>
            </a:r>
            <a:r>
              <a:rPr lang="ko-KR" altLang="en-US"/>
              <a:t>을 읽는데도 사용할 수 있습니다</a:t>
            </a:r>
            <a:r>
              <a:rPr lang="en-US" altLang="ko-KR"/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/>
              <a:t>MapFile</a:t>
            </a:r>
            <a:r>
              <a:rPr lang="ko-KR" altLang="en-US"/>
              <a:t>은 디렉토리이고 그 안에 인덱스 파일과 데이터 파일이 각각 시퀀스 파일의 형태로 존재합니다</a:t>
            </a:r>
            <a:r>
              <a:rPr lang="en-US" altLang="ko-KR" smtClean="0"/>
              <a:t>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b="1" smtClean="0">
                <a:solidFill>
                  <a:srgbClr val="C00000"/>
                </a:solidFill>
              </a:rPr>
              <a:t>MultipleInputs</a:t>
            </a:r>
            <a:endParaRPr lang="en-US" altLang="ko-KR" b="1">
              <a:solidFill>
                <a:srgbClr val="C00000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/>
              <a:t>서로 다른 포맷의 입력 파일들간에 공통의 키가 존재하고 같은 키를 갖는 레코드들끼리 묶어서 조인을 수행하고 싶은 경우 </a:t>
            </a:r>
            <a:r>
              <a:rPr lang="ko-KR" altLang="en-US" smtClean="0"/>
              <a:t>사용</a:t>
            </a:r>
            <a:endParaRPr lang="en-US" altLang="ko-KR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mtClean="0"/>
              <a:t>입력</a:t>
            </a:r>
            <a:r>
              <a:rPr lang="en-US" altLang="ko-KR" smtClean="0"/>
              <a:t> </a:t>
            </a:r>
            <a:r>
              <a:rPr lang="ko-KR" altLang="en-US" smtClean="0"/>
              <a:t>파일의 경로에 따라 다른 입력 포맷과 맵 클래스를 지정할 수 있습니다</a:t>
            </a:r>
            <a:r>
              <a:rPr lang="en-US" altLang="ko-KR" smtClean="0"/>
              <a:t>.</a:t>
            </a: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7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/>
              <a:t>HDFS API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355726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9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141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980728"/>
            <a:ext cx="1119193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b="1" dirty="0" smtClean="0">
                <a:solidFill>
                  <a:srgbClr val="C00000"/>
                </a:solidFill>
              </a:rPr>
              <a:t>Map Task </a:t>
            </a:r>
            <a:r>
              <a:rPr lang="ko-KR" altLang="en-US" b="1" dirty="0" smtClean="0">
                <a:solidFill>
                  <a:srgbClr val="C00000"/>
                </a:solidFill>
              </a:rPr>
              <a:t>수의 결정 방식</a:t>
            </a:r>
            <a:endParaRPr lang="en-US" altLang="ko-KR" b="1" dirty="0" smtClean="0">
              <a:solidFill>
                <a:srgbClr val="C00000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dirty="0"/>
              <a:t>주어진 입력 파일을 처리하기 위해 필요한 </a:t>
            </a:r>
            <a:r>
              <a:rPr lang="ko-KR" altLang="en-US" dirty="0" err="1"/>
              <a:t>맵</a:t>
            </a:r>
            <a:r>
              <a:rPr lang="ko-KR" altLang="en-US" dirty="0"/>
              <a:t> 태스크의 수는 프레임워크가 알아서 정한다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dirty="0"/>
              <a:t>입력 포맷이 주어진 입력 파일들을 처리하는데 몇 개의 </a:t>
            </a:r>
            <a:r>
              <a:rPr lang="ko-KR" altLang="en-US" dirty="0" err="1"/>
              <a:t>맵</a:t>
            </a:r>
            <a:r>
              <a:rPr lang="ko-KR" altLang="en-US" dirty="0"/>
              <a:t> 태스크가 필요한지 결정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dirty="0" err="1"/>
              <a:t>getSplits</a:t>
            </a:r>
            <a:r>
              <a:rPr lang="en-US" altLang="ko-KR" dirty="0"/>
              <a:t> </a:t>
            </a:r>
            <a:r>
              <a:rPr lang="ko-KR" altLang="en-US" dirty="0" err="1"/>
              <a:t>메서드</a:t>
            </a:r>
            <a:r>
              <a:rPr lang="ko-KR" altLang="en-US" dirty="0"/>
              <a:t> </a:t>
            </a:r>
            <a:r>
              <a:rPr lang="en-US" altLang="ko-KR" dirty="0"/>
              <a:t>- </a:t>
            </a:r>
            <a:r>
              <a:rPr lang="ko-KR" altLang="en-US" dirty="0"/>
              <a:t>주어진 모든 입력 파일들을 </a:t>
            </a:r>
            <a:r>
              <a:rPr lang="ko-KR" altLang="en-US" dirty="0" smtClean="0"/>
              <a:t>입력 파일 수와 입력 파일의 크기 정보를 바탕으로 </a:t>
            </a:r>
            <a:r>
              <a:rPr lang="en-US" altLang="ko-KR" dirty="0" err="1" smtClean="0"/>
              <a:t>InputSplit</a:t>
            </a:r>
            <a:r>
              <a:rPr lang="ko-KR" altLang="en-US" dirty="0"/>
              <a:t>로 나눠서 그 조각들의 리스트를 </a:t>
            </a:r>
            <a:r>
              <a:rPr lang="ko-KR" altLang="en-US" dirty="0" smtClean="0"/>
              <a:t>리턴</a:t>
            </a:r>
            <a:endParaRPr lang="en-US" altLang="ko-KR" dirty="0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dirty="0" err="1" smtClean="0"/>
              <a:t>InputSplit</a:t>
            </a:r>
            <a:r>
              <a:rPr lang="en-US" altLang="ko-KR" dirty="0" smtClean="0"/>
              <a:t> </a:t>
            </a:r>
            <a:r>
              <a:rPr lang="ko-KR" altLang="en-US" dirty="0" smtClean="0"/>
              <a:t>마다 </a:t>
            </a:r>
            <a:r>
              <a:rPr lang="ko-KR" altLang="en-US" dirty="0" err="1" smtClean="0"/>
              <a:t>맵</a:t>
            </a:r>
            <a:r>
              <a:rPr lang="ko-KR" altLang="en-US" dirty="0" smtClean="0"/>
              <a:t> 태스크가 하나씩 할당 </a:t>
            </a:r>
            <a:r>
              <a:rPr lang="en-US" altLang="ko-KR" dirty="0" smtClean="0"/>
              <a:t>(</a:t>
            </a:r>
            <a:r>
              <a:rPr lang="ko-KR" altLang="en-US" dirty="0" smtClean="0"/>
              <a:t>하나의 데이터 블록마다 할당</a:t>
            </a:r>
            <a:r>
              <a:rPr lang="en-US" altLang="ko-KR" dirty="0" smtClean="0"/>
              <a:t>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dirty="0" smtClean="0"/>
              <a:t>어떤 포맷들은 파일이 여러 블록으로 구성이 되어 있어도 </a:t>
            </a:r>
            <a:r>
              <a:rPr lang="ko-KR" altLang="en-US" dirty="0" err="1" smtClean="0"/>
              <a:t>블록별로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맵</a:t>
            </a:r>
            <a:r>
              <a:rPr lang="ko-KR" altLang="en-US" dirty="0" smtClean="0"/>
              <a:t> 태스크를 할당하는 것을 불허합니다</a:t>
            </a:r>
            <a:r>
              <a:rPr lang="en-US" altLang="ko-KR" dirty="0" smtClean="0"/>
              <a:t>.  (</a:t>
            </a:r>
            <a:r>
              <a:rPr lang="en-US" altLang="ko-KR" dirty="0" err="1" smtClean="0"/>
              <a:t>TextInputFormat</a:t>
            </a:r>
            <a:r>
              <a:rPr lang="ko-KR" altLang="en-US" dirty="0" smtClean="0"/>
              <a:t>의 경우 텍스트 파일이 </a:t>
            </a:r>
            <a:r>
              <a:rPr lang="en-US" altLang="ko-KR" dirty="0" err="1" smtClean="0"/>
              <a:t>gzip</a:t>
            </a:r>
            <a:r>
              <a:rPr lang="en-US" altLang="ko-KR" dirty="0" smtClean="0"/>
              <a:t> </a:t>
            </a:r>
            <a:r>
              <a:rPr lang="ko-KR" altLang="en-US" dirty="0" smtClean="0"/>
              <a:t>등으로 압축이 되어 있으면 전체 파일을 블록의 수와 관계 없이 하나의 </a:t>
            </a:r>
            <a:r>
              <a:rPr lang="ko-KR" altLang="en-US" dirty="0" err="1" smtClean="0"/>
              <a:t>맵</a:t>
            </a:r>
            <a:r>
              <a:rPr lang="ko-KR" altLang="en-US" dirty="0" smtClean="0"/>
              <a:t> 태스크에 지정해 버립니다</a:t>
            </a:r>
            <a:r>
              <a:rPr lang="en-US" altLang="ko-KR" dirty="0" smtClean="0"/>
              <a:t>.)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dirty="0" err="1" smtClean="0"/>
              <a:t>isSplitable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메서드는</a:t>
            </a:r>
            <a:r>
              <a:rPr lang="ko-KR" altLang="en-US" dirty="0" smtClean="0"/>
              <a:t> 블록 단위로 나눌 수 있는지 여부를 반환</a:t>
            </a:r>
            <a:endParaRPr lang="en-US" altLang="ko-KR" dirty="0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7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/>
              <a:t>HDFS API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108323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9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142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980728"/>
            <a:ext cx="1119193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b="1" dirty="0" smtClean="0">
                <a:solidFill>
                  <a:srgbClr val="C00000"/>
                </a:solidFill>
              </a:rPr>
              <a:t>Combiner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dirty="0" smtClean="0"/>
              <a:t>Mini Reducer, Local Reducer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dirty="0" err="1" smtClean="0"/>
              <a:t>맵</a:t>
            </a:r>
            <a:r>
              <a:rPr lang="en-US" altLang="ko-KR" dirty="0" smtClean="0"/>
              <a:t> </a:t>
            </a:r>
            <a:r>
              <a:rPr lang="ko-KR" altLang="en-US" dirty="0" smtClean="0"/>
              <a:t>태스크의 출력에 </a:t>
            </a:r>
            <a:r>
              <a:rPr lang="ko-KR" altLang="en-US" dirty="0" err="1" smtClean="0"/>
              <a:t>리듀스</a:t>
            </a:r>
            <a:r>
              <a:rPr lang="ko-KR" altLang="en-US" dirty="0" smtClean="0"/>
              <a:t> 코드를 먼저 적용해서 </a:t>
            </a:r>
            <a:r>
              <a:rPr lang="ko-KR" altLang="en-US" dirty="0" err="1" smtClean="0"/>
              <a:t>리듀스로</a:t>
            </a:r>
            <a:r>
              <a:rPr lang="ko-KR" altLang="en-US" dirty="0" smtClean="0"/>
              <a:t> 넘어가야 하는 데이터의 크기를 줄이는 역할을 담당</a:t>
            </a:r>
            <a:endParaRPr lang="en-US" altLang="ko-KR" dirty="0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dirty="0" err="1" smtClean="0"/>
              <a:t>맵</a:t>
            </a:r>
            <a:r>
              <a:rPr lang="ko-KR" altLang="en-US" dirty="0" smtClean="0"/>
              <a:t> 태스크와 </a:t>
            </a:r>
            <a:r>
              <a:rPr lang="ko-KR" altLang="en-US" dirty="0" err="1" smtClean="0"/>
              <a:t>리듀스</a:t>
            </a:r>
            <a:r>
              <a:rPr lang="ko-KR" altLang="en-US" dirty="0" smtClean="0"/>
              <a:t> 태스크 간의 네트워크 </a:t>
            </a:r>
            <a:r>
              <a:rPr lang="ko-KR" altLang="en-US" dirty="0" err="1" smtClean="0"/>
              <a:t>통신량을</a:t>
            </a:r>
            <a:r>
              <a:rPr lang="ko-KR" altLang="en-US" dirty="0" smtClean="0"/>
              <a:t> 최소화</a:t>
            </a:r>
            <a:endParaRPr lang="en-US" altLang="ko-KR" dirty="0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dirty="0" smtClean="0"/>
              <a:t>작업의 순서를 달리해도 최종 결과물이 같은 잡이면 </a:t>
            </a:r>
            <a:r>
              <a:rPr lang="en-US" altLang="ko-KR" dirty="0" smtClean="0"/>
              <a:t>combiner</a:t>
            </a:r>
            <a:r>
              <a:rPr lang="ko-KR" altLang="en-US" dirty="0" smtClean="0"/>
              <a:t>를 적용할 수 있습니다</a:t>
            </a:r>
            <a:r>
              <a:rPr lang="en-US" altLang="ko-KR" dirty="0" smtClean="0"/>
              <a:t>. (</a:t>
            </a:r>
            <a:r>
              <a:rPr lang="ko-KR" altLang="en-US" dirty="0" smtClean="0"/>
              <a:t>교환의 법칙과 결합의 법칙이 만족되는 잡이라면 </a:t>
            </a:r>
            <a:r>
              <a:rPr lang="en-US" altLang="ko-KR" dirty="0" smtClean="0"/>
              <a:t>combiner</a:t>
            </a:r>
            <a:r>
              <a:rPr lang="ko-KR" altLang="en-US" dirty="0" smtClean="0"/>
              <a:t>를 적용할 수 있습니다</a:t>
            </a:r>
            <a:r>
              <a:rPr lang="en-US" altLang="ko-KR" dirty="0" smtClean="0"/>
              <a:t>.)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dirty="0" smtClean="0"/>
              <a:t>Combiner</a:t>
            </a:r>
            <a:r>
              <a:rPr lang="ko-KR" altLang="en-US" dirty="0" smtClean="0"/>
              <a:t>를 적용할 수 있는 경우라면 </a:t>
            </a:r>
            <a:r>
              <a:rPr lang="ko-KR" altLang="en-US" dirty="0" err="1" smtClean="0"/>
              <a:t>리듀스</a:t>
            </a:r>
            <a:r>
              <a:rPr lang="ko-KR" altLang="en-US" dirty="0" smtClean="0"/>
              <a:t> 클래스를 그대로 </a:t>
            </a:r>
            <a:r>
              <a:rPr lang="ko-KR" altLang="en-US" dirty="0" err="1" smtClean="0"/>
              <a:t>컴바이너</a:t>
            </a:r>
            <a:r>
              <a:rPr lang="ko-KR" altLang="en-US" dirty="0" smtClean="0"/>
              <a:t> 클래스로 사용하는 형태를 가져가기를 권장합니다</a:t>
            </a:r>
            <a:r>
              <a:rPr lang="en-US" altLang="ko-KR" dirty="0" smtClean="0"/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dirty="0" smtClean="0"/>
              <a:t>Combiner</a:t>
            </a:r>
            <a:r>
              <a:rPr lang="ko-KR" altLang="en-US" dirty="0" smtClean="0"/>
              <a:t>의 설정은 </a:t>
            </a:r>
            <a:r>
              <a:rPr lang="en-US" altLang="ko-KR" dirty="0" smtClean="0"/>
              <a:t>Job </a:t>
            </a:r>
            <a:r>
              <a:rPr lang="ko-KR" altLang="en-US" dirty="0" smtClean="0"/>
              <a:t>클래스의 </a:t>
            </a:r>
            <a:r>
              <a:rPr lang="en-US" altLang="ko-KR" dirty="0" err="1" smtClean="0"/>
              <a:t>setCombinerClass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메서드로</a:t>
            </a:r>
            <a:r>
              <a:rPr lang="ko-KR" altLang="en-US" dirty="0" smtClean="0"/>
              <a:t> 가능합니다</a:t>
            </a:r>
            <a:r>
              <a:rPr lang="en-US" altLang="ko-KR" dirty="0" smtClean="0"/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7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/>
              <a:t>HDFS API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774942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9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143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980728"/>
            <a:ext cx="1119193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b="1" smtClean="0">
                <a:solidFill>
                  <a:srgbClr val="C00000"/>
                </a:solidFill>
              </a:rPr>
              <a:t>Partitioner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mtClean="0"/>
              <a:t>맵 태스크에서 나온 출력 레코드를 보고 어느 리듀스 태스크로 보낼지 결정</a:t>
            </a:r>
            <a:endParaRPr lang="en-US" altLang="ko-KR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mtClean="0"/>
              <a:t>결과 </a:t>
            </a:r>
            <a:r>
              <a:rPr lang="ko-KR" altLang="en-US"/>
              <a:t>레코드의 키 값을 해싱해서 그 해싱값을 리듀스 태스크의 수로 나누어 그 레코드가 어느 리듀스 태스크로 갈지 정해집니다</a:t>
            </a:r>
            <a:r>
              <a:rPr lang="en-US" altLang="ko-KR"/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/>
              <a:t>같은 키를 갖는 레코드들은 같은 리듀스 태스크로 보내지도록 합니다</a:t>
            </a:r>
            <a:r>
              <a:rPr lang="en-US" altLang="ko-KR"/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mtClean="0"/>
              <a:t> Job </a:t>
            </a:r>
            <a:r>
              <a:rPr lang="ko-KR" altLang="en-US" smtClean="0"/>
              <a:t>클래스의 </a:t>
            </a:r>
            <a:r>
              <a:rPr lang="en-US" altLang="ko-KR" smtClean="0"/>
              <a:t>setPartitionerClass </a:t>
            </a:r>
            <a:r>
              <a:rPr lang="ko-KR" altLang="en-US" smtClean="0"/>
              <a:t>메서드로 설정</a:t>
            </a:r>
            <a:endParaRPr lang="en-US" altLang="ko-KR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7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/>
              <a:t>HDFS API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361732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9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144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980728"/>
            <a:ext cx="1119193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b="1" smtClean="0">
                <a:solidFill>
                  <a:srgbClr val="C00000"/>
                </a:solidFill>
              </a:rPr>
              <a:t>Map </a:t>
            </a:r>
            <a:r>
              <a:rPr lang="ko-KR" altLang="en-US" b="1" smtClean="0">
                <a:solidFill>
                  <a:srgbClr val="C00000"/>
                </a:solidFill>
              </a:rPr>
              <a:t>출력 버퍼링</a:t>
            </a:r>
            <a:endParaRPr lang="en-US" altLang="ko-KR" b="1" smtClean="0">
              <a:solidFill>
                <a:srgbClr val="C00000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mtClean="0"/>
              <a:t>맵 태스크가 초기화될 대 원형 메모리 버퍼가 하나 만들어집니다</a:t>
            </a:r>
            <a:r>
              <a:rPr lang="en-US" altLang="ko-KR" smtClean="0"/>
              <a:t>. </a:t>
            </a:r>
            <a:r>
              <a:rPr lang="ko-KR" altLang="en-US" smtClean="0"/>
              <a:t>메모리 버퍼으 크기는  </a:t>
            </a:r>
            <a:r>
              <a:rPr lang="en-US" altLang="ko-KR" smtClean="0"/>
              <a:t>mapred-site.xml</a:t>
            </a:r>
            <a:r>
              <a:rPr lang="ko-KR" altLang="en-US" smtClean="0"/>
              <a:t>의 </a:t>
            </a:r>
            <a:r>
              <a:rPr lang="en-US" altLang="ko-KR" smtClean="0"/>
              <a:t>io.sort.mb </a:t>
            </a:r>
            <a:r>
              <a:rPr lang="ko-KR" altLang="en-US" smtClean="0"/>
              <a:t>파라미터에 설정 </a:t>
            </a:r>
            <a:r>
              <a:rPr lang="en-US" altLang="ko-KR" smtClean="0"/>
              <a:t>(</a:t>
            </a:r>
            <a:r>
              <a:rPr lang="ko-KR" altLang="en-US" smtClean="0"/>
              <a:t>기본 </a:t>
            </a:r>
            <a:r>
              <a:rPr lang="en-US" altLang="ko-KR" smtClean="0"/>
              <a:t>100MB)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mtClean="0"/>
              <a:t>맵에서 출력 레코드가 생길 때마다 파티셔너 클래스를 통해 출력 레코드의 파티션 번호를 할당받고</a:t>
            </a:r>
            <a:r>
              <a:rPr lang="en-US" altLang="ko-KR" smtClean="0"/>
              <a:t>, </a:t>
            </a:r>
            <a:r>
              <a:rPr lang="ko-KR" altLang="en-US" smtClean="0"/>
              <a:t>파티션 번호와  </a:t>
            </a:r>
            <a:r>
              <a:rPr lang="en-US" altLang="ko-KR" smtClean="0"/>
              <a:t>Key, Value </a:t>
            </a:r>
            <a:r>
              <a:rPr lang="ko-KR" altLang="en-US" smtClean="0"/>
              <a:t>세가지 정보를 메모리 버퍼에 저장합니다</a:t>
            </a:r>
            <a:r>
              <a:rPr lang="en-US" altLang="ko-KR" smtClean="0"/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mtClean="0"/>
              <a:t>버퍼의 </a:t>
            </a:r>
            <a:r>
              <a:rPr lang="en-US" altLang="ko-KR" smtClean="0"/>
              <a:t>80%</a:t>
            </a:r>
            <a:r>
              <a:rPr lang="ko-KR" altLang="en-US" smtClean="0"/>
              <a:t>가 채워지면 버퍼의 내용을 디스크에 파일로 기록합니다</a:t>
            </a:r>
            <a:r>
              <a:rPr lang="en-US" altLang="ko-KR" smtClean="0"/>
              <a:t>. Io.sort.spill.percent</a:t>
            </a:r>
            <a:r>
              <a:rPr lang="ko-KR" altLang="en-US"/>
              <a:t> </a:t>
            </a:r>
            <a:r>
              <a:rPr lang="ko-KR" altLang="en-US" smtClean="0"/>
              <a:t>파라미터로 버퍼의 퍼센트를 설정할 수 있습니다</a:t>
            </a:r>
            <a:endParaRPr lang="en-US" altLang="ko-KR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mtClean="0"/>
              <a:t>버퍼의 내용을 디스크로 써서 만들어지는 파일</a:t>
            </a:r>
            <a:r>
              <a:rPr lang="ko-KR" altLang="en-US"/>
              <a:t>은</a:t>
            </a:r>
            <a:r>
              <a:rPr lang="ko-KR" altLang="en-US" smtClean="0"/>
              <a:t> </a:t>
            </a:r>
            <a:r>
              <a:rPr lang="en-US" altLang="ko-KR" smtClean="0"/>
              <a:t>spill </a:t>
            </a:r>
            <a:r>
              <a:rPr lang="ko-KR" altLang="en-US" smtClean="0"/>
              <a:t>입니다</a:t>
            </a: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400024" y="228600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/>
              <a:t>HDFS API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473608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16895" y="250813"/>
            <a:ext cx="10972800" cy="432000"/>
          </a:xfrm>
        </p:spPr>
        <p:txBody>
          <a:bodyPr/>
          <a:lstStyle/>
          <a:p>
            <a:r>
              <a:rPr lang="en-US" altLang="ko-KR" b="1" dirty="0" err="1" smtClean="0"/>
              <a:t>MapReduce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9780" y="1790890"/>
            <a:ext cx="7543800" cy="441007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16895" y="980728"/>
            <a:ext cx="111919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b="1" smtClean="0">
                <a:solidFill>
                  <a:srgbClr val="C00000"/>
                </a:solidFill>
              </a:rPr>
              <a:t>Shuffle and Sorting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mtClean="0"/>
              <a:t> 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874903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9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146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980728"/>
            <a:ext cx="111919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b="1" smtClean="0">
                <a:solidFill>
                  <a:srgbClr val="C00000"/>
                </a:solidFill>
              </a:rPr>
              <a:t>JobTracker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mtClean="0"/>
              <a:t> </a:t>
            </a: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7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err="1"/>
              <a:t>MapReduce</a:t>
            </a:r>
            <a:endParaRPr lang="ko-KR" altLang="en-US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6877" y="2193987"/>
            <a:ext cx="7292660" cy="3284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841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16895" y="226307"/>
            <a:ext cx="10972800" cy="432000"/>
          </a:xfrm>
        </p:spPr>
        <p:txBody>
          <a:bodyPr/>
          <a:lstStyle/>
          <a:p>
            <a:r>
              <a:rPr lang="en-US" altLang="ko-KR" b="1" dirty="0" err="1"/>
              <a:t>MapReduce</a:t>
            </a:r>
            <a:endParaRPr lang="ko-KR" altLang="en-US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1966" y="2271902"/>
            <a:ext cx="7827792" cy="378142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16895" y="980728"/>
            <a:ext cx="111919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b="1" smtClean="0">
                <a:solidFill>
                  <a:srgbClr val="C00000"/>
                </a:solidFill>
              </a:rPr>
              <a:t>JobTracker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mtClean="0"/>
              <a:t> 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831646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16895" y="226307"/>
            <a:ext cx="10972800" cy="432000"/>
          </a:xfrm>
        </p:spPr>
        <p:txBody>
          <a:bodyPr/>
          <a:lstStyle/>
          <a:p>
            <a:r>
              <a:rPr lang="en-US" altLang="ko-KR" b="1"/>
              <a:t>Hadoop</a:t>
            </a:r>
            <a:endParaRPr lang="ko-KR" altLang="en-US" b="1" dirty="0"/>
          </a:p>
        </p:txBody>
      </p:sp>
      <p:sp>
        <p:nvSpPr>
          <p:cNvPr id="4" name="TextBox 3"/>
          <p:cNvSpPr txBox="1"/>
          <p:nvPr/>
        </p:nvSpPr>
        <p:spPr>
          <a:xfrm>
            <a:off x="316895" y="980728"/>
            <a:ext cx="111919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b="1" smtClean="0">
                <a:solidFill>
                  <a:srgbClr val="C00000"/>
                </a:solidFill>
              </a:rPr>
              <a:t>JobTracker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mtClean="0"/>
              <a:t> </a:t>
            </a:r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2571" y="2177986"/>
            <a:ext cx="9133601" cy="3399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612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26461" y="284246"/>
            <a:ext cx="10972800" cy="432000"/>
          </a:xfrm>
        </p:spPr>
        <p:txBody>
          <a:bodyPr/>
          <a:lstStyle/>
          <a:p>
            <a:r>
              <a:rPr lang="en-US" altLang="ko-KR" b="1" dirty="0" err="1"/>
              <a:t>MapReduce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5809" y="1724024"/>
            <a:ext cx="7559154" cy="411899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16895" y="980728"/>
            <a:ext cx="111919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b="1" smtClean="0">
                <a:solidFill>
                  <a:srgbClr val="C00000"/>
                </a:solidFill>
              </a:rPr>
              <a:t>Single Reduce Task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mtClean="0"/>
              <a:t> 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80379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smtClean="0"/>
              <a:t>4. </a:t>
            </a:r>
            <a:r>
              <a:rPr lang="ko-KR" altLang="en-US" b="1" dirty="0" err="1" smtClean="0"/>
              <a:t>빅</a:t>
            </a:r>
            <a:r>
              <a:rPr lang="ko-KR" altLang="en-US" b="1" dirty="0" smtClean="0"/>
              <a:t> 데이터 접</a:t>
            </a:r>
            <a:r>
              <a:rPr lang="ko-KR" altLang="en-US" b="1" dirty="0"/>
              <a:t>근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15</a:t>
            </a:fld>
            <a:r>
              <a:rPr lang="en-US" dirty="0" smtClean="0"/>
              <a:t> - 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19544" y="1113619"/>
            <a:ext cx="10453255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2000" dirty="0" smtClean="0">
                <a:latin typeface="+mn-ea"/>
              </a:rPr>
              <a:t>기존의 문제점을 개선해 비용을 절감하거나 새로운 사업 모델을 만들어 수익을 창출</a:t>
            </a:r>
            <a:endParaRPr lang="en-US" altLang="ko-KR" sz="2000" dirty="0" smtClean="0">
              <a:latin typeface="+mn-ea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2000" dirty="0" smtClean="0">
                <a:latin typeface="+mn-ea"/>
              </a:rPr>
              <a:t>의사결정 </a:t>
            </a:r>
            <a:r>
              <a:rPr lang="ko-KR" altLang="en-US" sz="2000" dirty="0" err="1" smtClean="0">
                <a:latin typeface="+mn-ea"/>
              </a:rPr>
              <a:t>인사이트</a:t>
            </a:r>
            <a:r>
              <a:rPr lang="ko-KR" altLang="en-US" sz="2000" dirty="0" smtClean="0">
                <a:latin typeface="+mn-ea"/>
              </a:rPr>
              <a:t> 발견</a:t>
            </a:r>
            <a:endParaRPr lang="en-US" altLang="ko-KR" sz="2000" dirty="0" smtClean="0">
              <a:latin typeface="+mn-ea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sz="2000" dirty="0" smtClean="0">
                <a:latin typeface="+mn-ea"/>
              </a:rPr>
              <a:t>비용 절감 </a:t>
            </a:r>
            <a:r>
              <a:rPr lang="ko-KR" altLang="en-US" sz="2000" dirty="0" err="1" smtClean="0">
                <a:latin typeface="+mn-ea"/>
              </a:rPr>
              <a:t>인사이트</a:t>
            </a:r>
            <a:endParaRPr lang="en-US" altLang="ko-KR" sz="2000" dirty="0" smtClean="0">
              <a:latin typeface="+mn-ea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sz="2000" dirty="0" smtClean="0">
                <a:latin typeface="+mn-ea"/>
              </a:rPr>
              <a:t>수익 창출 </a:t>
            </a:r>
            <a:r>
              <a:rPr lang="ko-KR" altLang="en-US" sz="2000" dirty="0" err="1" smtClean="0">
                <a:latin typeface="+mn-ea"/>
              </a:rPr>
              <a:t>인사이트</a:t>
            </a:r>
            <a:endParaRPr lang="en-US" altLang="ko-KR" sz="2000" dirty="0" smtClean="0">
              <a:latin typeface="+mn-ea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sz="2000" dirty="0" smtClean="0">
                <a:latin typeface="+mn-ea"/>
              </a:rPr>
              <a:t>문제 해결 </a:t>
            </a:r>
            <a:r>
              <a:rPr lang="ko-KR" altLang="en-US" sz="2000" dirty="0" err="1" smtClean="0">
                <a:latin typeface="+mn-ea"/>
              </a:rPr>
              <a:t>인사이트</a:t>
            </a:r>
            <a:endParaRPr lang="en-US" altLang="ko-KR" sz="2000" dirty="0" smtClean="0">
              <a:latin typeface="+mn-ea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endParaRPr lang="en-US" altLang="ko-KR" sz="2000" dirty="0">
              <a:latin typeface="+mn-ea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2000" dirty="0" smtClean="0">
                <a:latin typeface="+mn-ea"/>
              </a:rPr>
              <a:t>성공적인 </a:t>
            </a:r>
            <a:r>
              <a:rPr lang="ko-KR" altLang="en-US" sz="2000" dirty="0" err="1" smtClean="0">
                <a:latin typeface="+mn-ea"/>
              </a:rPr>
              <a:t>빅데이터</a:t>
            </a:r>
            <a:r>
              <a:rPr lang="ko-KR" altLang="en-US" sz="2000" dirty="0" smtClean="0">
                <a:latin typeface="+mn-ea"/>
              </a:rPr>
              <a:t> 시스템의 구축과 운영 시 반드시 내재화하고 자산화해야 할 </a:t>
            </a:r>
            <a:r>
              <a:rPr lang="ko-KR" altLang="en-US" sz="2000" dirty="0" err="1" smtClean="0">
                <a:latin typeface="+mn-ea"/>
              </a:rPr>
              <a:t>세가지요소</a:t>
            </a:r>
            <a:endParaRPr lang="en-US" altLang="ko-KR" sz="2000" dirty="0" smtClean="0">
              <a:latin typeface="+mn-ea"/>
            </a:endParaRP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ko-KR" altLang="en-US" sz="2000" dirty="0" smtClean="0">
                <a:latin typeface="+mn-ea"/>
              </a:rPr>
              <a:t>사람</a:t>
            </a:r>
            <a:endParaRPr lang="en-US" altLang="ko-KR" sz="2000" dirty="0" smtClean="0">
              <a:latin typeface="+mn-ea"/>
            </a:endParaRP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ko-KR" altLang="en-US" sz="2000" dirty="0" smtClean="0">
                <a:latin typeface="+mn-ea"/>
              </a:rPr>
              <a:t>기술</a:t>
            </a:r>
            <a:endParaRPr lang="en-US" altLang="ko-KR" sz="2000" dirty="0" smtClean="0">
              <a:latin typeface="+mn-ea"/>
            </a:endParaRP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ko-KR" altLang="en-US" sz="2000" dirty="0" smtClean="0">
                <a:latin typeface="+mn-ea"/>
              </a:rPr>
              <a:t>데이터</a:t>
            </a:r>
            <a:endParaRPr lang="en-US" altLang="ko-KR" sz="2000" dirty="0" smtClean="0">
              <a:latin typeface="+mn-ea"/>
            </a:endParaRPr>
          </a:p>
          <a:p>
            <a:pPr marL="914400" lvl="1" indent="-457200">
              <a:buFont typeface="Wingdings" panose="05000000000000000000" pitchFamily="2" charset="2"/>
              <a:buChar char="§"/>
            </a:pPr>
            <a:endParaRPr lang="en-US" altLang="ko-KR" sz="2000" dirty="0">
              <a:latin typeface="+mn-ea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ko-KR" altLang="en-US" sz="2000" dirty="0" err="1" smtClean="0">
                <a:latin typeface="+mn-ea"/>
              </a:rPr>
              <a:t>빅데이터</a:t>
            </a:r>
            <a:r>
              <a:rPr lang="ko-KR" altLang="en-US" sz="2000" dirty="0" smtClean="0">
                <a:latin typeface="+mn-ea"/>
              </a:rPr>
              <a:t> 프로젝트</a:t>
            </a:r>
            <a:endParaRPr lang="en-US" altLang="ko-KR" sz="2000" dirty="0" smtClean="0">
              <a:latin typeface="+mn-ea"/>
            </a:endParaRP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ko-KR" altLang="en-US" sz="2000" dirty="0" smtClean="0">
                <a:latin typeface="+mn-ea"/>
              </a:rPr>
              <a:t>플랫폼 </a:t>
            </a:r>
            <a:r>
              <a:rPr lang="ko-KR" altLang="en-US" sz="2000" dirty="0" err="1" smtClean="0">
                <a:latin typeface="+mn-ea"/>
              </a:rPr>
              <a:t>구축형</a:t>
            </a:r>
            <a:r>
              <a:rPr lang="ko-KR" altLang="en-US" sz="2000" dirty="0" smtClean="0">
                <a:latin typeface="+mn-ea"/>
              </a:rPr>
              <a:t> 프로젝트</a:t>
            </a:r>
            <a:endParaRPr lang="en-US" altLang="ko-KR" sz="2000" dirty="0" smtClean="0">
              <a:latin typeface="+mn-ea"/>
            </a:endParaRP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ko-KR" altLang="en-US" sz="2000" dirty="0" err="1" smtClean="0">
                <a:latin typeface="+mn-ea"/>
              </a:rPr>
              <a:t>빅데이터</a:t>
            </a:r>
            <a:r>
              <a:rPr lang="ko-KR" altLang="en-US" sz="2000" dirty="0" smtClean="0">
                <a:latin typeface="+mn-ea"/>
              </a:rPr>
              <a:t> 분석 프로젝트</a:t>
            </a:r>
            <a:endParaRPr lang="en-US" altLang="ko-KR" sz="2000" dirty="0" smtClean="0">
              <a:latin typeface="+mn-ea"/>
            </a:endParaRP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ko-KR" altLang="en-US" sz="2000" dirty="0" err="1" smtClean="0">
                <a:latin typeface="+mn-ea"/>
              </a:rPr>
              <a:t>빅데이터</a:t>
            </a:r>
            <a:r>
              <a:rPr lang="ko-KR" altLang="en-US" sz="2000" dirty="0" smtClean="0">
                <a:latin typeface="+mn-ea"/>
              </a:rPr>
              <a:t> 운영 및 관리</a:t>
            </a:r>
            <a:endParaRPr lang="ko-KR" altLang="en-US" sz="2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02606328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16895" y="190429"/>
            <a:ext cx="10972800" cy="432000"/>
          </a:xfrm>
        </p:spPr>
        <p:txBody>
          <a:bodyPr/>
          <a:lstStyle/>
          <a:p>
            <a:r>
              <a:rPr lang="en-US" altLang="ko-KR" b="1" dirty="0" err="1"/>
              <a:t>MapReduce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16895" y="980728"/>
            <a:ext cx="111919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b="1" smtClean="0">
                <a:solidFill>
                  <a:srgbClr val="C00000"/>
                </a:solidFill>
              </a:rPr>
              <a:t>Multiple Reduce Task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mtClean="0"/>
              <a:t> </a:t>
            </a:r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273" y="1708594"/>
            <a:ext cx="6532152" cy="380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194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8649" y="291013"/>
            <a:ext cx="10972800" cy="432000"/>
          </a:xfrm>
        </p:spPr>
        <p:txBody>
          <a:bodyPr/>
          <a:lstStyle/>
          <a:p>
            <a:r>
              <a:rPr lang="en-US" altLang="ko-KR" b="1" dirty="0" err="1"/>
              <a:t>MapReduce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16895" y="980728"/>
            <a:ext cx="111919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b="1" smtClean="0">
                <a:solidFill>
                  <a:srgbClr val="C00000"/>
                </a:solidFill>
              </a:rPr>
              <a:t>With No Reduce Task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mtClean="0"/>
              <a:t> </a:t>
            </a:r>
            <a:endParaRPr lang="en-US" altLang="ko-KR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9898" y="1985962"/>
            <a:ext cx="4870438" cy="3994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554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8649" y="291013"/>
            <a:ext cx="10972800" cy="432000"/>
          </a:xfrm>
        </p:spPr>
        <p:txBody>
          <a:bodyPr/>
          <a:lstStyle/>
          <a:p>
            <a:r>
              <a:rPr lang="en-US" altLang="ko-KR" b="1" dirty="0" err="1"/>
              <a:t>MapReduce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553" y="1347270"/>
            <a:ext cx="4019550" cy="474345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6608" y="1904448"/>
            <a:ext cx="6974586" cy="2764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759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8649" y="291013"/>
            <a:ext cx="10972800" cy="432000"/>
          </a:xfrm>
        </p:spPr>
        <p:txBody>
          <a:bodyPr/>
          <a:lstStyle/>
          <a:p>
            <a:r>
              <a:rPr lang="en-US" altLang="ko-KR" b="1" dirty="0" err="1" smtClean="0"/>
              <a:t>MapReduce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16895" y="980728"/>
            <a:ext cx="115245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b="1" smtClean="0">
                <a:solidFill>
                  <a:srgbClr val="C00000"/>
                </a:solidFill>
              </a:rPr>
              <a:t>MapReduce </a:t>
            </a:r>
            <a:r>
              <a:rPr lang="ko-KR" altLang="en-US" b="1" smtClean="0">
                <a:solidFill>
                  <a:srgbClr val="C00000"/>
                </a:solidFill>
              </a:rPr>
              <a:t>물리적 흐름</a:t>
            </a:r>
            <a:endParaRPr lang="en-US" altLang="ko-KR" b="1" smtClean="0">
              <a:solidFill>
                <a:srgbClr val="C00000"/>
              </a:solidFill>
            </a:endParaRPr>
          </a:p>
          <a:p>
            <a:pPr lvl="1"/>
            <a:endParaRPr lang="en-US" altLang="ko-KR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710" y="1627059"/>
            <a:ext cx="8922258" cy="417852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49224" y="5989320"/>
            <a:ext cx="9637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Shuffle – Map</a:t>
            </a:r>
            <a:r>
              <a:rPr lang="ko-KR" altLang="en-US"/>
              <a:t>의 출력을 정리 하여 같은 키 값 모음</a:t>
            </a:r>
          </a:p>
        </p:txBody>
      </p:sp>
    </p:spTree>
    <p:extLst>
      <p:ext uri="{BB962C8B-B14F-4D97-AF65-F5344CB8AC3E}">
        <p14:creationId xmlns:p14="http://schemas.microsoft.com/office/powerpoint/2010/main" val="3582997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8649" y="291013"/>
            <a:ext cx="10972800" cy="432000"/>
          </a:xfrm>
        </p:spPr>
        <p:txBody>
          <a:bodyPr/>
          <a:lstStyle/>
          <a:p>
            <a:r>
              <a:rPr lang="en-US" altLang="ko-KR" b="1" dirty="0" err="1"/>
              <a:t>MapReduce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16895" y="980728"/>
            <a:ext cx="1152458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>
                <a:solidFill>
                  <a:srgbClr val="C00000"/>
                </a:solidFill>
              </a:rPr>
              <a:t>Map </a:t>
            </a:r>
            <a:r>
              <a:rPr lang="ko-KR" altLang="en-US">
                <a:solidFill>
                  <a:srgbClr val="C00000"/>
                </a:solidFill>
              </a:rPr>
              <a:t>단계의 과정</a:t>
            </a:r>
          </a:p>
          <a:p>
            <a:r>
              <a:rPr lang="en-US" altLang="ko-KR"/>
              <a:t>1. </a:t>
            </a:r>
            <a:r>
              <a:rPr lang="ko-KR" altLang="en-US"/>
              <a:t>마스터는 입력 파일을 복수의 단편으로 분할한 다음</a:t>
            </a:r>
          </a:p>
          <a:p>
            <a:r>
              <a:rPr lang="en-US" altLang="ko-KR"/>
              <a:t>2. </a:t>
            </a:r>
            <a:r>
              <a:rPr lang="ko-KR" altLang="en-US"/>
              <a:t>하나하나의 처리를 순차적을 워커에 할당합니다</a:t>
            </a:r>
            <a:r>
              <a:rPr lang="en-US" altLang="ko-KR"/>
              <a:t>.</a:t>
            </a:r>
          </a:p>
          <a:p>
            <a:r>
              <a:rPr lang="en-US" altLang="ko-KR"/>
              <a:t>3. </a:t>
            </a:r>
            <a:r>
              <a:rPr lang="ko-KR" altLang="en-US"/>
              <a:t>워커는 단편에 기록된 키와 값을 </a:t>
            </a:r>
            <a:r>
              <a:rPr lang="en-US" altLang="ko-KR"/>
              <a:t>Map</a:t>
            </a:r>
            <a:r>
              <a:rPr lang="ko-KR" altLang="en-US"/>
              <a:t>호출하여</a:t>
            </a:r>
          </a:p>
          <a:p>
            <a:r>
              <a:rPr lang="en-US" altLang="ko-KR"/>
              <a:t>4. Map</a:t>
            </a:r>
            <a:r>
              <a:rPr lang="ko-KR" altLang="en-US"/>
              <a:t>은 새로운 키와 값을 출력합니다</a:t>
            </a:r>
            <a:r>
              <a:rPr lang="en-US" altLang="ko-KR"/>
              <a:t>.</a:t>
            </a:r>
          </a:p>
          <a:p>
            <a:r>
              <a:rPr lang="en-US" altLang="ko-KR"/>
              <a:t>5. </a:t>
            </a:r>
            <a:r>
              <a:rPr lang="ko-KR" altLang="en-US"/>
              <a:t>워커는 잠시 메모리상 중간파일로 저장하는데</a:t>
            </a:r>
          </a:p>
          <a:p>
            <a:r>
              <a:rPr lang="en-US" altLang="ko-KR"/>
              <a:t>6. </a:t>
            </a:r>
            <a:r>
              <a:rPr lang="ko-KR" altLang="en-US"/>
              <a:t>중간파일은 일시적으로만 사용하며</a:t>
            </a:r>
            <a:r>
              <a:rPr lang="en-US" altLang="ko-KR"/>
              <a:t>, </a:t>
            </a:r>
            <a:r>
              <a:rPr lang="ko-KR" altLang="en-US"/>
              <a:t>효율을 높이기 위해 </a:t>
            </a:r>
            <a:r>
              <a:rPr lang="en-US" altLang="ko-KR"/>
              <a:t>GFS</a:t>
            </a:r>
            <a:r>
              <a:rPr lang="ko-KR" altLang="en-US"/>
              <a:t>가 아닌 로컬파일로 </a:t>
            </a:r>
            <a:r>
              <a:rPr lang="ko-KR" altLang="en-US" smtClean="0"/>
              <a:t>저장합니다</a:t>
            </a:r>
            <a:r>
              <a:rPr lang="en-US" altLang="ko-KR"/>
              <a:t>.</a:t>
            </a:r>
            <a:endParaRPr lang="en-US" altLang="ko-KR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9400" y="3070197"/>
            <a:ext cx="5212080" cy="3590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188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8649" y="291013"/>
            <a:ext cx="10972800" cy="432000"/>
          </a:xfrm>
        </p:spPr>
        <p:txBody>
          <a:bodyPr/>
          <a:lstStyle/>
          <a:p>
            <a:r>
              <a:rPr lang="en-US" altLang="ko-KR" b="1" dirty="0" err="1"/>
              <a:t>MapReduce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16895" y="980728"/>
            <a:ext cx="1152458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smtClean="0">
                <a:solidFill>
                  <a:srgbClr val="C00000"/>
                </a:solidFill>
              </a:rPr>
              <a:t>Shuffle </a:t>
            </a:r>
            <a:r>
              <a:rPr lang="ko-KR" altLang="en-US">
                <a:solidFill>
                  <a:srgbClr val="C00000"/>
                </a:solidFill>
              </a:rPr>
              <a:t>단계의 과정</a:t>
            </a:r>
          </a:p>
          <a:p>
            <a:r>
              <a:rPr lang="en-US" altLang="ko-KR"/>
              <a:t>1. </a:t>
            </a:r>
            <a:r>
              <a:rPr lang="ko-KR" altLang="en-US"/>
              <a:t>워커에서 중간파일이 생성이 되면 마스터를 경유해 </a:t>
            </a:r>
            <a:r>
              <a:rPr lang="en-US" altLang="ko-KR"/>
              <a:t>Reduce</a:t>
            </a:r>
            <a:r>
              <a:rPr lang="ko-KR" altLang="en-US"/>
              <a:t>워커에 위치 전달합니다</a:t>
            </a:r>
            <a:r>
              <a:rPr lang="en-US" altLang="ko-KR"/>
              <a:t>.</a:t>
            </a:r>
          </a:p>
          <a:p>
            <a:r>
              <a:rPr lang="en-US" altLang="ko-KR"/>
              <a:t>2. Reduce </a:t>
            </a:r>
            <a:r>
              <a:rPr lang="ko-KR" altLang="en-US"/>
              <a:t>워커는 네트워크를 경유해 중간파일을 가져오고 바로 셔플을 시작합니다</a:t>
            </a:r>
            <a:r>
              <a:rPr lang="en-US" altLang="ko-KR"/>
              <a:t>.</a:t>
            </a:r>
          </a:p>
          <a:p>
            <a:r>
              <a:rPr lang="en-US" altLang="ko-KR"/>
              <a:t>3. </a:t>
            </a:r>
            <a:r>
              <a:rPr lang="ko-KR" altLang="en-US"/>
              <a:t>중간파일에 기록된 키에 따라 모든 데이터가 정렬되며</a:t>
            </a:r>
            <a:r>
              <a:rPr lang="en-US" altLang="ko-KR"/>
              <a:t>,</a:t>
            </a:r>
          </a:p>
          <a:p>
            <a:r>
              <a:rPr lang="en-US" altLang="ko-KR"/>
              <a:t>4. </a:t>
            </a:r>
            <a:r>
              <a:rPr lang="ko-KR" altLang="en-US"/>
              <a:t>중간파일이 작으면 메모리상에서 정렬</a:t>
            </a:r>
            <a:r>
              <a:rPr lang="en-US" altLang="ko-KR"/>
              <a:t>, </a:t>
            </a:r>
            <a:r>
              <a:rPr lang="ko-KR" altLang="en-US"/>
              <a:t>크면 임시파일로 보냅니다</a:t>
            </a:r>
            <a:r>
              <a:rPr lang="en-US" altLang="ko-KR"/>
              <a:t>.</a:t>
            </a:r>
          </a:p>
          <a:p>
            <a:r>
              <a:rPr lang="en-US" altLang="ko-KR"/>
              <a:t>5. </a:t>
            </a:r>
            <a:r>
              <a:rPr lang="ko-KR" altLang="en-US"/>
              <a:t>중간 파일이 모일 때까지 셔플이 완료 되지 않기 때문에 </a:t>
            </a:r>
            <a:r>
              <a:rPr lang="en-US" altLang="ko-KR"/>
              <a:t>Map</a:t>
            </a:r>
            <a:r>
              <a:rPr lang="ko-KR" altLang="en-US"/>
              <a:t>이 계속 되는 한 셔플도 끝나지 않습니다</a:t>
            </a:r>
            <a:r>
              <a:rPr lang="en-US" altLang="ko-KR"/>
              <a:t>.</a:t>
            </a:r>
          </a:p>
          <a:p>
            <a:r>
              <a:rPr lang="en-US" altLang="ko-KR"/>
              <a:t>6. Map</a:t>
            </a:r>
            <a:r>
              <a:rPr lang="ko-KR" altLang="en-US"/>
              <a:t>쪽에서 중간파일이 생성될 때마다 순차적으로 셔플이 이루어지고 모든 </a:t>
            </a:r>
            <a:r>
              <a:rPr lang="en-US" altLang="ko-KR"/>
              <a:t>Map</a:t>
            </a:r>
            <a:r>
              <a:rPr lang="ko-KR" altLang="en-US"/>
              <a:t>의 처리가완료가 되면 셔플도 끝납니다</a:t>
            </a:r>
            <a:r>
              <a:rPr lang="en-US" altLang="ko-KR"/>
              <a:t>.</a:t>
            </a:r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8272" y="3060663"/>
            <a:ext cx="5093208" cy="3643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324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8649" y="291013"/>
            <a:ext cx="10972800" cy="432000"/>
          </a:xfrm>
        </p:spPr>
        <p:txBody>
          <a:bodyPr/>
          <a:lstStyle/>
          <a:p>
            <a:r>
              <a:rPr lang="en-US" altLang="ko-KR" b="1" dirty="0" err="1"/>
              <a:t>MapReduce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16895" y="980728"/>
            <a:ext cx="1152458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smtClean="0">
                <a:solidFill>
                  <a:srgbClr val="C00000"/>
                </a:solidFill>
              </a:rPr>
              <a:t>Reduce </a:t>
            </a:r>
            <a:r>
              <a:rPr lang="ko-KR" altLang="en-US">
                <a:solidFill>
                  <a:srgbClr val="C00000"/>
                </a:solidFill>
              </a:rPr>
              <a:t>단계의 과정</a:t>
            </a:r>
          </a:p>
          <a:p>
            <a:r>
              <a:rPr lang="en-US" altLang="ko-KR"/>
              <a:t>1. Reduce</a:t>
            </a:r>
            <a:r>
              <a:rPr lang="ko-KR" altLang="en-US"/>
              <a:t>는 셔플이 끝난 그룹부터 차례로 시작합니다</a:t>
            </a:r>
            <a:r>
              <a:rPr lang="en-US" altLang="ko-KR"/>
              <a:t>.</a:t>
            </a:r>
          </a:p>
          <a:p>
            <a:r>
              <a:rPr lang="en-US" altLang="ko-KR"/>
              <a:t>2. Reduce</a:t>
            </a:r>
            <a:r>
              <a:rPr lang="ko-KR" altLang="en-US"/>
              <a:t>에 건네진 키는 사전 순으로 작은 것부터 차례로 선택됩니다</a:t>
            </a:r>
            <a:r>
              <a:rPr lang="en-US" altLang="ko-KR"/>
              <a:t>.</a:t>
            </a:r>
          </a:p>
          <a:p>
            <a:r>
              <a:rPr lang="en-US" altLang="ko-KR"/>
              <a:t>3. </a:t>
            </a:r>
            <a:r>
              <a:rPr lang="ko-KR" altLang="en-US"/>
              <a:t>중간파일에 기록된 키에 따라 모든 데이터가 정렬되며</a:t>
            </a:r>
            <a:r>
              <a:rPr lang="en-US" altLang="ko-KR"/>
              <a:t>,</a:t>
            </a:r>
          </a:p>
          <a:p>
            <a:r>
              <a:rPr lang="en-US" altLang="ko-KR"/>
              <a:t>4. Reduce</a:t>
            </a:r>
            <a:r>
              <a:rPr lang="ko-KR" altLang="en-US"/>
              <a:t>의 출력은 그룹별로 하나의 파일로서 </a:t>
            </a:r>
            <a:r>
              <a:rPr lang="en-US" altLang="ko-KR"/>
              <a:t>GFS</a:t>
            </a:r>
            <a:r>
              <a:rPr lang="ko-KR" altLang="en-US"/>
              <a:t>로 보내집니다</a:t>
            </a:r>
            <a:r>
              <a:rPr lang="en-US" altLang="ko-KR"/>
              <a:t>.</a:t>
            </a:r>
          </a:p>
          <a:p>
            <a:r>
              <a:rPr lang="en-US" altLang="ko-KR"/>
              <a:t>5. </a:t>
            </a:r>
            <a:r>
              <a:rPr lang="ko-KR" altLang="en-US"/>
              <a:t>그러므로 최종적으로 그룹의 수만큼 출력 파일이 만들어 집니다</a:t>
            </a:r>
            <a:r>
              <a:rPr lang="en-US" altLang="ko-KR"/>
              <a:t>.</a:t>
            </a:r>
            <a:endParaRPr lang="en-US" altLang="ko-KR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2371" y="2869301"/>
            <a:ext cx="4958525" cy="3712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466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8649" y="291013"/>
            <a:ext cx="10972800" cy="432000"/>
          </a:xfrm>
        </p:spPr>
        <p:txBody>
          <a:bodyPr/>
          <a:lstStyle/>
          <a:p>
            <a:r>
              <a:rPr lang="en-US" altLang="ko-KR" b="1"/>
              <a:t>Hadoop</a:t>
            </a: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980728"/>
            <a:ext cx="11524585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>
                <a:solidFill>
                  <a:srgbClr val="C00000"/>
                </a:solidFill>
              </a:rPr>
              <a:t>Zookeeper(</a:t>
            </a:r>
            <a:r>
              <a:rPr lang="en-US" altLang="ko-KR">
                <a:solidFill>
                  <a:srgbClr val="C00000"/>
                </a:solidFill>
                <a:hlinkClick r:id="rId2"/>
              </a:rPr>
              <a:t>http://zookeeper.apache.org</a:t>
            </a:r>
            <a:r>
              <a:rPr lang="en-US" altLang="ko-KR" smtClean="0">
                <a:solidFill>
                  <a:srgbClr val="C00000"/>
                </a:solidFill>
                <a:hlinkClick r:id="rId2"/>
              </a:rPr>
              <a:t>/</a:t>
            </a:r>
            <a:r>
              <a:rPr lang="en-US" altLang="ko-KR" smtClean="0">
                <a:solidFill>
                  <a:srgbClr val="C00000"/>
                </a:solidFill>
              </a:rPr>
              <a:t>)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ko-KR" altLang="en-US"/>
              <a:t>주키퍼는 분산 어플리케이션을 위한 고성능 코디네이션 서비스입니다</a:t>
            </a:r>
            <a:r>
              <a:rPr lang="en-US" altLang="ko-KR"/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mtClean="0"/>
              <a:t>동물원 </a:t>
            </a:r>
            <a:r>
              <a:rPr lang="ko-KR" altLang="en-US"/>
              <a:t>사육사와 </a:t>
            </a:r>
            <a:r>
              <a:rPr lang="ko-KR" altLang="en-US" smtClean="0"/>
              <a:t>같이 </a:t>
            </a:r>
            <a:r>
              <a:rPr lang="en-US" altLang="ko-KR"/>
              <a:t>Hadoop(</a:t>
            </a:r>
            <a:r>
              <a:rPr lang="ko-KR" altLang="en-US"/>
              <a:t>코끼리</a:t>
            </a:r>
            <a:r>
              <a:rPr lang="en-US" altLang="ko-KR"/>
              <a:t>), chukwa(</a:t>
            </a:r>
            <a:r>
              <a:rPr lang="ko-KR" altLang="en-US"/>
              <a:t>거북이</a:t>
            </a:r>
            <a:r>
              <a:rPr lang="en-US" altLang="ko-KR"/>
              <a:t>), pig(</a:t>
            </a:r>
            <a:r>
              <a:rPr lang="ko-KR" altLang="en-US"/>
              <a:t>돼지</a:t>
            </a:r>
            <a:r>
              <a:rPr lang="en-US" altLang="ko-KR" smtClean="0"/>
              <a:t>),hive</a:t>
            </a:r>
            <a:r>
              <a:rPr lang="en-US" altLang="ko-KR"/>
              <a:t>(</a:t>
            </a:r>
            <a:r>
              <a:rPr lang="ko-KR" altLang="en-US"/>
              <a:t>벌</a:t>
            </a:r>
            <a:r>
              <a:rPr lang="en-US" altLang="ko-KR"/>
              <a:t>) </a:t>
            </a:r>
            <a:r>
              <a:rPr lang="ko-KR" altLang="en-US"/>
              <a:t>등을 관리하며</a:t>
            </a:r>
            <a:r>
              <a:rPr lang="en-US" altLang="ko-KR"/>
              <a:t>, </a:t>
            </a:r>
            <a:r>
              <a:rPr lang="ko-KR" altLang="en-US"/>
              <a:t>분산처리 환경에서 다중의 서버에 집합을 묶어서 관리해주는 </a:t>
            </a:r>
            <a:r>
              <a:rPr lang="ko-KR" altLang="en-US" smtClean="0"/>
              <a:t>시스템에서 </a:t>
            </a:r>
            <a:r>
              <a:rPr lang="ko-KR" altLang="en-US"/>
              <a:t>장애</a:t>
            </a:r>
            <a:r>
              <a:rPr lang="en-US" altLang="ko-KR"/>
              <a:t>, </a:t>
            </a:r>
            <a:r>
              <a:rPr lang="ko-KR" altLang="en-US"/>
              <a:t>동기화 등 문제발생시 해결을 쉽게 하기 위한 것입니다</a:t>
            </a:r>
            <a:r>
              <a:rPr lang="en-US" altLang="ko-KR"/>
              <a:t>.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ko-KR" altLang="en-US"/>
              <a:t>주키퍼는 로드벨런서의 역할을 하는데</a:t>
            </a:r>
            <a:r>
              <a:rPr lang="en-US" altLang="ko-KR"/>
              <a:t>, </a:t>
            </a:r>
            <a:r>
              <a:rPr lang="ko-KR" altLang="en-US"/>
              <a:t>이를 위해 다음과 같은 기능을 제공합니다</a:t>
            </a:r>
            <a:r>
              <a:rPr lang="en-US" altLang="ko-KR"/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mtClean="0"/>
              <a:t>네임서비스 </a:t>
            </a:r>
            <a:r>
              <a:rPr lang="en-US" altLang="ko-KR"/>
              <a:t>(</a:t>
            </a:r>
            <a:r>
              <a:rPr lang="ko-KR" altLang="en-US"/>
              <a:t>서비스 룩업</a:t>
            </a:r>
            <a:r>
              <a:rPr lang="en-US" altLang="ko-KR"/>
              <a:t>)</a:t>
            </a:r>
            <a:r>
              <a:rPr lang="ko-KR" altLang="en-US"/>
              <a:t>를 통한 부하 분산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mtClean="0"/>
              <a:t>분산 </a:t>
            </a:r>
            <a:r>
              <a:rPr lang="ko-KR" altLang="en-US"/>
              <a:t>락이나 동기화 문제 해결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mtClean="0"/>
              <a:t>클러스터 </a:t>
            </a:r>
            <a:r>
              <a:rPr lang="ko-KR" altLang="en-US"/>
              <a:t>멤버십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mtClean="0"/>
              <a:t>높은 </a:t>
            </a:r>
            <a:r>
              <a:rPr lang="ko-KR" altLang="en-US"/>
              <a:t>가용성을 위한 장애복구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ko-KR" altLang="en-US"/>
              <a:t>분산 시스템에서는 다음과 같은 문제를 생각하지 않을 수 없습니다</a:t>
            </a:r>
            <a:r>
              <a:rPr lang="en-US" altLang="ko-KR"/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mtClean="0"/>
              <a:t>서버의 </a:t>
            </a:r>
            <a:r>
              <a:rPr lang="ko-KR" altLang="en-US"/>
              <a:t>로드상태에 따라 동적으로 새로운 서버를 추가 할 수 있는가</a:t>
            </a:r>
            <a:r>
              <a:rPr lang="en-US" altLang="ko-KR"/>
              <a:t>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mtClean="0"/>
              <a:t>DB</a:t>
            </a:r>
            <a:r>
              <a:rPr lang="ko-KR" altLang="en-US"/>
              <a:t>에 락을 건 서버가 장애가 발생하면 어떻게 되나</a:t>
            </a:r>
            <a:r>
              <a:rPr lang="en-US" altLang="ko-KR"/>
              <a:t>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mtClean="0"/>
              <a:t>Active/Standby </a:t>
            </a:r>
            <a:r>
              <a:rPr lang="ko-KR" altLang="en-US"/>
              <a:t>구조일 경우 액티브 서버의 장애 판단은</a:t>
            </a:r>
            <a:r>
              <a:rPr lang="en-US" altLang="ko-KR"/>
              <a:t>?(</a:t>
            </a:r>
            <a:r>
              <a:rPr lang="ko-KR" altLang="en-US"/>
              <a:t>만일 좀비 상태가 된다면</a:t>
            </a:r>
            <a:r>
              <a:rPr lang="en-US" altLang="ko-KR"/>
              <a:t>?)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ko-KR" altLang="en-US"/>
              <a:t>주키퍼는 다음 </a:t>
            </a:r>
            <a:r>
              <a:rPr lang="en-US" altLang="ko-KR"/>
              <a:t>4</a:t>
            </a:r>
            <a:r>
              <a:rPr lang="ko-KR" altLang="en-US"/>
              <a:t>가지의 노드들을 가지고 있습니다</a:t>
            </a:r>
            <a:r>
              <a:rPr lang="en-US" altLang="ko-KR"/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mtClean="0"/>
              <a:t>Znodes</a:t>
            </a:r>
            <a:endParaRPr lang="en-US" altLang="ko-KR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mtClean="0"/>
              <a:t>Ephemeral </a:t>
            </a:r>
            <a:r>
              <a:rPr lang="en-US" altLang="ko-KR"/>
              <a:t>Nodes (</a:t>
            </a:r>
            <a:r>
              <a:rPr lang="ko-KR" altLang="en-US"/>
              <a:t>임시노드</a:t>
            </a:r>
            <a:r>
              <a:rPr lang="en-US" altLang="ko-KR"/>
              <a:t>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mtClean="0"/>
              <a:t>Sequence </a:t>
            </a:r>
            <a:r>
              <a:rPr lang="en-US" altLang="ko-KR"/>
              <a:t>Nodes (</a:t>
            </a:r>
            <a:r>
              <a:rPr lang="ko-KR" altLang="en-US"/>
              <a:t>순차적노드</a:t>
            </a:r>
            <a:r>
              <a:rPr lang="en-US" altLang="ko-KR"/>
              <a:t>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mtClean="0"/>
              <a:t>Watches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462530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8649" y="291013"/>
            <a:ext cx="10972800" cy="432000"/>
          </a:xfrm>
        </p:spPr>
        <p:txBody>
          <a:bodyPr/>
          <a:lstStyle/>
          <a:p>
            <a:r>
              <a:rPr lang="en-US" altLang="ko-KR" b="1" dirty="0" err="1"/>
              <a:t>MapReduce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16895" y="980728"/>
            <a:ext cx="11524585" cy="5786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smtClean="0">
                <a:solidFill>
                  <a:srgbClr val="C00000"/>
                </a:solidFill>
              </a:rPr>
              <a:t>WordCount </a:t>
            </a:r>
            <a:r>
              <a:rPr lang="ko-KR" altLang="en-US" smtClean="0">
                <a:solidFill>
                  <a:srgbClr val="C00000"/>
                </a:solidFill>
              </a:rPr>
              <a:t>프로그래밍 순서</a:t>
            </a:r>
            <a:endParaRPr lang="en-US" altLang="ko-KR" smtClean="0">
              <a:solidFill>
                <a:srgbClr val="C00000"/>
              </a:solidFill>
            </a:endParaRPr>
          </a:p>
          <a:p>
            <a:pPr lvl="1"/>
            <a:r>
              <a:rPr lang="en-US" altLang="ko-KR" sz="1600"/>
              <a:t>1. </a:t>
            </a:r>
            <a:r>
              <a:rPr lang="ko-KR" altLang="en-US" sz="1600"/>
              <a:t>매퍼 클래스 작성</a:t>
            </a:r>
          </a:p>
          <a:p>
            <a:pPr lvl="1"/>
            <a:r>
              <a:rPr lang="en-US" altLang="ko-KR" sz="1600"/>
              <a:t>• Mapper </a:t>
            </a:r>
            <a:r>
              <a:rPr lang="ko-KR" altLang="en-US" sz="1600"/>
              <a:t>클래스를 상속받고 </a:t>
            </a:r>
            <a:r>
              <a:rPr lang="en-US" altLang="ko-KR" sz="1600"/>
              <a:t>map() </a:t>
            </a:r>
            <a:r>
              <a:rPr lang="ko-KR" altLang="en-US" sz="1600"/>
              <a:t>메서드 재정의</a:t>
            </a:r>
          </a:p>
          <a:p>
            <a:pPr lvl="1"/>
            <a:r>
              <a:rPr lang="en-US" altLang="ko-KR" sz="1600"/>
              <a:t>• map() </a:t>
            </a:r>
            <a:r>
              <a:rPr lang="ko-KR" altLang="en-US" sz="1600"/>
              <a:t>메서드 인자로 넘겨진 </a:t>
            </a:r>
            <a:r>
              <a:rPr lang="en-US" altLang="ko-KR" sz="1600"/>
              <a:t>key</a:t>
            </a:r>
            <a:r>
              <a:rPr lang="ko-KR" altLang="en-US" sz="1600"/>
              <a:t>와 </a:t>
            </a:r>
            <a:r>
              <a:rPr lang="en-US" altLang="ko-KR" sz="1600"/>
              <a:t>value</a:t>
            </a:r>
            <a:r>
              <a:rPr lang="ko-KR" altLang="en-US" sz="1600"/>
              <a:t>를 분석하여 </a:t>
            </a:r>
            <a:r>
              <a:rPr lang="en-US" altLang="ko-KR" sz="1600"/>
              <a:t>context </a:t>
            </a:r>
            <a:r>
              <a:rPr lang="ko-KR" altLang="en-US" sz="1600"/>
              <a:t>객체를 통해 출력</a:t>
            </a:r>
            <a:r>
              <a:rPr lang="en-US" altLang="ko-KR" sz="1600"/>
              <a:t>(write) </a:t>
            </a:r>
            <a:r>
              <a:rPr lang="ko-KR" altLang="en-US" sz="1600" smtClean="0"/>
              <a:t>합니다</a:t>
            </a:r>
            <a:r>
              <a:rPr lang="en-US" altLang="ko-KR" sz="1600"/>
              <a:t>.</a:t>
            </a:r>
          </a:p>
          <a:p>
            <a:pPr lvl="1"/>
            <a:r>
              <a:rPr lang="en-US" altLang="ko-KR" sz="1600"/>
              <a:t>2. </a:t>
            </a:r>
            <a:r>
              <a:rPr lang="ko-KR" altLang="en-US" sz="1600"/>
              <a:t>리듀서 클래스 작성</a:t>
            </a:r>
          </a:p>
          <a:p>
            <a:pPr lvl="1"/>
            <a:r>
              <a:rPr lang="en-US" altLang="ko-KR" sz="1600"/>
              <a:t>• Recuder </a:t>
            </a:r>
            <a:r>
              <a:rPr lang="ko-KR" altLang="en-US" sz="1600"/>
              <a:t>클래스를 상속받고 </a:t>
            </a:r>
            <a:r>
              <a:rPr lang="en-US" altLang="ko-KR" sz="1600"/>
              <a:t>reduce() </a:t>
            </a:r>
            <a:r>
              <a:rPr lang="ko-KR" altLang="en-US" sz="1600"/>
              <a:t>메서드 재정의</a:t>
            </a:r>
          </a:p>
          <a:p>
            <a:pPr lvl="1"/>
            <a:r>
              <a:rPr lang="en-US" altLang="ko-KR" sz="1600"/>
              <a:t>• </a:t>
            </a:r>
            <a:r>
              <a:rPr lang="ko-KR" altLang="en-US" sz="1600"/>
              <a:t>매퍼의 결과가 셔플되고 각 키의 값은 </a:t>
            </a:r>
            <a:r>
              <a:rPr lang="en-US" altLang="ko-KR" sz="1600"/>
              <a:t>Iterable </a:t>
            </a:r>
            <a:r>
              <a:rPr lang="ko-KR" altLang="en-US" sz="1600"/>
              <a:t>객체로 생성되어 리듀서의 입력으로 </a:t>
            </a:r>
            <a:r>
              <a:rPr lang="ko-KR" altLang="en-US" sz="1600" smtClean="0"/>
              <a:t>됩니다</a:t>
            </a:r>
            <a:r>
              <a:rPr lang="en-US" altLang="ko-KR" sz="1600"/>
              <a:t>.</a:t>
            </a:r>
          </a:p>
          <a:p>
            <a:pPr lvl="1"/>
            <a:r>
              <a:rPr lang="en-US" altLang="ko-KR" sz="1600"/>
              <a:t>• reduce() </a:t>
            </a:r>
            <a:r>
              <a:rPr lang="ko-KR" altLang="en-US" sz="1600"/>
              <a:t>메서드 인자로 넘겨진 </a:t>
            </a:r>
            <a:r>
              <a:rPr lang="en-US" altLang="ko-KR" sz="1600"/>
              <a:t>Iterable values</a:t>
            </a:r>
            <a:r>
              <a:rPr lang="ko-KR" altLang="en-US" sz="1600"/>
              <a:t>를 카운트 하여 </a:t>
            </a:r>
            <a:r>
              <a:rPr lang="en-US" altLang="ko-KR" sz="1600"/>
              <a:t>context </a:t>
            </a:r>
            <a:r>
              <a:rPr lang="ko-KR" altLang="en-US" sz="1600"/>
              <a:t>객체를 통해 </a:t>
            </a:r>
            <a:r>
              <a:rPr lang="ko-KR" altLang="en-US" sz="1600" smtClean="0"/>
              <a:t>출력</a:t>
            </a:r>
            <a:r>
              <a:rPr lang="en-US" altLang="ko-KR" sz="1600" smtClean="0"/>
              <a:t>(</a:t>
            </a:r>
            <a:r>
              <a:rPr lang="en-US" altLang="ko-KR" sz="1600"/>
              <a:t>write) </a:t>
            </a:r>
            <a:r>
              <a:rPr lang="ko-KR" altLang="en-US" sz="1600"/>
              <a:t>합니다</a:t>
            </a:r>
            <a:r>
              <a:rPr lang="en-US" altLang="ko-KR" sz="1600"/>
              <a:t>.</a:t>
            </a:r>
          </a:p>
          <a:p>
            <a:pPr lvl="1"/>
            <a:r>
              <a:rPr lang="en-US" altLang="ko-KR" sz="1600"/>
              <a:t>3. </a:t>
            </a:r>
            <a:r>
              <a:rPr lang="ko-KR" altLang="en-US" sz="1600"/>
              <a:t>드라이버 클래스 작성</a:t>
            </a:r>
          </a:p>
          <a:p>
            <a:pPr lvl="1"/>
            <a:r>
              <a:rPr lang="en-US" altLang="ko-KR" sz="1600"/>
              <a:t>• Job </a:t>
            </a:r>
            <a:r>
              <a:rPr lang="ko-KR" altLang="en-US" sz="1600"/>
              <a:t>객체 생성</a:t>
            </a:r>
            <a:r>
              <a:rPr lang="en-US" altLang="ko-KR" sz="1600"/>
              <a:t>(Job job = new Job("WordCount");</a:t>
            </a:r>
          </a:p>
          <a:p>
            <a:pPr lvl="1"/>
            <a:r>
              <a:rPr lang="en-US" altLang="ko-KR" sz="1600"/>
              <a:t>• Job </a:t>
            </a:r>
            <a:r>
              <a:rPr lang="ko-KR" altLang="en-US" sz="1600"/>
              <a:t>객체에 맵리듀스 잡의 실행 정보 설정</a:t>
            </a:r>
            <a:r>
              <a:rPr lang="en-US" altLang="ko-KR" sz="1600"/>
              <a:t>.</a:t>
            </a:r>
          </a:p>
          <a:p>
            <a:pPr lvl="1"/>
            <a:r>
              <a:rPr lang="en-US" altLang="ko-KR" sz="1600"/>
              <a:t>• </a:t>
            </a:r>
            <a:r>
              <a:rPr lang="ko-KR" altLang="en-US" sz="1600"/>
              <a:t>맵리듀스 잡 실행</a:t>
            </a:r>
            <a:r>
              <a:rPr lang="en-US" altLang="ko-KR" sz="1600"/>
              <a:t>(job.waitForComplete);</a:t>
            </a:r>
          </a:p>
          <a:p>
            <a:pPr lvl="1"/>
            <a:r>
              <a:rPr lang="en-US" altLang="ko-KR" sz="1600"/>
              <a:t>4. Jar </a:t>
            </a:r>
            <a:r>
              <a:rPr lang="ko-KR" altLang="en-US" sz="1600"/>
              <a:t>파일로 </a:t>
            </a:r>
            <a:r>
              <a:rPr lang="en-US" altLang="ko-KR" sz="1600"/>
              <a:t>Export(</a:t>
            </a:r>
            <a:r>
              <a:rPr lang="ko-KR" altLang="en-US" sz="1600"/>
              <a:t>메인 클래스 지정해 주면 실행 시 편합니다</a:t>
            </a:r>
            <a:r>
              <a:rPr lang="en-US" altLang="ko-KR" sz="1600"/>
              <a:t>)</a:t>
            </a:r>
          </a:p>
          <a:p>
            <a:pPr lvl="1"/>
            <a:r>
              <a:rPr lang="en-US" altLang="ko-KR" sz="1600"/>
              <a:t>• </a:t>
            </a:r>
            <a:r>
              <a:rPr lang="ko-KR" altLang="en-US" sz="1600"/>
              <a:t>패키지 선택 후 마우스 오른쪽 버튼 클릭</a:t>
            </a:r>
          </a:p>
          <a:p>
            <a:pPr lvl="1"/>
            <a:r>
              <a:rPr lang="en-US" altLang="ko-KR" sz="1600"/>
              <a:t>• -&gt; Export -&gt;Java/JAR file </a:t>
            </a:r>
            <a:r>
              <a:rPr lang="ko-KR" altLang="en-US" sz="1600"/>
              <a:t>선택 후 </a:t>
            </a:r>
            <a:r>
              <a:rPr lang="en-US" altLang="ko-KR" sz="1600"/>
              <a:t>Next</a:t>
            </a:r>
          </a:p>
          <a:p>
            <a:pPr lvl="1"/>
            <a:r>
              <a:rPr lang="en-US" altLang="ko-KR" sz="1600"/>
              <a:t>• -&gt; JAR </a:t>
            </a:r>
            <a:r>
              <a:rPr lang="ko-KR" altLang="en-US" sz="1600"/>
              <a:t>파일명 입력 후 </a:t>
            </a:r>
            <a:r>
              <a:rPr lang="en-US" altLang="ko-KR" sz="1600"/>
              <a:t>Next -&gt; Next -&gt; Main class </a:t>
            </a:r>
            <a:r>
              <a:rPr lang="ko-KR" altLang="en-US" sz="1600"/>
              <a:t>선택 후 </a:t>
            </a:r>
            <a:r>
              <a:rPr lang="en-US" altLang="ko-KR" sz="1600"/>
              <a:t>Finish</a:t>
            </a:r>
          </a:p>
          <a:p>
            <a:pPr lvl="1"/>
            <a:r>
              <a:rPr lang="en-US" altLang="ko-KR" sz="1600"/>
              <a:t>5. </a:t>
            </a:r>
            <a:r>
              <a:rPr lang="ko-KR" altLang="en-US" sz="1600"/>
              <a:t>샘플 텍스트 파일 작성</a:t>
            </a:r>
          </a:p>
          <a:p>
            <a:pPr lvl="1"/>
            <a:r>
              <a:rPr lang="en-US" altLang="ko-KR" sz="1600"/>
              <a:t>6. </a:t>
            </a:r>
            <a:r>
              <a:rPr lang="ko-KR" altLang="en-US" sz="1600"/>
              <a:t>샘플 텍스트 파일 </a:t>
            </a:r>
            <a:r>
              <a:rPr lang="en-US" altLang="ko-KR" sz="1600"/>
              <a:t>HDFS</a:t>
            </a:r>
            <a:r>
              <a:rPr lang="ko-KR" altLang="en-US" sz="1600"/>
              <a:t>에 업로드</a:t>
            </a:r>
          </a:p>
          <a:p>
            <a:pPr lvl="1"/>
            <a:r>
              <a:rPr lang="en-US" altLang="ko-KR" sz="1600"/>
              <a:t>• hadoop fs -put input.txt input.txt</a:t>
            </a:r>
          </a:p>
          <a:p>
            <a:pPr lvl="1"/>
            <a:r>
              <a:rPr lang="en-US" altLang="ko-KR" sz="1600"/>
              <a:t>• HDFS</a:t>
            </a:r>
            <a:r>
              <a:rPr lang="ko-KR" altLang="en-US" sz="1600"/>
              <a:t>에 </a:t>
            </a:r>
            <a:r>
              <a:rPr lang="en-US" altLang="ko-KR" sz="1600"/>
              <a:t>output </a:t>
            </a:r>
            <a:r>
              <a:rPr lang="ko-KR" altLang="en-US" sz="1600"/>
              <a:t>디렉토리 생성</a:t>
            </a:r>
          </a:p>
          <a:p>
            <a:pPr lvl="1"/>
            <a:r>
              <a:rPr lang="en-US" altLang="ko-KR" sz="1600"/>
              <a:t>7. </a:t>
            </a:r>
            <a:r>
              <a:rPr lang="ko-KR" altLang="en-US" sz="1600"/>
              <a:t>실행</a:t>
            </a:r>
          </a:p>
          <a:p>
            <a:pPr lvl="1"/>
            <a:r>
              <a:rPr lang="en-US" altLang="ko-KR" sz="1600"/>
              <a:t>• hadoop jar WordCount.jar input.txt output</a:t>
            </a:r>
          </a:p>
          <a:p>
            <a:pPr lvl="1"/>
            <a:r>
              <a:rPr lang="en-US" altLang="ko-KR" sz="1600"/>
              <a:t>• hadoop fs -cat /output/part-r-00000</a:t>
            </a:r>
          </a:p>
        </p:txBody>
      </p:sp>
    </p:spTree>
    <p:extLst>
      <p:ext uri="{BB962C8B-B14F-4D97-AF65-F5344CB8AC3E}">
        <p14:creationId xmlns:p14="http://schemas.microsoft.com/office/powerpoint/2010/main" val="2496064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8649" y="291013"/>
            <a:ext cx="10972800" cy="432000"/>
          </a:xfrm>
        </p:spPr>
        <p:txBody>
          <a:bodyPr/>
          <a:lstStyle/>
          <a:p>
            <a:r>
              <a:rPr lang="en-US" altLang="ko-KR" b="1" dirty="0" err="1"/>
              <a:t>MapReduce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16895" y="980728"/>
            <a:ext cx="11524585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dirty="0" smtClean="0">
                <a:solidFill>
                  <a:srgbClr val="C00000"/>
                </a:solidFill>
              </a:rPr>
              <a:t>Mapper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altLang="ko-KR" dirty="0" err="1"/>
              <a:t>org.apache.hadoop.mapreduce.Mapper</a:t>
            </a:r>
            <a:endParaRPr lang="en-US" altLang="ko-KR" dirty="0"/>
          </a:p>
          <a:p>
            <a:pPr lvl="1"/>
            <a:r>
              <a:rPr lang="en-US" altLang="ko-KR" dirty="0" smtClean="0"/>
              <a:t>    public </a:t>
            </a:r>
            <a:r>
              <a:rPr lang="en-US" altLang="ko-KR" dirty="0"/>
              <a:t>class Mapper&lt;KEYIN,VALUEIN,KEYOUT,VALUEOUT&gt; extends Object</a:t>
            </a:r>
          </a:p>
          <a:p>
            <a:pPr marL="800100" lvl="1" indent="-342900">
              <a:buFont typeface="Wingdings" panose="05000000000000000000" pitchFamily="2" charset="2"/>
              <a:buChar char="v"/>
            </a:pPr>
            <a:r>
              <a:rPr lang="ko-KR" altLang="en-US" dirty="0" err="1" smtClean="0"/>
              <a:t>메서드</a:t>
            </a:r>
            <a:endParaRPr lang="ko-KR" altLang="en-US" dirty="0"/>
          </a:p>
          <a:p>
            <a:pPr lvl="1"/>
            <a:r>
              <a:rPr lang="ko-KR" altLang="en-US" dirty="0" smtClean="0"/>
              <a:t>    </a:t>
            </a:r>
            <a:r>
              <a:rPr lang="en-US" altLang="ko-KR" dirty="0" smtClean="0"/>
              <a:t>protected </a:t>
            </a:r>
            <a:r>
              <a:rPr lang="en-US" altLang="ko-KR" dirty="0"/>
              <a:t>void setup(Context context</a:t>
            </a:r>
            <a:r>
              <a:rPr lang="en-US" altLang="ko-KR" dirty="0" smtClean="0"/>
              <a:t>) throws </a:t>
            </a:r>
            <a:r>
              <a:rPr lang="en-US" altLang="ko-KR" dirty="0" err="1"/>
              <a:t>IOException</a:t>
            </a:r>
            <a:r>
              <a:rPr lang="en-US" altLang="ko-KR" dirty="0"/>
              <a:t>, </a:t>
            </a:r>
            <a:r>
              <a:rPr lang="en-US" altLang="ko-KR" dirty="0" err="1"/>
              <a:t>InterruptedException</a:t>
            </a:r>
            <a:endParaRPr lang="en-US" altLang="ko-KR" dirty="0"/>
          </a:p>
          <a:p>
            <a:pPr lvl="1"/>
            <a:r>
              <a:rPr lang="en-US" altLang="ko-KR" dirty="0" smtClean="0"/>
              <a:t>    protected </a:t>
            </a:r>
            <a:r>
              <a:rPr lang="en-US" altLang="ko-KR" dirty="0"/>
              <a:t>void map(KEYIN key, VALUEIN value, Context context</a:t>
            </a:r>
            <a:r>
              <a:rPr lang="en-US" altLang="ko-KR" dirty="0" smtClean="0"/>
              <a:t>) throws </a:t>
            </a:r>
            <a:r>
              <a:rPr lang="en-US" altLang="ko-KR" dirty="0" err="1"/>
              <a:t>IOException</a:t>
            </a:r>
            <a:r>
              <a:rPr lang="en-US" altLang="ko-KR" dirty="0"/>
              <a:t>, </a:t>
            </a:r>
            <a:r>
              <a:rPr lang="en-US" altLang="ko-KR" dirty="0" err="1"/>
              <a:t>InterruptedException</a:t>
            </a:r>
            <a:endParaRPr lang="en-US" altLang="ko-KR" dirty="0"/>
          </a:p>
          <a:p>
            <a:pPr lvl="1"/>
            <a:r>
              <a:rPr lang="en-US" altLang="ko-KR" dirty="0" smtClean="0"/>
              <a:t>    protected </a:t>
            </a:r>
            <a:r>
              <a:rPr lang="en-US" altLang="ko-KR" dirty="0"/>
              <a:t>void cleanup(Context context</a:t>
            </a:r>
            <a:r>
              <a:rPr lang="en-US" altLang="ko-KR" dirty="0" smtClean="0"/>
              <a:t>) throws </a:t>
            </a:r>
            <a:r>
              <a:rPr lang="en-US" altLang="ko-KR" dirty="0" err="1"/>
              <a:t>IOException</a:t>
            </a:r>
            <a:r>
              <a:rPr lang="en-US" altLang="ko-KR" dirty="0"/>
              <a:t>, </a:t>
            </a:r>
            <a:r>
              <a:rPr lang="en-US" altLang="ko-KR" dirty="0" err="1"/>
              <a:t>InterruptedException</a:t>
            </a:r>
            <a:endParaRPr lang="en-US" altLang="ko-KR" dirty="0"/>
          </a:p>
          <a:p>
            <a:pPr lvl="1"/>
            <a:r>
              <a:rPr lang="en-US" altLang="ko-KR" dirty="0" smtClean="0"/>
              <a:t>    public </a:t>
            </a:r>
            <a:r>
              <a:rPr lang="en-US" altLang="ko-KR" dirty="0"/>
              <a:t>void run(Context context</a:t>
            </a:r>
            <a:r>
              <a:rPr lang="en-US" altLang="ko-KR" dirty="0" smtClean="0"/>
              <a:t>) throws </a:t>
            </a:r>
            <a:r>
              <a:rPr lang="en-US" altLang="ko-KR" dirty="0" err="1"/>
              <a:t>IOException</a:t>
            </a:r>
            <a:r>
              <a:rPr lang="en-US" altLang="ko-KR" dirty="0"/>
              <a:t>, </a:t>
            </a:r>
            <a:r>
              <a:rPr lang="en-US" altLang="ko-KR" dirty="0" err="1"/>
              <a:t>InterruptedException</a:t>
            </a:r>
            <a:endParaRPr lang="en-US" altLang="ko-KR" dirty="0"/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ko-KR" altLang="en-US" dirty="0"/>
              <a:t>내부 클래스</a:t>
            </a:r>
          </a:p>
          <a:p>
            <a:pPr lvl="1"/>
            <a:r>
              <a:rPr lang="ko-KR" altLang="en-US" dirty="0" smtClean="0"/>
              <a:t>    </a:t>
            </a:r>
            <a:r>
              <a:rPr lang="en-US" altLang="ko-KR" dirty="0" err="1" smtClean="0"/>
              <a:t>org.apache.hadoop.mapreduce.Mapper.Context</a:t>
            </a:r>
            <a:endParaRPr lang="en-US" altLang="ko-KR" dirty="0"/>
          </a:p>
          <a:p>
            <a:pPr lvl="1"/>
            <a:r>
              <a:rPr lang="en-US" altLang="ko-KR" sz="1600" dirty="0"/>
              <a:t>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08000" y="4673600"/>
            <a:ext cx="1120986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smtClean="0"/>
              <a:t>Map/Reduce </a:t>
            </a:r>
            <a:r>
              <a:rPr lang="ko-KR" altLang="en-US" dirty="0" smtClean="0"/>
              <a:t>프레임워크에서는 입력파일을 분할하여 </a:t>
            </a:r>
            <a:r>
              <a:rPr lang="en-US" altLang="ko-KR" dirty="0" smtClean="0"/>
              <a:t>&lt;K1, V1&gt;</a:t>
            </a:r>
            <a:r>
              <a:rPr lang="ko-KR" altLang="en-US" dirty="0" smtClean="0"/>
              <a:t>의  </a:t>
            </a:r>
            <a:r>
              <a:rPr lang="en-US" altLang="ko-KR" dirty="0" smtClean="0"/>
              <a:t>Key/Value </a:t>
            </a:r>
            <a:r>
              <a:rPr lang="ko-KR" altLang="en-US" dirty="0" smtClean="0"/>
              <a:t>형태로 만들어 </a:t>
            </a:r>
            <a:r>
              <a:rPr lang="en-US" altLang="ko-KR" dirty="0" smtClean="0"/>
              <a:t>map</a:t>
            </a:r>
            <a:r>
              <a:rPr lang="ko-KR" altLang="en-US" dirty="0" smtClean="0"/>
              <a:t>의 입력 값으로 넣어준다</a:t>
            </a:r>
            <a:r>
              <a:rPr lang="en-US" altLang="ko-KR" dirty="0" smtClean="0"/>
              <a:t>.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smtClean="0"/>
              <a:t>Mapper</a:t>
            </a:r>
            <a:r>
              <a:rPr lang="ko-KR" altLang="en-US" dirty="0" smtClean="0"/>
              <a:t>의 역할은 </a:t>
            </a:r>
            <a:r>
              <a:rPr lang="ko-KR" altLang="en-US" dirty="0" err="1" smtClean="0"/>
              <a:t>입력값을</a:t>
            </a:r>
            <a:r>
              <a:rPr lang="ko-KR" altLang="en-US" dirty="0" smtClean="0"/>
              <a:t> 사용자가 원하는 새로운 </a:t>
            </a:r>
            <a:r>
              <a:rPr lang="en-US" altLang="ko-KR" dirty="0" smtClean="0"/>
              <a:t>Key/Value </a:t>
            </a:r>
            <a:r>
              <a:rPr lang="ko-KR" altLang="en-US" dirty="0" smtClean="0"/>
              <a:t>형태의 </a:t>
            </a:r>
            <a:r>
              <a:rPr lang="en-US" altLang="ko-KR" dirty="0" smtClean="0"/>
              <a:t>&lt;K2, V2&gt;</a:t>
            </a:r>
            <a:r>
              <a:rPr lang="ko-KR" altLang="en-US" dirty="0" smtClean="0"/>
              <a:t>의 형태로 변환한다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모든 </a:t>
            </a:r>
            <a:r>
              <a:rPr lang="ko-KR" altLang="en-US" dirty="0" err="1" smtClean="0"/>
              <a:t>노드에서</a:t>
            </a:r>
            <a:r>
              <a:rPr lang="ko-KR" altLang="en-US" dirty="0" smtClean="0"/>
              <a:t> </a:t>
            </a:r>
            <a:r>
              <a:rPr lang="en-US" altLang="ko-KR" dirty="0" smtClean="0"/>
              <a:t>map</a:t>
            </a:r>
            <a:r>
              <a:rPr lang="ko-KR" altLang="en-US" dirty="0" smtClean="0"/>
              <a:t>의 작업이 수행되면 프레임워크는 동일한 </a:t>
            </a:r>
            <a:r>
              <a:rPr lang="en-US" altLang="ko-KR" dirty="0" smtClean="0"/>
              <a:t>K2</a:t>
            </a:r>
            <a:r>
              <a:rPr lang="ko-KR" altLang="en-US" dirty="0" smtClean="0"/>
              <a:t>에 대하여 </a:t>
            </a:r>
            <a:r>
              <a:rPr lang="en-US" altLang="ko-KR" dirty="0" smtClean="0"/>
              <a:t>V2</a:t>
            </a:r>
            <a:r>
              <a:rPr lang="ko-KR" altLang="en-US" dirty="0" smtClean="0"/>
              <a:t>들을 묶는 작업을 수행하여</a:t>
            </a:r>
            <a:r>
              <a:rPr lang="en-US" altLang="ko-KR" dirty="0" smtClean="0"/>
              <a:t>&lt;K2, list(K2,…)&gt;</a:t>
            </a:r>
            <a:r>
              <a:rPr lang="ko-KR" altLang="en-US" dirty="0" smtClean="0"/>
              <a:t>의 구조로 만들어 준다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89033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16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4534443" y="1243850"/>
            <a:ext cx="7023830" cy="33281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446088" marR="0" lvl="0" indent="-446088" algn="l" defTabSz="4572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  <a:t>   Session 2</a:t>
            </a:r>
            <a:b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</a:br>
            <a: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  <a:t/>
            </a:r>
            <a:b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</a:br>
            <a: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  <a:t/>
            </a:r>
            <a:b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</a:br>
            <a: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  <a:t/>
            </a:r>
            <a:b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</a:br>
            <a:r>
              <a:rPr kumimoji="0" lang="ko-KR" altLang="en-US" sz="32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  <a:t>빅데이터</a:t>
            </a:r>
            <a:r>
              <a:rPr kumimoji="0" lang="ko-KR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  <a:t> 기술의 이해</a:t>
            </a:r>
            <a:endParaRPr kumimoji="0" lang="en-US" altLang="ko-KR" sz="3200" b="1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j-ea"/>
              <a:ea typeface="+mj-ea"/>
              <a:cs typeface="JBold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84995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8649" y="291013"/>
            <a:ext cx="10972800" cy="432000"/>
          </a:xfrm>
        </p:spPr>
        <p:txBody>
          <a:bodyPr/>
          <a:lstStyle/>
          <a:p>
            <a:r>
              <a:rPr lang="en-US" altLang="ko-KR" b="1" dirty="0" err="1"/>
              <a:t>MapReduce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17479" y="980728"/>
            <a:ext cx="1152458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smtClean="0">
                <a:solidFill>
                  <a:srgbClr val="C00000"/>
                </a:solidFill>
              </a:rPr>
              <a:t>Reducer</a:t>
            </a:r>
            <a:endParaRPr lang="en-US" altLang="ko-KR">
              <a:solidFill>
                <a:srgbClr val="C00000"/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altLang="ko-KR"/>
              <a:t>org.apache.hadoop.mapreduce.Reducer</a:t>
            </a:r>
          </a:p>
          <a:p>
            <a:pPr lvl="1"/>
            <a:r>
              <a:rPr lang="en-US" altLang="ko-KR"/>
              <a:t> </a:t>
            </a:r>
            <a:r>
              <a:rPr lang="en-US" altLang="ko-KR" smtClean="0"/>
              <a:t>   public </a:t>
            </a:r>
            <a:r>
              <a:rPr lang="en-US" altLang="ko-KR"/>
              <a:t>class Reducer&lt;KEYIN,VALUEIN,KEYOUT,VALUEOUT&gt; extends Object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ko-KR" altLang="en-US"/>
              <a:t>메서드</a:t>
            </a:r>
          </a:p>
          <a:p>
            <a:pPr lvl="1"/>
            <a:r>
              <a:rPr lang="ko-KR" altLang="en-US" smtClean="0"/>
              <a:t>    </a:t>
            </a:r>
            <a:r>
              <a:rPr lang="en-US" altLang="ko-KR" smtClean="0"/>
              <a:t>protected </a:t>
            </a:r>
            <a:r>
              <a:rPr lang="en-US" altLang="ko-KR"/>
              <a:t>void setup(Context context</a:t>
            </a:r>
            <a:r>
              <a:rPr lang="en-US" altLang="ko-KR" smtClean="0"/>
              <a:t>) throws </a:t>
            </a:r>
            <a:r>
              <a:rPr lang="en-US" altLang="ko-KR"/>
              <a:t>IOException, InterruptedException</a:t>
            </a:r>
          </a:p>
          <a:p>
            <a:pPr lvl="1"/>
            <a:r>
              <a:rPr lang="en-US" altLang="ko-KR" smtClean="0"/>
              <a:t>    protected </a:t>
            </a:r>
            <a:r>
              <a:rPr lang="en-US" altLang="ko-KR"/>
              <a:t>void reduce(KEYIN key, Iteravle&lt;VALUEIN&gt; values, </a:t>
            </a:r>
            <a:r>
              <a:rPr lang="en-US" altLang="ko-KR" smtClean="0"/>
              <a:t>Context context) throws </a:t>
            </a:r>
            <a:r>
              <a:rPr lang="en-US" altLang="ko-KR"/>
              <a:t>IOException, </a:t>
            </a:r>
            <a:r>
              <a:rPr lang="en-US" altLang="ko-KR" smtClean="0"/>
              <a:t>InterruptedException </a:t>
            </a:r>
          </a:p>
          <a:p>
            <a:pPr lvl="1"/>
            <a:r>
              <a:rPr lang="en-US" altLang="ko-KR" smtClean="0"/>
              <a:t>    protected </a:t>
            </a:r>
            <a:r>
              <a:rPr lang="en-US" altLang="ko-KR"/>
              <a:t>void cleanup(Context context</a:t>
            </a:r>
            <a:r>
              <a:rPr lang="en-US" altLang="ko-KR" smtClean="0"/>
              <a:t>) throws </a:t>
            </a:r>
            <a:r>
              <a:rPr lang="en-US" altLang="ko-KR"/>
              <a:t>IOException, InterruptedException</a:t>
            </a:r>
          </a:p>
          <a:p>
            <a:pPr lvl="1"/>
            <a:r>
              <a:rPr lang="en-US" altLang="ko-KR" smtClean="0"/>
              <a:t>    public </a:t>
            </a:r>
            <a:r>
              <a:rPr lang="en-US" altLang="ko-KR"/>
              <a:t>void run(Context context</a:t>
            </a:r>
            <a:r>
              <a:rPr lang="en-US" altLang="ko-KR" smtClean="0"/>
              <a:t>) throws </a:t>
            </a:r>
            <a:r>
              <a:rPr lang="en-US" altLang="ko-KR"/>
              <a:t>IOException, InterruptedException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ko-KR" altLang="en-US"/>
              <a:t>내부 클래스</a:t>
            </a:r>
          </a:p>
          <a:p>
            <a:pPr lvl="1"/>
            <a:r>
              <a:rPr lang="ko-KR" altLang="en-US" smtClean="0"/>
              <a:t>    </a:t>
            </a:r>
            <a:r>
              <a:rPr lang="en-US" altLang="ko-KR" smtClean="0"/>
              <a:t>org.apache.hadoop.mapreduce.Reducer.Context</a:t>
            </a:r>
            <a:endParaRPr lang="en-US" altLang="ko-KR"/>
          </a:p>
        </p:txBody>
      </p:sp>
      <p:sp>
        <p:nvSpPr>
          <p:cNvPr id="3" name="TextBox 2"/>
          <p:cNvSpPr txBox="1"/>
          <p:nvPr/>
        </p:nvSpPr>
        <p:spPr>
          <a:xfrm>
            <a:off x="745067" y="4453467"/>
            <a:ext cx="111969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smtClean="0"/>
              <a:t>Reduce </a:t>
            </a:r>
            <a:r>
              <a:rPr lang="ko-KR" altLang="en-US" dirty="0" smtClean="0"/>
              <a:t>클래스는 </a:t>
            </a:r>
            <a:r>
              <a:rPr lang="en-US" altLang="ko-KR" dirty="0" smtClean="0"/>
              <a:t>Mapper</a:t>
            </a:r>
            <a:r>
              <a:rPr lang="ko-KR" altLang="en-US" dirty="0" smtClean="0"/>
              <a:t>에서 만들어진 </a:t>
            </a:r>
            <a:r>
              <a:rPr lang="en-US" altLang="ko-KR" dirty="0" smtClean="0"/>
              <a:t>Key-Value </a:t>
            </a:r>
            <a:r>
              <a:rPr lang="ko-KR" altLang="en-US" dirty="0" err="1" smtClean="0"/>
              <a:t>출력값을</a:t>
            </a:r>
            <a:r>
              <a:rPr lang="ko-KR" altLang="en-US" dirty="0" smtClean="0"/>
              <a:t> </a:t>
            </a:r>
            <a:r>
              <a:rPr lang="en-US" altLang="ko-KR" dirty="0" smtClean="0"/>
              <a:t>shuffle(</a:t>
            </a:r>
            <a:r>
              <a:rPr lang="ko-KR" altLang="en-US" dirty="0" err="1" smtClean="0"/>
              <a:t>파티셔닝</a:t>
            </a:r>
            <a:r>
              <a:rPr lang="en-US" altLang="ko-KR" dirty="0" smtClean="0"/>
              <a:t>- </a:t>
            </a:r>
            <a:r>
              <a:rPr lang="ko-KR" altLang="en-US" dirty="0" smtClean="0"/>
              <a:t>동일한 </a:t>
            </a:r>
            <a:r>
              <a:rPr lang="en-US" altLang="ko-KR" dirty="0" smtClean="0"/>
              <a:t>key</a:t>
            </a:r>
            <a:r>
              <a:rPr lang="ko-KR" altLang="en-US" dirty="0" smtClean="0"/>
              <a:t>값을 갖는 레코드를 같은 </a:t>
            </a:r>
            <a:r>
              <a:rPr lang="en-US" altLang="ko-KR" dirty="0" smtClean="0"/>
              <a:t>reduce </a:t>
            </a:r>
            <a:r>
              <a:rPr lang="ko-KR" altLang="en-US" dirty="0" smtClean="0"/>
              <a:t>작업으로 보내지도록 하는 작업</a:t>
            </a:r>
            <a:r>
              <a:rPr lang="en-US" altLang="ko-KR" dirty="0" smtClean="0"/>
              <a:t>)</a:t>
            </a:r>
            <a:r>
              <a:rPr lang="ko-KR" altLang="en-US" dirty="0" smtClean="0"/>
              <a:t>하고 </a:t>
            </a:r>
            <a:r>
              <a:rPr lang="ko-KR" altLang="en-US" dirty="0" err="1" smtClean="0"/>
              <a:t>키값을</a:t>
            </a:r>
            <a:r>
              <a:rPr lang="ko-KR" altLang="en-US" dirty="0" smtClean="0"/>
              <a:t> 기준으로 </a:t>
            </a:r>
            <a:r>
              <a:rPr lang="en-US" altLang="ko-KR" dirty="0" smtClean="0"/>
              <a:t>Sorting</a:t>
            </a:r>
            <a:r>
              <a:rPr lang="ko-KR" altLang="en-US" dirty="0" smtClean="0"/>
              <a:t>한 다음 집계 요약한다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4135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8649" y="291013"/>
            <a:ext cx="10972800" cy="432000"/>
          </a:xfrm>
        </p:spPr>
        <p:txBody>
          <a:bodyPr/>
          <a:lstStyle/>
          <a:p>
            <a:r>
              <a:rPr lang="en-US" altLang="ko-KR" b="1" dirty="0" err="1"/>
              <a:t>MapReduce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16895" y="980728"/>
            <a:ext cx="11524585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ko-KR" altLang="en-US" smtClean="0">
                <a:solidFill>
                  <a:srgbClr val="C00000"/>
                </a:solidFill>
              </a:rPr>
              <a:t>드라이버</a:t>
            </a:r>
            <a:endParaRPr lang="en-US" altLang="ko-KR" smtClean="0">
              <a:solidFill>
                <a:srgbClr val="C00000"/>
              </a:solidFill>
            </a:endParaRPr>
          </a:p>
          <a:p>
            <a:pPr lvl="1"/>
            <a:r>
              <a:rPr lang="ko-KR" altLang="en-US"/>
              <a:t>맵리듀스 잡에 대한 실행 정보를 설정하고</a:t>
            </a:r>
            <a:r>
              <a:rPr lang="en-US" altLang="ko-KR"/>
              <a:t>, </a:t>
            </a:r>
            <a:r>
              <a:rPr lang="ko-KR" altLang="en-US"/>
              <a:t>맵리듀스 잡을 실행합니다</a:t>
            </a:r>
            <a:r>
              <a:rPr lang="en-US" altLang="ko-KR"/>
              <a:t>.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ko-KR" altLang="en-US" smtClean="0"/>
              <a:t>실행 </a:t>
            </a:r>
            <a:r>
              <a:rPr lang="ko-KR" altLang="en-US"/>
              <a:t>단계</a:t>
            </a:r>
          </a:p>
          <a:p>
            <a:pPr lvl="2"/>
            <a:r>
              <a:rPr lang="en-US" altLang="ko-KR"/>
              <a:t>1. </a:t>
            </a:r>
            <a:r>
              <a:rPr lang="ko-KR" altLang="en-US"/>
              <a:t>잡 객체를 생성합니다</a:t>
            </a:r>
            <a:r>
              <a:rPr lang="en-US" altLang="ko-KR"/>
              <a:t>.</a:t>
            </a:r>
          </a:p>
          <a:p>
            <a:pPr lvl="2"/>
            <a:r>
              <a:rPr lang="en-US" altLang="ko-KR"/>
              <a:t> </a:t>
            </a:r>
            <a:r>
              <a:rPr lang="en-US" altLang="ko-KR" smtClean="0"/>
              <a:t>  Job </a:t>
            </a:r>
            <a:r>
              <a:rPr lang="en-US" altLang="ko-KR"/>
              <a:t>job = new Job(conf, "</a:t>
            </a:r>
            <a:r>
              <a:rPr lang="ko-KR" altLang="en-US"/>
              <a:t>잡 이름</a:t>
            </a:r>
            <a:r>
              <a:rPr lang="en-US" altLang="ko-KR"/>
              <a:t>");</a:t>
            </a:r>
          </a:p>
          <a:p>
            <a:pPr lvl="2"/>
            <a:r>
              <a:rPr lang="en-US" altLang="ko-KR"/>
              <a:t>2. </a:t>
            </a:r>
            <a:r>
              <a:rPr lang="ko-KR" altLang="en-US"/>
              <a:t>잡 객체에 맵리듀스 잡의 실행 정보를 설정합니다</a:t>
            </a:r>
            <a:r>
              <a:rPr lang="en-US" altLang="ko-KR" smtClean="0"/>
              <a:t>.</a:t>
            </a:r>
          </a:p>
          <a:p>
            <a:pPr lvl="2"/>
            <a:r>
              <a:rPr lang="en-US" altLang="ko-KR"/>
              <a:t> </a:t>
            </a:r>
            <a:r>
              <a:rPr lang="en-US" altLang="ko-KR" smtClean="0"/>
              <a:t>  </a:t>
            </a:r>
            <a:r>
              <a:rPr lang="en-US" altLang="ko-KR"/>
              <a:t>job.setJarByClass(WordCount.class);</a:t>
            </a:r>
          </a:p>
          <a:p>
            <a:pPr lvl="2"/>
            <a:r>
              <a:rPr lang="en-US" altLang="ko-KR" smtClean="0"/>
              <a:t>   job.setMapperClass(WordCountMapper.class</a:t>
            </a:r>
            <a:r>
              <a:rPr lang="en-US" altLang="ko-KR"/>
              <a:t>);</a:t>
            </a:r>
          </a:p>
          <a:p>
            <a:pPr lvl="2"/>
            <a:r>
              <a:rPr lang="en-US" altLang="ko-KR" smtClean="0"/>
              <a:t>   </a:t>
            </a:r>
            <a:r>
              <a:rPr lang="en-US" altLang="ko-KR"/>
              <a:t>job.setReducerClass(WordCountReducer.class);</a:t>
            </a:r>
          </a:p>
          <a:p>
            <a:pPr lvl="2"/>
            <a:r>
              <a:rPr lang="en-US" altLang="ko-KR" smtClean="0"/>
              <a:t>   </a:t>
            </a:r>
            <a:r>
              <a:rPr lang="en-US" altLang="ko-KR"/>
              <a:t>job.setInputFormat(TextInputFormat.class);</a:t>
            </a:r>
          </a:p>
          <a:p>
            <a:pPr lvl="2"/>
            <a:r>
              <a:rPr lang="en-US" altLang="ko-KR" smtClean="0"/>
              <a:t>   </a:t>
            </a:r>
            <a:r>
              <a:rPr lang="en-US" altLang="ko-KR"/>
              <a:t>job.setOutputFormat(TextOutputFormat.class);</a:t>
            </a:r>
          </a:p>
          <a:p>
            <a:pPr lvl="2"/>
            <a:r>
              <a:rPr lang="en-US" altLang="ko-KR" smtClean="0"/>
              <a:t>   </a:t>
            </a:r>
            <a:r>
              <a:rPr lang="en-US" altLang="ko-KR"/>
              <a:t>job.setOutputKeyClass(Text.class);</a:t>
            </a:r>
          </a:p>
          <a:p>
            <a:pPr lvl="2"/>
            <a:r>
              <a:rPr lang="en-US" altLang="ko-KR" smtClean="0"/>
              <a:t>   </a:t>
            </a:r>
            <a:r>
              <a:rPr lang="en-US" altLang="ko-KR"/>
              <a:t>job.setOutputValueClass(TextOutputFormat.class);</a:t>
            </a:r>
          </a:p>
          <a:p>
            <a:pPr lvl="2"/>
            <a:r>
              <a:rPr lang="en-US" altLang="ko-KR"/>
              <a:t>3. </a:t>
            </a:r>
            <a:r>
              <a:rPr lang="ko-KR" altLang="en-US"/>
              <a:t>맵리듀스 잡을 실행합니다</a:t>
            </a:r>
            <a:r>
              <a:rPr lang="en-US" altLang="ko-KR"/>
              <a:t>.</a:t>
            </a:r>
          </a:p>
          <a:p>
            <a:pPr lvl="2"/>
            <a:r>
              <a:rPr lang="en-US" altLang="ko-KR" smtClean="0"/>
              <a:t>    </a:t>
            </a:r>
            <a:r>
              <a:rPr lang="en-US" altLang="ko-KR"/>
              <a:t>job.waitForCompletion(true);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80688" y="5485760"/>
            <a:ext cx="11196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smtClean="0"/>
              <a:t>Job </a:t>
            </a:r>
            <a:r>
              <a:rPr lang="ko-KR" altLang="en-US" dirty="0" smtClean="0"/>
              <a:t>클래스는 </a:t>
            </a:r>
            <a:r>
              <a:rPr lang="en-US" altLang="ko-KR" dirty="0" smtClean="0"/>
              <a:t>Map/Reduce </a:t>
            </a:r>
            <a:r>
              <a:rPr lang="ko-KR" altLang="en-US" dirty="0" smtClean="0"/>
              <a:t>태스크를 정의하고 관리하는 역할을 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62546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9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162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980728"/>
            <a:ext cx="11191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b="1" dirty="0" err="1"/>
              <a:t>o</a:t>
            </a:r>
            <a:r>
              <a:rPr lang="en-US" altLang="ko-KR" b="1" dirty="0" err="1" smtClean="0"/>
              <a:t>rg.apache.hadoop.Map</a:t>
            </a:r>
            <a:r>
              <a:rPr lang="en-US" altLang="ko-KR" b="1" dirty="0" smtClean="0"/>
              <a:t>/</a:t>
            </a:r>
            <a:r>
              <a:rPr lang="en-US" altLang="ko-KR" b="1" dirty="0" err="1" smtClean="0"/>
              <a:t>Reduce.Job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클래스</a:t>
            </a:r>
            <a:endParaRPr lang="en-US" altLang="ko-KR" b="1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7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err="1"/>
              <a:t>MapReduce</a:t>
            </a:r>
            <a:endParaRPr lang="ko-KR" altLang="en-US" b="1" dirty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8626328"/>
              </p:ext>
            </p:extLst>
          </p:nvPr>
        </p:nvGraphicFramePr>
        <p:xfrm>
          <a:off x="640080" y="1572768"/>
          <a:ext cx="11082528" cy="4608576"/>
        </p:xfrm>
        <a:graphic>
          <a:graphicData uri="http://schemas.openxmlformats.org/drawingml/2006/table">
            <a:tbl>
              <a:tblPr/>
              <a:tblGrid>
                <a:gridCol w="3457787"/>
                <a:gridCol w="7624741"/>
              </a:tblGrid>
              <a:tr h="3840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err="1" smtClean="0"/>
                        <a:t>메소드</a:t>
                      </a:r>
                      <a:endParaRPr lang="ko-KR" altLang="en-US" sz="1600" b="1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  <a:alpha val="91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설명</a:t>
                      </a:r>
                      <a:endParaRPr lang="ko-KR" altLang="en-US" sz="16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  <a:alpha val="89000"/>
                      </a:schemeClr>
                    </a:solidFill>
                  </a:tcPr>
                </a:tc>
              </a:tr>
              <a:tr h="3840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 smtClean="0"/>
                        <a:t>getInstance</a:t>
                      </a:r>
                      <a:r>
                        <a:rPr lang="en-US" altLang="ko-KR" sz="1600" dirty="0" smtClean="0"/>
                        <a:t>(Configuration,</a:t>
                      </a:r>
                      <a:r>
                        <a:rPr lang="en-US" altLang="ko-KR" sz="1600" baseline="0" dirty="0" smtClean="0"/>
                        <a:t> String)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Configuration </a:t>
                      </a:r>
                      <a:r>
                        <a:rPr lang="ko-KR" altLang="en-US" sz="1600" dirty="0" smtClean="0"/>
                        <a:t>객체와 </a:t>
                      </a:r>
                      <a:r>
                        <a:rPr lang="en-US" altLang="ko-KR" sz="1600" dirty="0" smtClean="0"/>
                        <a:t>Job</a:t>
                      </a:r>
                      <a:r>
                        <a:rPr lang="ko-KR" altLang="en-US" sz="1600" dirty="0" err="1" smtClean="0"/>
                        <a:t>이름를</a:t>
                      </a:r>
                      <a:r>
                        <a:rPr lang="ko-KR" altLang="en-US" sz="1600" dirty="0" smtClean="0"/>
                        <a:t> 설정 값으로 하여 </a:t>
                      </a:r>
                      <a:r>
                        <a:rPr lang="en-US" altLang="ko-KR" sz="1600" dirty="0" smtClean="0"/>
                        <a:t>Job</a:t>
                      </a:r>
                      <a:r>
                        <a:rPr lang="ko-KR" altLang="en-US" sz="1600" dirty="0" smtClean="0"/>
                        <a:t>객체를 반환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40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 smtClean="0"/>
                        <a:t>getJobName</a:t>
                      </a:r>
                      <a:r>
                        <a:rPr lang="en-US" altLang="ko-KR" sz="1600" dirty="0" smtClean="0"/>
                        <a:t>()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사용자가 지정한 </a:t>
                      </a:r>
                      <a:r>
                        <a:rPr lang="en-US" altLang="ko-KR" sz="1600" dirty="0" smtClean="0"/>
                        <a:t>Job</a:t>
                      </a:r>
                      <a:r>
                        <a:rPr lang="ko-KR" altLang="en-US" sz="1600" dirty="0" smtClean="0"/>
                        <a:t>이름을 반환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40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 smtClean="0"/>
                        <a:t>getStatus</a:t>
                      </a:r>
                      <a:r>
                        <a:rPr lang="en-US" altLang="ko-KR" sz="1600" dirty="0" smtClean="0"/>
                        <a:t>()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Job</a:t>
                      </a:r>
                      <a:r>
                        <a:rPr lang="ko-KR" altLang="en-US" sz="1600" dirty="0" smtClean="0"/>
                        <a:t>의 상태를 추적할 수 있는 </a:t>
                      </a:r>
                      <a:r>
                        <a:rPr lang="en-US" altLang="ko-KR" sz="1600" dirty="0" err="1" smtClean="0"/>
                        <a:t>JobStatus</a:t>
                      </a:r>
                      <a:r>
                        <a:rPr lang="en-US" altLang="ko-KR" sz="1600" dirty="0" smtClean="0"/>
                        <a:t> </a:t>
                      </a:r>
                      <a:r>
                        <a:rPr lang="ko-KR" altLang="en-US" sz="1600" dirty="0" smtClean="0"/>
                        <a:t>객체를 반환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40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 smtClean="0"/>
                        <a:t>isComplete</a:t>
                      </a:r>
                      <a:r>
                        <a:rPr lang="en-US" altLang="ko-KR" sz="1600" dirty="0" smtClean="0"/>
                        <a:t>()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Job</a:t>
                      </a:r>
                      <a:r>
                        <a:rPr lang="ko-KR" altLang="en-US" sz="1600" dirty="0" smtClean="0"/>
                        <a:t>이 완료되었는지 여부를 반환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40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 smtClean="0"/>
                        <a:t>isSuccessful</a:t>
                      </a:r>
                      <a:r>
                        <a:rPr lang="en-US" altLang="ko-KR" sz="1600" dirty="0" smtClean="0"/>
                        <a:t>()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Job</a:t>
                      </a:r>
                      <a:r>
                        <a:rPr lang="ko-KR" altLang="en-US" sz="1600" dirty="0" smtClean="0"/>
                        <a:t>이 성공하였는지 여부를 반환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40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 smtClean="0"/>
                        <a:t>setInputFormat</a:t>
                      </a:r>
                      <a:r>
                        <a:rPr lang="en-US" altLang="ko-KR" sz="1600" dirty="0" smtClean="0"/>
                        <a:t>(Class&lt;?&gt;)</a:t>
                      </a: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 smtClean="0"/>
                        <a:t>InputFormat</a:t>
                      </a:r>
                      <a:r>
                        <a:rPr lang="en-US" altLang="ko-KR" sz="1600" baseline="0" dirty="0" smtClean="0"/>
                        <a:t> </a:t>
                      </a:r>
                      <a:r>
                        <a:rPr lang="ko-KR" altLang="en-US" sz="1600" baseline="0" dirty="0" smtClean="0"/>
                        <a:t>클래스를 지정한다</a:t>
                      </a:r>
                      <a:r>
                        <a:rPr lang="en-US" altLang="ko-KR" sz="1600" baseline="0" dirty="0" smtClean="0"/>
                        <a:t>.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404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 smtClean="0"/>
                        <a:t>setJarByClass</a:t>
                      </a:r>
                      <a:r>
                        <a:rPr lang="en-US" altLang="ko-KR" sz="1600" dirty="0" smtClean="0"/>
                        <a:t>(Class&lt;?&gt;)</a:t>
                      </a:r>
                      <a:endParaRPr lang="ko-KR" altLang="en-US" sz="1600" dirty="0" smtClean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Driver</a:t>
                      </a:r>
                      <a:r>
                        <a:rPr lang="en-US" altLang="ko-KR" sz="1600" baseline="0" dirty="0" smtClean="0"/>
                        <a:t> </a:t>
                      </a:r>
                      <a:r>
                        <a:rPr lang="ko-KR" altLang="en-US" sz="1600" baseline="0" dirty="0" smtClean="0"/>
                        <a:t>클래스를 지정한다</a:t>
                      </a:r>
                      <a:r>
                        <a:rPr lang="en-US" altLang="ko-KR" sz="1600" baseline="0" dirty="0" smtClean="0"/>
                        <a:t>.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404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 smtClean="0"/>
                        <a:t>setJobName</a:t>
                      </a:r>
                      <a:r>
                        <a:rPr lang="en-US" altLang="ko-KR" sz="1600" dirty="0" smtClean="0"/>
                        <a:t>(String)</a:t>
                      </a:r>
                      <a:endParaRPr lang="ko-KR" altLang="en-US" sz="1600" dirty="0" smtClean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Job </a:t>
                      </a:r>
                      <a:r>
                        <a:rPr lang="ko-KR" altLang="en-US" sz="1600" dirty="0" smtClean="0"/>
                        <a:t>이름을 지정한다</a:t>
                      </a:r>
                      <a:r>
                        <a:rPr lang="en-US" altLang="ko-KR" sz="1600" dirty="0" smtClean="0"/>
                        <a:t>.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404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 smtClean="0"/>
                        <a:t>setMapperClass</a:t>
                      </a:r>
                      <a:r>
                        <a:rPr lang="en-US" altLang="ko-KR" sz="1600" dirty="0" smtClean="0"/>
                        <a:t>(Class&lt;?&gt;)</a:t>
                      </a:r>
                      <a:endParaRPr lang="ko-KR" altLang="en-US" sz="1600" dirty="0" smtClean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Mapper </a:t>
                      </a:r>
                      <a:r>
                        <a:rPr lang="ko-KR" altLang="en-US" sz="1600" dirty="0" smtClean="0"/>
                        <a:t>클래스를 지정한다</a:t>
                      </a:r>
                      <a:r>
                        <a:rPr lang="en-US" altLang="ko-KR" sz="1600" dirty="0" smtClean="0"/>
                        <a:t>.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404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 smtClean="0"/>
                        <a:t>setNumReduceTasks</a:t>
                      </a:r>
                      <a:r>
                        <a:rPr lang="en-US" altLang="ko-KR" sz="1600" dirty="0" smtClean="0"/>
                        <a:t>(</a:t>
                      </a:r>
                      <a:r>
                        <a:rPr lang="en-US" altLang="ko-KR" sz="1600" dirty="0" err="1" smtClean="0"/>
                        <a:t>int</a:t>
                      </a:r>
                      <a:r>
                        <a:rPr lang="en-US" altLang="ko-KR" sz="1600" dirty="0" smtClean="0"/>
                        <a:t>)</a:t>
                      </a:r>
                      <a:endParaRPr lang="ko-KR" altLang="en-US" sz="1600" dirty="0" smtClean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Reduce </a:t>
                      </a:r>
                      <a:r>
                        <a:rPr lang="ko-KR" altLang="en-US" sz="1600" dirty="0" smtClean="0"/>
                        <a:t>태스크의 개수를 지정한다</a:t>
                      </a:r>
                      <a:r>
                        <a:rPr lang="en-US" altLang="ko-KR" sz="1600" dirty="0" smtClean="0"/>
                        <a:t>.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404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 smtClean="0"/>
                        <a:t>setOutputFormatClass</a:t>
                      </a:r>
                      <a:r>
                        <a:rPr lang="en-US" altLang="ko-KR" sz="1600" dirty="0" smtClean="0"/>
                        <a:t>(Class&lt;?&gt;)</a:t>
                      </a:r>
                      <a:endParaRPr lang="ko-KR" altLang="en-US" sz="1600" dirty="0" smtClean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 smtClean="0"/>
                        <a:t>OutputFormat</a:t>
                      </a:r>
                      <a:r>
                        <a:rPr lang="en-US" altLang="ko-KR" sz="1600" baseline="0" dirty="0" smtClean="0"/>
                        <a:t> </a:t>
                      </a:r>
                      <a:r>
                        <a:rPr lang="ko-KR" altLang="en-US" sz="1600" baseline="0" dirty="0" smtClean="0"/>
                        <a:t>클래스를 지정한다</a:t>
                      </a:r>
                      <a:r>
                        <a:rPr lang="en-US" altLang="ko-KR" sz="1600" baseline="0" dirty="0" smtClean="0"/>
                        <a:t>.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32925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9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163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980728"/>
            <a:ext cx="11191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b="1" dirty="0" err="1" smtClean="0"/>
              <a:t>org.apache.hadoop.Map</a:t>
            </a:r>
            <a:r>
              <a:rPr lang="en-US" altLang="ko-KR" b="1" dirty="0" smtClean="0"/>
              <a:t>/</a:t>
            </a:r>
            <a:r>
              <a:rPr lang="en-US" altLang="ko-KR" b="1" dirty="0" err="1" smtClean="0"/>
              <a:t>Reduce.Job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클래스</a:t>
            </a:r>
            <a:endParaRPr lang="en-US" altLang="ko-KR" b="1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7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err="1"/>
              <a:t>MapReduce</a:t>
            </a:r>
            <a:endParaRPr lang="ko-KR" altLang="en-US" b="1" dirty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3141521"/>
              </p:ext>
            </p:extLst>
          </p:nvPr>
        </p:nvGraphicFramePr>
        <p:xfrm>
          <a:off x="640080" y="1572768"/>
          <a:ext cx="11082528" cy="2688336"/>
        </p:xfrm>
        <a:graphic>
          <a:graphicData uri="http://schemas.openxmlformats.org/drawingml/2006/table">
            <a:tbl>
              <a:tblPr/>
              <a:tblGrid>
                <a:gridCol w="3457787"/>
                <a:gridCol w="7624741"/>
              </a:tblGrid>
              <a:tr h="3840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err="1" smtClean="0"/>
                        <a:t>메소드</a:t>
                      </a:r>
                      <a:endParaRPr lang="ko-KR" altLang="en-US" sz="1600" b="1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  <a:alpha val="91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설명</a:t>
                      </a:r>
                      <a:endParaRPr lang="ko-KR" altLang="en-US" sz="16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  <a:alpha val="89000"/>
                      </a:schemeClr>
                    </a:solidFill>
                  </a:tcPr>
                </a:tc>
              </a:tr>
              <a:tr h="38404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 smtClean="0"/>
                        <a:t>setOutputKeyClass</a:t>
                      </a:r>
                      <a:r>
                        <a:rPr lang="en-US" altLang="ko-KR" sz="1600" dirty="0" smtClean="0"/>
                        <a:t>(Class&lt;?&gt;)</a:t>
                      </a:r>
                      <a:endParaRPr lang="ko-KR" altLang="en-US" sz="1600" dirty="0" smtClean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Output</a:t>
                      </a:r>
                      <a:r>
                        <a:rPr lang="en-US" altLang="ko-KR" sz="1600" baseline="0" dirty="0" smtClean="0"/>
                        <a:t> </a:t>
                      </a:r>
                      <a:r>
                        <a:rPr lang="ko-KR" altLang="en-US" sz="1600" baseline="0" dirty="0" smtClean="0"/>
                        <a:t>데이터의 </a:t>
                      </a:r>
                      <a:r>
                        <a:rPr lang="en-US" altLang="ko-KR" sz="1600" baseline="0" dirty="0" smtClean="0"/>
                        <a:t>Key </a:t>
                      </a:r>
                      <a:r>
                        <a:rPr lang="ko-KR" altLang="en-US" sz="1600" baseline="0" dirty="0" smtClean="0"/>
                        <a:t>클래스를 지정한다</a:t>
                      </a:r>
                      <a:r>
                        <a:rPr lang="en-US" altLang="ko-KR" sz="1600" baseline="0" dirty="0" smtClean="0"/>
                        <a:t>.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404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 smtClean="0"/>
                        <a:t>setOutputValueClass</a:t>
                      </a:r>
                      <a:r>
                        <a:rPr lang="en-US" altLang="ko-KR" sz="1600" dirty="0" smtClean="0"/>
                        <a:t>(Class&lt;?&gt;)</a:t>
                      </a:r>
                      <a:endParaRPr lang="ko-KR" altLang="en-US" sz="1600" dirty="0" smtClean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/>
                        <a:t>Output</a:t>
                      </a:r>
                      <a:r>
                        <a:rPr lang="en-US" altLang="ko-KR" sz="1600" baseline="0" dirty="0" smtClean="0"/>
                        <a:t> </a:t>
                      </a:r>
                      <a:r>
                        <a:rPr lang="ko-KR" altLang="en-US" sz="1600" baseline="0" dirty="0" smtClean="0"/>
                        <a:t>데이터의 </a:t>
                      </a:r>
                      <a:r>
                        <a:rPr lang="en-US" altLang="ko-KR" sz="1600" baseline="0" dirty="0" smtClean="0"/>
                        <a:t>Value </a:t>
                      </a:r>
                      <a:r>
                        <a:rPr lang="ko-KR" altLang="en-US" sz="1600" baseline="0" dirty="0" smtClean="0"/>
                        <a:t>클래스를 지정한다</a:t>
                      </a:r>
                      <a:r>
                        <a:rPr lang="en-US" altLang="ko-KR" sz="1600" baseline="0" dirty="0" smtClean="0"/>
                        <a:t>.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404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 smtClean="0"/>
                        <a:t>setPartitionClass</a:t>
                      </a:r>
                      <a:r>
                        <a:rPr lang="en-US" altLang="ko-KR" sz="1600" dirty="0" smtClean="0"/>
                        <a:t>(Class&lt;?&gt;)</a:t>
                      </a:r>
                      <a:endParaRPr lang="ko-KR" altLang="en-US" sz="1600" dirty="0" smtClean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 smtClean="0"/>
                        <a:t>Partitioner</a:t>
                      </a:r>
                      <a:r>
                        <a:rPr lang="en-US" altLang="ko-KR" sz="1600" dirty="0" smtClean="0"/>
                        <a:t> </a:t>
                      </a:r>
                      <a:r>
                        <a:rPr lang="ko-KR" altLang="en-US" sz="1600" dirty="0" smtClean="0"/>
                        <a:t>클래스를 지정한다</a:t>
                      </a:r>
                      <a:r>
                        <a:rPr lang="en-US" altLang="ko-KR" sz="1600" dirty="0" smtClean="0"/>
                        <a:t>.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404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 smtClean="0"/>
                        <a:t>setReducerClass</a:t>
                      </a:r>
                      <a:r>
                        <a:rPr lang="en-US" altLang="ko-KR" sz="1600" dirty="0" smtClean="0"/>
                        <a:t>(Class&lt;?&gt;</a:t>
                      </a:r>
                      <a:endParaRPr lang="ko-KR" altLang="en-US" sz="1600" dirty="0" smtClean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Reducer</a:t>
                      </a:r>
                      <a:r>
                        <a:rPr lang="en-US" altLang="ko-KR" sz="1600" baseline="0" dirty="0" smtClean="0"/>
                        <a:t> </a:t>
                      </a:r>
                      <a:r>
                        <a:rPr lang="ko-KR" altLang="en-US" sz="1600" baseline="0" dirty="0" smtClean="0"/>
                        <a:t>클래스를 지정한다</a:t>
                      </a:r>
                      <a:r>
                        <a:rPr lang="en-US" altLang="ko-KR" sz="1600" baseline="0" dirty="0" smtClean="0"/>
                        <a:t>.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404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/>
                        <a:t>submit()</a:t>
                      </a:r>
                      <a:endParaRPr lang="ko-KR" altLang="en-US" sz="1600" dirty="0" smtClean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Job</a:t>
                      </a:r>
                      <a:r>
                        <a:rPr lang="ko-KR" altLang="en-US" sz="1600" dirty="0" smtClean="0"/>
                        <a:t>을 실행한다</a:t>
                      </a:r>
                      <a:r>
                        <a:rPr lang="en-US" altLang="ko-KR" sz="1600" dirty="0" smtClean="0"/>
                        <a:t>.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404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 smtClean="0"/>
                        <a:t>waitForCompletion</a:t>
                      </a:r>
                      <a:r>
                        <a:rPr lang="en-US" altLang="ko-KR" sz="1600" dirty="0" smtClean="0"/>
                        <a:t>(Boolean)</a:t>
                      </a:r>
                      <a:endParaRPr lang="ko-KR" altLang="en-US" sz="1600" dirty="0" smtClean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Job</a:t>
                      </a:r>
                      <a:r>
                        <a:rPr lang="ko-KR" altLang="en-US" sz="1600" dirty="0" smtClean="0"/>
                        <a:t>을 실행한다</a:t>
                      </a:r>
                      <a:r>
                        <a:rPr lang="en-US" altLang="ko-KR" sz="1600" dirty="0" smtClean="0"/>
                        <a:t>. </a:t>
                      </a:r>
                      <a:r>
                        <a:rPr lang="ko-KR" altLang="en-US" sz="1600" dirty="0" err="1" smtClean="0"/>
                        <a:t>성공할때</a:t>
                      </a:r>
                      <a:r>
                        <a:rPr lang="ko-KR" altLang="en-US" sz="1600" dirty="0" smtClean="0"/>
                        <a:t> 까지 커서가 대기한다</a:t>
                      </a:r>
                      <a:r>
                        <a:rPr lang="en-US" altLang="ko-KR" sz="1600" dirty="0" smtClean="0"/>
                        <a:t>.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42787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8649" y="291013"/>
            <a:ext cx="10972800" cy="432000"/>
          </a:xfrm>
        </p:spPr>
        <p:txBody>
          <a:bodyPr/>
          <a:lstStyle/>
          <a:p>
            <a:r>
              <a:rPr lang="en-US" altLang="ko-KR" b="1" dirty="0" err="1"/>
              <a:t>MapReduce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16895" y="980728"/>
            <a:ext cx="1152458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smtClean="0">
                <a:solidFill>
                  <a:srgbClr val="C00000"/>
                </a:solidFill>
              </a:rPr>
              <a:t>WordCount </a:t>
            </a:r>
            <a:r>
              <a:rPr lang="ko-KR" altLang="en-US" smtClean="0">
                <a:solidFill>
                  <a:srgbClr val="C00000"/>
                </a:solidFill>
              </a:rPr>
              <a:t>실행시 출력 로그</a:t>
            </a:r>
            <a:endParaRPr lang="en-US" altLang="ko-KR" smtClean="0">
              <a:solidFill>
                <a:srgbClr val="C00000"/>
              </a:solidFill>
            </a:endParaRPr>
          </a:p>
          <a:p>
            <a:pPr lvl="1"/>
            <a:r>
              <a:rPr lang="ko-KR" altLang="en-US"/>
              <a:t>잡</a:t>
            </a:r>
            <a:r>
              <a:rPr lang="en-US" altLang="ko-KR"/>
              <a:t>/</a:t>
            </a:r>
            <a:r>
              <a:rPr lang="ko-KR" altLang="en-US"/>
              <a:t>리듀스 처리 과정이 로그로 출력됨</a:t>
            </a:r>
          </a:p>
          <a:p>
            <a:pPr lvl="1"/>
            <a:r>
              <a:rPr lang="ko-KR" altLang="en-US"/>
              <a:t> 파일 출력 포맷 카운터</a:t>
            </a:r>
          </a:p>
          <a:p>
            <a:pPr lvl="1"/>
            <a:r>
              <a:rPr lang="ko-KR" altLang="en-US"/>
              <a:t> 출력된 바이트 수</a:t>
            </a:r>
          </a:p>
          <a:p>
            <a:pPr lvl="1"/>
            <a:r>
              <a:rPr lang="ko-KR" altLang="en-US"/>
              <a:t> 파일시스템 카운터</a:t>
            </a:r>
          </a:p>
          <a:p>
            <a:pPr lvl="1"/>
            <a:r>
              <a:rPr lang="ko-KR" altLang="en-US"/>
              <a:t> </a:t>
            </a:r>
            <a:r>
              <a:rPr lang="en-US" altLang="ko-KR"/>
              <a:t>HDFS </a:t>
            </a:r>
            <a:r>
              <a:rPr lang="ko-KR" altLang="en-US"/>
              <a:t>입</a:t>
            </a:r>
            <a:r>
              <a:rPr lang="en-US" altLang="ko-KR"/>
              <a:t>/</a:t>
            </a:r>
            <a:r>
              <a:rPr lang="ko-KR" altLang="en-US"/>
              <a:t>출력 바이트 수</a:t>
            </a:r>
          </a:p>
          <a:p>
            <a:pPr lvl="1"/>
            <a:r>
              <a:rPr lang="ko-KR" altLang="en-US"/>
              <a:t> 파일 입력 포맷 카운터</a:t>
            </a:r>
          </a:p>
          <a:p>
            <a:pPr lvl="1"/>
            <a:r>
              <a:rPr lang="ko-KR" altLang="en-US"/>
              <a:t> 입력 바이트 수</a:t>
            </a:r>
          </a:p>
          <a:p>
            <a:pPr lvl="1"/>
            <a:r>
              <a:rPr lang="ko-KR" altLang="en-US"/>
              <a:t> 맵리듀스 프레임웍</a:t>
            </a:r>
          </a:p>
          <a:p>
            <a:pPr lvl="1"/>
            <a:r>
              <a:rPr lang="ko-KR" altLang="en-US"/>
              <a:t> 맵 입력 레코드 수</a:t>
            </a:r>
            <a:r>
              <a:rPr lang="en-US" altLang="ko-KR"/>
              <a:t>, </a:t>
            </a:r>
            <a:r>
              <a:rPr lang="ko-KR" altLang="en-US"/>
              <a:t>맵 출력 바이트 수</a:t>
            </a:r>
            <a:r>
              <a:rPr lang="en-US" altLang="ko-KR"/>
              <a:t>, </a:t>
            </a:r>
            <a:r>
              <a:rPr lang="ko-KR" altLang="en-US"/>
              <a:t>힙 메모리 사용량</a:t>
            </a:r>
            <a:r>
              <a:rPr lang="en-US" altLang="ko-KR"/>
              <a:t>, CPU </a:t>
            </a:r>
            <a:r>
              <a:rPr lang="ko-KR" altLang="en-US"/>
              <a:t>사용 시간</a:t>
            </a:r>
          </a:p>
          <a:p>
            <a:pPr lvl="1"/>
            <a:r>
              <a:rPr lang="ko-KR" altLang="en-US"/>
              <a:t> 리듀스 입력 수</a:t>
            </a:r>
            <a:r>
              <a:rPr lang="en-US" altLang="ko-KR"/>
              <a:t>, </a:t>
            </a:r>
            <a:r>
              <a:rPr lang="ko-KR" altLang="en-US"/>
              <a:t>리듀스 입력 그룹 수</a:t>
            </a:r>
            <a:r>
              <a:rPr lang="en-US" altLang="ko-KR"/>
              <a:t>, </a:t>
            </a:r>
            <a:r>
              <a:rPr lang="ko-KR" altLang="en-US"/>
              <a:t>리듀스 출력</a:t>
            </a:r>
            <a:r>
              <a:rPr lang="en-US" altLang="ko-KR"/>
              <a:t>, </a:t>
            </a:r>
            <a:r>
              <a:rPr lang="ko-KR" altLang="en-US"/>
              <a:t>맵 출력 레코드 </a:t>
            </a:r>
            <a:r>
              <a:rPr lang="ko-KR" altLang="en-US" smtClean="0"/>
              <a:t>수</a:t>
            </a:r>
            <a:endParaRPr lang="en-US" altLang="ko-KR" smtClean="0"/>
          </a:p>
          <a:p>
            <a:pPr lvl="1"/>
            <a:endParaRPr lang="en-US" altLang="ko-KR"/>
          </a:p>
          <a:p>
            <a:pPr lvl="1"/>
            <a:r>
              <a:rPr lang="ko-KR" altLang="en-US"/>
              <a:t>브라우저에서 잡트래커 확인 </a:t>
            </a:r>
            <a:r>
              <a:rPr lang="en-US" altLang="ko-KR"/>
              <a:t>http://master:50030/jobtracker.jsp </a:t>
            </a:r>
          </a:p>
        </p:txBody>
      </p:sp>
    </p:spTree>
    <p:extLst>
      <p:ext uri="{BB962C8B-B14F-4D97-AF65-F5344CB8AC3E}">
        <p14:creationId xmlns:p14="http://schemas.microsoft.com/office/powerpoint/2010/main" val="885466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8649" y="291013"/>
            <a:ext cx="10972800" cy="432000"/>
          </a:xfrm>
        </p:spPr>
        <p:txBody>
          <a:bodyPr/>
          <a:lstStyle/>
          <a:p>
            <a:r>
              <a:rPr lang="en-US" altLang="ko-KR" b="1" dirty="0" err="1"/>
              <a:t>MapReduce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16895" y="980728"/>
            <a:ext cx="1152458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ko-KR" altLang="en-US" smtClean="0">
                <a:solidFill>
                  <a:srgbClr val="C00000"/>
                </a:solidFill>
              </a:rPr>
              <a:t>데이터 타입</a:t>
            </a:r>
            <a:endParaRPr lang="en-US" altLang="ko-KR">
              <a:solidFill>
                <a:srgbClr val="C00000"/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altLang="ko-KR"/>
              <a:t>org.apache.hadoop.WritableComparable </a:t>
            </a:r>
            <a:r>
              <a:rPr lang="ko-KR" altLang="en-US"/>
              <a:t>인터페이스</a:t>
            </a:r>
          </a:p>
          <a:p>
            <a:pPr lvl="1"/>
            <a:r>
              <a:rPr lang="en-US" altLang="ko-KR" smtClean="0"/>
              <a:t>	</a:t>
            </a:r>
            <a:r>
              <a:rPr lang="ko-KR" altLang="en-US" smtClean="0"/>
              <a:t> </a:t>
            </a:r>
            <a:r>
              <a:rPr lang="ko-KR" altLang="en-US"/>
              <a:t>네트워크 통신을 위한 최적화된 객체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altLang="ko-KR" smtClean="0"/>
              <a:t>public </a:t>
            </a:r>
            <a:r>
              <a:rPr lang="en-US" altLang="ko-KR"/>
              <a:t>interface WritableComparable&lt;T&gt; extends Writable, Comparable&lt;T&gt;</a:t>
            </a:r>
          </a:p>
          <a:p>
            <a:pPr lvl="1"/>
            <a:r>
              <a:rPr lang="en-US" altLang="ko-KR" smtClean="0"/>
              <a:t>	 </a:t>
            </a:r>
            <a:r>
              <a:rPr lang="en-US" altLang="ko-KR"/>
              <a:t>org.apache.hadoop.io.Writable </a:t>
            </a:r>
            <a:r>
              <a:rPr lang="ko-KR" altLang="en-US"/>
              <a:t>인터페이스</a:t>
            </a:r>
          </a:p>
          <a:p>
            <a:pPr lvl="1"/>
            <a:r>
              <a:rPr lang="en-US" altLang="ko-KR" smtClean="0"/>
              <a:t>	</a:t>
            </a:r>
            <a:r>
              <a:rPr lang="ko-KR" altLang="en-US" smtClean="0"/>
              <a:t> </a:t>
            </a:r>
            <a:r>
              <a:rPr lang="en-US" altLang="ko-KR"/>
              <a:t>void write(DataOutput out) throws </a:t>
            </a:r>
            <a:r>
              <a:rPr lang="en-US" altLang="ko-KR" smtClean="0"/>
              <a:t>IOException - </a:t>
            </a:r>
            <a:r>
              <a:rPr lang="ko-KR" altLang="en-US" smtClean="0"/>
              <a:t>데이터 </a:t>
            </a:r>
            <a:r>
              <a:rPr lang="ko-KR" altLang="en-US"/>
              <a:t>값을 직렬화 한다</a:t>
            </a:r>
            <a:r>
              <a:rPr lang="en-US" altLang="ko-KR"/>
              <a:t>.</a:t>
            </a:r>
          </a:p>
          <a:p>
            <a:pPr lvl="1"/>
            <a:r>
              <a:rPr lang="en-US" altLang="ko-KR" smtClean="0"/>
              <a:t>	 </a:t>
            </a:r>
            <a:r>
              <a:rPr lang="en-US" altLang="ko-KR"/>
              <a:t>void readFields(DataInput in) throws </a:t>
            </a:r>
            <a:r>
              <a:rPr lang="en-US" altLang="ko-KR" smtClean="0"/>
              <a:t>IOException - </a:t>
            </a:r>
            <a:r>
              <a:rPr lang="ko-KR" altLang="en-US" smtClean="0"/>
              <a:t> </a:t>
            </a:r>
            <a:r>
              <a:rPr lang="ko-KR" altLang="en-US"/>
              <a:t>직렬화된 데이터 값을 해제해서 </a:t>
            </a:r>
            <a:r>
              <a:rPr lang="ko-KR" altLang="en-US" smtClean="0"/>
              <a:t>읽는다</a:t>
            </a:r>
            <a:endParaRPr lang="en-US" altLang="ko-KR"/>
          </a:p>
          <a:p>
            <a:pPr lvl="1"/>
            <a:r>
              <a:rPr lang="en-US" altLang="ko-KR" smtClean="0"/>
              <a:t>	 </a:t>
            </a:r>
            <a:r>
              <a:rPr lang="en-US" altLang="ko-KR"/>
              <a:t>java.lang.Comparable&lt;T&gt; </a:t>
            </a:r>
            <a:r>
              <a:rPr lang="ko-KR" altLang="en-US"/>
              <a:t>인터페이스</a:t>
            </a:r>
          </a:p>
          <a:p>
            <a:pPr lvl="1"/>
            <a:r>
              <a:rPr lang="en-US" altLang="ko-KR" smtClean="0"/>
              <a:t>	</a:t>
            </a:r>
            <a:r>
              <a:rPr lang="ko-KR" altLang="en-US" smtClean="0"/>
              <a:t> </a:t>
            </a:r>
            <a:r>
              <a:rPr lang="en-US" altLang="ko-KR"/>
              <a:t>int compareTo(T o</a:t>
            </a:r>
            <a:r>
              <a:rPr lang="en-US" altLang="ko-KR" smtClean="0"/>
              <a:t>) -  </a:t>
            </a:r>
            <a:r>
              <a:rPr lang="ko-KR" altLang="en-US"/>
              <a:t>정렬을 처리한다</a:t>
            </a:r>
            <a:r>
              <a:rPr lang="en-US" altLang="ko-KR" smtClean="0"/>
              <a:t>. </a:t>
            </a:r>
          </a:p>
          <a:p>
            <a:pPr lvl="1"/>
            <a:r>
              <a:rPr lang="en-US" altLang="ko-KR"/>
              <a:t> </a:t>
            </a:r>
            <a:r>
              <a:rPr lang="en-US" altLang="ko-KR" smtClean="0"/>
              <a:t>	    </a:t>
            </a:r>
            <a:r>
              <a:rPr lang="ko-KR" altLang="en-US"/>
              <a:t>현재 객체의 멤버 값이 크면 양수</a:t>
            </a:r>
            <a:r>
              <a:rPr lang="en-US" altLang="ko-KR"/>
              <a:t>, </a:t>
            </a:r>
            <a:r>
              <a:rPr lang="ko-KR" altLang="en-US"/>
              <a:t>인자로 넘겨진 객체의 멤버 값이 </a:t>
            </a:r>
            <a:r>
              <a:rPr lang="ko-KR" altLang="en-US" smtClean="0"/>
              <a:t>크면 </a:t>
            </a:r>
            <a:endParaRPr lang="en-US" altLang="ko-KR" smtClean="0"/>
          </a:p>
          <a:p>
            <a:pPr lvl="1"/>
            <a:r>
              <a:rPr lang="en-US" altLang="ko-KR"/>
              <a:t> </a:t>
            </a:r>
            <a:r>
              <a:rPr lang="en-US" altLang="ko-KR" smtClean="0"/>
              <a:t>         </a:t>
            </a:r>
            <a:r>
              <a:rPr lang="ko-KR" altLang="en-US" smtClean="0"/>
              <a:t>음수</a:t>
            </a:r>
            <a:r>
              <a:rPr lang="en-US" altLang="ko-KR"/>
              <a:t>, </a:t>
            </a:r>
            <a:r>
              <a:rPr lang="ko-KR" altLang="en-US"/>
              <a:t>같으면 </a:t>
            </a:r>
            <a:r>
              <a:rPr lang="en-US" altLang="ko-KR"/>
              <a:t>0</a:t>
            </a:r>
            <a:r>
              <a:rPr lang="ko-KR" altLang="en-US"/>
              <a:t>을 리턴하도록 구현한다</a:t>
            </a:r>
            <a:r>
              <a:rPr lang="en-US" altLang="ko-KR"/>
              <a:t>.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ko-KR" altLang="en-US" smtClean="0"/>
              <a:t>맵리듀스 </a:t>
            </a:r>
            <a:r>
              <a:rPr lang="ko-KR" altLang="en-US"/>
              <a:t>프로그램에서 키로 사용되는 데이터타입은 </a:t>
            </a:r>
            <a:r>
              <a:rPr lang="en-US" altLang="ko-KR" smtClean="0"/>
              <a:t>WritableComparable </a:t>
            </a:r>
            <a:r>
              <a:rPr lang="ko-KR" altLang="en-US" smtClean="0"/>
              <a:t>인터페이스를 </a:t>
            </a:r>
            <a:r>
              <a:rPr lang="en-US" altLang="ko-KR"/>
              <a:t>implements </a:t>
            </a:r>
            <a:r>
              <a:rPr lang="ko-KR" altLang="en-US"/>
              <a:t>해야 한다</a:t>
            </a:r>
            <a:r>
              <a:rPr lang="en-US" altLang="ko-KR" smtClean="0"/>
              <a:t>.</a:t>
            </a: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833329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8649" y="291013"/>
            <a:ext cx="10972800" cy="432000"/>
          </a:xfrm>
        </p:spPr>
        <p:txBody>
          <a:bodyPr/>
          <a:lstStyle/>
          <a:p>
            <a:r>
              <a:rPr lang="en-US" altLang="ko-KR" b="1" dirty="0" err="1"/>
              <a:t>MapReduce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16895" y="980728"/>
            <a:ext cx="1152458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smtClean="0">
                <a:solidFill>
                  <a:srgbClr val="C00000"/>
                </a:solidFill>
              </a:rPr>
              <a:t>InputFormat </a:t>
            </a:r>
            <a:r>
              <a:rPr lang="ko-KR" altLang="en-US" smtClean="0">
                <a:solidFill>
                  <a:srgbClr val="C00000"/>
                </a:solidFill>
              </a:rPr>
              <a:t>클래스</a:t>
            </a:r>
            <a:endParaRPr lang="en-US" altLang="ko-KR">
              <a:solidFill>
                <a:srgbClr val="C00000"/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ko-KR" altLang="en-US"/>
              <a:t>맵리듀스는 입력 스플릿을 맵 메서드의 입력 파라미터로 사용할 수 있게 </a:t>
            </a:r>
            <a:r>
              <a:rPr lang="en-US" altLang="ko-KR"/>
              <a:t>InputFormat </a:t>
            </a:r>
            <a:r>
              <a:rPr lang="ko-KR" altLang="en-US"/>
              <a:t>이라는 추상화 클래스를 제공한다</a:t>
            </a:r>
            <a:r>
              <a:rPr lang="en-US" altLang="ko-KR"/>
              <a:t>.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altLang="ko-KR"/>
              <a:t>InputFormat </a:t>
            </a:r>
            <a:r>
              <a:rPr lang="ko-KR" altLang="en-US"/>
              <a:t>클래스는 입력 스플릿을 맵 메서드가 사용할 수 있게 </a:t>
            </a:r>
            <a:r>
              <a:rPr lang="en-US" altLang="ko-KR"/>
              <a:t>getSplits() </a:t>
            </a:r>
            <a:r>
              <a:rPr lang="ko-KR" altLang="en-US"/>
              <a:t>메서드를 제공한다</a:t>
            </a:r>
            <a:r>
              <a:rPr lang="en-US" altLang="ko-KR"/>
              <a:t>.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altLang="ko-KR"/>
              <a:t>createRecordReader() </a:t>
            </a:r>
            <a:r>
              <a:rPr lang="ko-KR" altLang="en-US"/>
              <a:t>메서드는 맴 메서드가 입력 스플릿을 키와 목록의 형태로 사용 할 수 있게 </a:t>
            </a:r>
            <a:r>
              <a:rPr lang="en-US" altLang="ko-KR"/>
              <a:t>RecordReader </a:t>
            </a:r>
            <a:r>
              <a:rPr lang="ko-KR" altLang="en-US"/>
              <a:t>객체를 생성한다</a:t>
            </a:r>
            <a:r>
              <a:rPr lang="en-US" altLang="ko-KR"/>
              <a:t>.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ko-KR" altLang="en-US"/>
              <a:t>매퍼의 </a:t>
            </a:r>
            <a:r>
              <a:rPr lang="en-US" altLang="ko-KR"/>
              <a:t>map() </a:t>
            </a:r>
            <a:r>
              <a:rPr lang="ko-KR" altLang="en-US"/>
              <a:t>메서드는 </a:t>
            </a:r>
            <a:r>
              <a:rPr lang="en-US" altLang="ko-KR"/>
              <a:t>RecordReader </a:t>
            </a:r>
            <a:r>
              <a:rPr lang="ko-KR" altLang="en-US"/>
              <a:t>객체에 담겨 있는 키와 값을 읽어 들여 분석 로직을 수행한다</a:t>
            </a:r>
            <a:r>
              <a:rPr lang="en-US" altLang="ko-KR"/>
              <a:t>.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altLang="ko-KR"/>
              <a:t>InputFormat</a:t>
            </a:r>
            <a:r>
              <a:rPr lang="ko-KR" altLang="en-US"/>
              <a:t>은 드라이버 클래스에서 </a:t>
            </a:r>
            <a:r>
              <a:rPr lang="en-US" altLang="ko-KR"/>
              <a:t>Job </a:t>
            </a:r>
            <a:r>
              <a:rPr lang="ko-KR" altLang="en-US"/>
              <a:t>인터페이스의 </a:t>
            </a:r>
            <a:r>
              <a:rPr lang="en-US" altLang="ko-KR"/>
              <a:t>setInputFormatClass() </a:t>
            </a:r>
            <a:r>
              <a:rPr lang="ko-KR" altLang="en-US"/>
              <a:t>메서드로 설정한다</a:t>
            </a:r>
            <a:r>
              <a:rPr lang="en-US" altLang="ko-KR"/>
              <a:t>.</a:t>
            </a: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538894"/>
              </p:ext>
            </p:extLst>
          </p:nvPr>
        </p:nvGraphicFramePr>
        <p:xfrm>
          <a:off x="658368" y="3429000"/>
          <a:ext cx="10771632" cy="2651760"/>
        </p:xfrm>
        <a:graphic>
          <a:graphicData uri="http://schemas.openxmlformats.org/drawingml/2006/table">
            <a:tbl>
              <a:tblPr/>
              <a:tblGrid>
                <a:gridCol w="2450592"/>
                <a:gridCol w="8321040"/>
              </a:tblGrid>
              <a:tr h="2926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i="0" u="none" strike="noStrike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InputFormat</a:t>
                      </a:r>
                      <a:endParaRPr lang="ko-KR" altLang="en-US" sz="1600" b="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기능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smtClean="0"/>
                        <a:t>TextInputFormat</a:t>
                      </a:r>
                      <a:endParaRPr lang="ko-KR" altLang="en-US" sz="160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smtClean="0"/>
                        <a:t>텍스트 파일을 분석할 때 사용하며</a:t>
                      </a:r>
                      <a:r>
                        <a:rPr lang="en-US" altLang="ko-KR" sz="1600" smtClean="0"/>
                        <a:t>, </a:t>
                      </a:r>
                      <a:r>
                        <a:rPr lang="ko-KR" altLang="en-US" sz="1600" smtClean="0"/>
                        <a:t>캐리지 리턴 값</a:t>
                      </a:r>
                      <a:r>
                        <a:rPr lang="en-US" altLang="ko-KR" sz="1600" smtClean="0"/>
                        <a:t>(\r, \r\n) </a:t>
                      </a:r>
                      <a:r>
                        <a:rPr lang="ko-KR" altLang="en-US" sz="1600" smtClean="0"/>
                        <a:t>을 기준으로 레코드를 분류합니다</a:t>
                      </a:r>
                      <a:r>
                        <a:rPr lang="en-US" altLang="ko-KR" sz="1600" smtClean="0"/>
                        <a:t>.</a:t>
                      </a:r>
                    </a:p>
                    <a:p>
                      <a:pPr latinLnBrk="1"/>
                      <a:r>
                        <a:rPr lang="ko-KR" altLang="en-US" sz="1600" smtClean="0"/>
                        <a:t>키는 라인 번호이며</a:t>
                      </a:r>
                      <a:r>
                        <a:rPr lang="en-US" altLang="ko-KR" sz="1600" smtClean="0"/>
                        <a:t>, LongWritable </a:t>
                      </a:r>
                      <a:r>
                        <a:rPr lang="ko-KR" altLang="en-US" sz="1600" smtClean="0"/>
                        <a:t>타입을 사용합니다</a:t>
                      </a:r>
                      <a:r>
                        <a:rPr lang="en-US" altLang="ko-KR" sz="1600" smtClean="0"/>
                        <a:t>.</a:t>
                      </a:r>
                    </a:p>
                    <a:p>
                      <a:pPr latinLnBrk="1"/>
                      <a:r>
                        <a:rPr lang="ko-KR" altLang="en-US" sz="1600" smtClean="0"/>
                        <a:t>값은 라인의 내용이며</a:t>
                      </a:r>
                      <a:r>
                        <a:rPr lang="en-US" altLang="ko-KR" sz="1600" smtClean="0"/>
                        <a:t>, Text </a:t>
                      </a:r>
                      <a:r>
                        <a:rPr lang="ko-KR" altLang="en-US" sz="1600" smtClean="0"/>
                        <a:t>타입을 사용합니다</a:t>
                      </a:r>
                      <a:r>
                        <a:rPr lang="en-US" altLang="ko-KR" sz="1600" smtClean="0"/>
                        <a:t>.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smtClean="0"/>
                        <a:t>KeyValueTextFormat</a:t>
                      </a:r>
                      <a:endParaRPr lang="ko-KR" altLang="en-US" sz="160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smtClean="0"/>
                        <a:t>텍스트 파일을 입력 파일로 사용할 때 라인 번호가 아닌 임의의 키 값을 지정해서 키와 값의 목록으로 읽게 됩니다</a:t>
                      </a:r>
                      <a:r>
                        <a:rPr lang="en-US" altLang="ko-KR" sz="1600" smtClean="0"/>
                        <a:t>.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NLineInputFormat</a:t>
                      </a:r>
                      <a:endParaRPr lang="ko-KR" altLang="en-US" sz="160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smtClean="0"/>
                        <a:t>맵 태스크가 입력 받을 텍스트 파일의 라인 수를 제한하고 싶을 때 사용합니다</a:t>
                      </a:r>
                      <a:r>
                        <a:rPr lang="en-US" altLang="ko-KR" sz="1600" smtClean="0"/>
                        <a:t>.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smtClean="0"/>
                        <a:t>DelegatingInputFormat</a:t>
                      </a:r>
                      <a:endParaRPr lang="ko-KR" altLang="en-US" sz="160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여러 개의 서로 다른 입력 포맷을 사용하는 경우에 각 경로에 대한 작업을 위임합니다</a:t>
                      </a:r>
                      <a:r>
                        <a:rPr lang="en-US" altLang="ko-KR" sz="1600" dirty="0" smtClean="0"/>
                        <a:t>.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95268213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8649" y="291013"/>
            <a:ext cx="10972800" cy="432000"/>
          </a:xfrm>
        </p:spPr>
        <p:txBody>
          <a:bodyPr/>
          <a:lstStyle/>
          <a:p>
            <a:r>
              <a:rPr lang="en-US" altLang="ko-KR" b="1" dirty="0" err="1"/>
              <a:t>MapReduce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16895" y="980728"/>
            <a:ext cx="11524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smtClean="0">
                <a:solidFill>
                  <a:srgbClr val="C00000"/>
                </a:solidFill>
              </a:rPr>
              <a:t>InputFormat </a:t>
            </a:r>
            <a:r>
              <a:rPr lang="ko-KR" altLang="en-US" smtClean="0">
                <a:solidFill>
                  <a:srgbClr val="C00000"/>
                </a:solidFill>
              </a:rPr>
              <a:t>클래스</a:t>
            </a:r>
            <a:endParaRPr lang="en-US" altLang="ko-KR">
              <a:solidFill>
                <a:srgbClr val="C00000"/>
              </a:solidFill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126411"/>
              </p:ext>
            </p:extLst>
          </p:nvPr>
        </p:nvGraphicFramePr>
        <p:xfrm>
          <a:off x="832104" y="1572768"/>
          <a:ext cx="10771632" cy="2895600"/>
        </p:xfrm>
        <a:graphic>
          <a:graphicData uri="http://schemas.openxmlformats.org/drawingml/2006/table">
            <a:tbl>
              <a:tblPr/>
              <a:tblGrid>
                <a:gridCol w="3392424"/>
                <a:gridCol w="7379208"/>
              </a:tblGrid>
              <a:tr h="2926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i="0" u="none" strike="noStrike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InputFormat</a:t>
                      </a:r>
                      <a:endParaRPr lang="ko-KR" altLang="en-US" sz="1600" b="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기능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smtClean="0"/>
                        <a:t>CombineFileInputFormat</a:t>
                      </a:r>
                      <a:endParaRPr lang="ko-KR" altLang="en-US" sz="160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smtClean="0"/>
                        <a:t>다른 </a:t>
                      </a:r>
                      <a:r>
                        <a:rPr lang="en-US" altLang="ko-KR" sz="1600" smtClean="0"/>
                        <a:t>InputFormat</a:t>
                      </a:r>
                      <a:r>
                        <a:rPr lang="ko-KR" altLang="en-US" sz="1600" smtClean="0"/>
                        <a:t>들은 파일당 스플릿을 생성</a:t>
                      </a:r>
                    </a:p>
                    <a:p>
                      <a:pPr latinLnBrk="1"/>
                      <a:r>
                        <a:rPr lang="ko-KR" altLang="en-US" sz="1600" smtClean="0"/>
                        <a:t>하지만</a:t>
                      </a:r>
                      <a:r>
                        <a:rPr lang="en-US" altLang="ko-KR" sz="1600" smtClean="0"/>
                        <a:t>, CombineFileInputFormat</a:t>
                      </a:r>
                      <a:r>
                        <a:rPr lang="ko-KR" altLang="en-US" sz="1600" smtClean="0"/>
                        <a:t>은 여러 개의 파일을 스플릿으로 묶어서 사용합니다</a:t>
                      </a:r>
                      <a:r>
                        <a:rPr lang="en-US" altLang="ko-KR" sz="1600" smtClean="0"/>
                        <a:t>. </a:t>
                      </a:r>
                      <a:r>
                        <a:rPr lang="ko-KR" altLang="en-US" sz="1600" smtClean="0"/>
                        <a:t>이때 각 노드와 랙의 위치를 고려해서 스플릿을 결정하게 됩니다</a:t>
                      </a:r>
                      <a:r>
                        <a:rPr lang="en-US" altLang="ko-KR" sz="1600" smtClean="0"/>
                        <a:t>.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smtClean="0"/>
                        <a:t>SequenceFileInputFormat</a:t>
                      </a:r>
                      <a:endParaRPr lang="ko-KR" altLang="en-US" sz="160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smtClean="0"/>
                        <a:t>시퀀스 파일을 입력 데이터로 쓸 때 사용합니다</a:t>
                      </a:r>
                      <a:r>
                        <a:rPr lang="en-US" altLang="ko-KR" sz="1600" smtClean="0"/>
                        <a:t>. </a:t>
                      </a:r>
                    </a:p>
                    <a:p>
                      <a:pPr latinLnBrk="1"/>
                      <a:r>
                        <a:rPr lang="ko-KR" altLang="en-US" sz="1600" smtClean="0"/>
                        <a:t>시퀀스 파일은 바이너리 형태의 키와 값의 목록으로 구성된 텍스트 파일입니다</a:t>
                      </a:r>
                      <a:r>
                        <a:rPr lang="en-US" altLang="ko-KR" sz="1600" smtClean="0"/>
                        <a:t>. </a:t>
                      </a:r>
                    </a:p>
                    <a:p>
                      <a:pPr latinLnBrk="1"/>
                      <a:r>
                        <a:rPr lang="ko-KR" altLang="en-US" sz="1600" smtClean="0"/>
                        <a:t>시퀀스 파일은 압축과 직렬화 프레임워크를 이용해 다양한 유형을 저장할 수 있습니다</a:t>
                      </a:r>
                      <a:r>
                        <a:rPr lang="en-US" altLang="ko-KR" sz="1600" smtClean="0"/>
                        <a:t>.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SequenceFileAsBinaryInputFormat</a:t>
                      </a:r>
                      <a:endParaRPr lang="ko-KR" altLang="en-US" sz="160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smtClean="0"/>
                        <a:t>시퀀스 파일의 키와 값을 임의 바이너리 객체로 변환해서 사용합니다</a:t>
                      </a:r>
                      <a:r>
                        <a:rPr lang="en-US" altLang="ko-KR" sz="1600" smtClean="0"/>
                        <a:t>.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smtClean="0"/>
                        <a:t>SequenceFileAsTextInputFormat</a:t>
                      </a:r>
                      <a:endParaRPr lang="ko-KR" altLang="en-US" sz="160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smtClean="0"/>
                        <a:t>시퀀스 파일의 키와 값을 </a:t>
                      </a:r>
                      <a:r>
                        <a:rPr lang="en-US" altLang="ko-KR" sz="1600" smtClean="0"/>
                        <a:t>Text </a:t>
                      </a:r>
                      <a:r>
                        <a:rPr lang="ko-KR" altLang="en-US" sz="1600" smtClean="0"/>
                        <a:t>객체로 변환해서 사용합니다</a:t>
                      </a:r>
                      <a:r>
                        <a:rPr lang="en-US" altLang="ko-KR" sz="1600" smtClean="0"/>
                        <a:t>.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84067212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8649" y="291013"/>
            <a:ext cx="10972800" cy="432000"/>
          </a:xfrm>
        </p:spPr>
        <p:txBody>
          <a:bodyPr/>
          <a:lstStyle/>
          <a:p>
            <a:r>
              <a:rPr lang="en-US" altLang="ko-KR" b="1" dirty="0" err="1"/>
              <a:t>MapReduce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16895" y="980728"/>
            <a:ext cx="1152458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dirty="0" err="1" smtClean="0">
                <a:solidFill>
                  <a:srgbClr val="C00000"/>
                </a:solidFill>
              </a:rPr>
              <a:t>OutputFormat</a:t>
            </a:r>
            <a:r>
              <a:rPr lang="en-US" altLang="ko-KR" dirty="0" smtClean="0">
                <a:solidFill>
                  <a:srgbClr val="C00000"/>
                </a:solidFill>
              </a:rPr>
              <a:t> </a:t>
            </a:r>
            <a:r>
              <a:rPr lang="ko-KR" altLang="en-US" dirty="0" smtClean="0">
                <a:solidFill>
                  <a:srgbClr val="C00000"/>
                </a:solidFill>
              </a:rPr>
              <a:t>클래스</a:t>
            </a:r>
            <a:endParaRPr lang="en-US" altLang="ko-KR" dirty="0">
              <a:solidFill>
                <a:srgbClr val="C00000"/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ko-KR" altLang="en-US" dirty="0" err="1"/>
              <a:t>맵</a:t>
            </a:r>
            <a:r>
              <a:rPr lang="ko-KR" altLang="en-US" dirty="0"/>
              <a:t> </a:t>
            </a:r>
            <a:r>
              <a:rPr lang="ko-KR" altLang="en-US" dirty="0" err="1"/>
              <a:t>리듀스</a:t>
            </a:r>
            <a:r>
              <a:rPr lang="ko-KR" altLang="en-US" dirty="0"/>
              <a:t> </a:t>
            </a:r>
            <a:r>
              <a:rPr lang="ko-KR" altLang="en-US" dirty="0" err="1"/>
              <a:t>잡의</a:t>
            </a:r>
            <a:r>
              <a:rPr lang="ko-KR" altLang="en-US" dirty="0"/>
              <a:t> 출력 데이터 포맷은 </a:t>
            </a:r>
            <a:r>
              <a:rPr lang="en-US" altLang="ko-KR" dirty="0" err="1"/>
              <a:t>setOutputFormatClass</a:t>
            </a:r>
            <a:r>
              <a:rPr lang="en-US" altLang="ko-KR" dirty="0"/>
              <a:t> </a:t>
            </a:r>
            <a:r>
              <a:rPr lang="ko-KR" altLang="en-US" dirty="0" err="1"/>
              <a:t>메서드로</a:t>
            </a:r>
            <a:r>
              <a:rPr lang="ko-KR" altLang="en-US" dirty="0"/>
              <a:t> 설정한 포맷대로 만들어진다</a:t>
            </a:r>
            <a:r>
              <a:rPr lang="en-US" altLang="ko-KR" dirty="0"/>
              <a:t>.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ko-KR" altLang="en-US" dirty="0" smtClean="0"/>
              <a:t>출력 </a:t>
            </a:r>
            <a:r>
              <a:rPr lang="ko-KR" altLang="en-US" dirty="0"/>
              <a:t>데이터 포맷은 </a:t>
            </a:r>
            <a:r>
              <a:rPr lang="en-US" altLang="ko-KR" dirty="0" err="1"/>
              <a:t>OutputFormat</a:t>
            </a:r>
            <a:r>
              <a:rPr lang="ko-KR" altLang="en-US" dirty="0"/>
              <a:t>이라는 추상화 클래스를 상속받아 </a:t>
            </a:r>
            <a:r>
              <a:rPr lang="ko-KR" altLang="en-US" dirty="0" smtClean="0"/>
              <a:t>구현</a:t>
            </a:r>
            <a:endParaRPr lang="en-US" altLang="ko-KR" dirty="0"/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ko-KR" altLang="en-US" dirty="0"/>
              <a:t>사용자가 별도의 </a:t>
            </a:r>
            <a:r>
              <a:rPr lang="en-US" altLang="ko-KR" dirty="0" err="1"/>
              <a:t>OutputFormat</a:t>
            </a:r>
            <a:r>
              <a:rPr lang="ko-KR" altLang="en-US" dirty="0"/>
              <a:t>을 설정하지 않을 경우 </a:t>
            </a:r>
            <a:r>
              <a:rPr lang="ko-KR" altLang="en-US" dirty="0" err="1"/>
              <a:t>맵리듀스</a:t>
            </a:r>
            <a:r>
              <a:rPr lang="ko-KR" altLang="en-US" dirty="0"/>
              <a:t> </a:t>
            </a:r>
            <a:r>
              <a:rPr lang="ko-KR" altLang="en-US" dirty="0" smtClean="0"/>
              <a:t>프레임워크는 </a:t>
            </a:r>
            <a:r>
              <a:rPr lang="en-US" altLang="ko-KR" dirty="0" err="1"/>
              <a:t>TextOutputFormat</a:t>
            </a:r>
            <a:r>
              <a:rPr lang="ko-KR" altLang="en-US" dirty="0"/>
              <a:t>을 기본 포맷으로 </a:t>
            </a:r>
            <a:r>
              <a:rPr lang="ko-KR" altLang="en-US" dirty="0" smtClean="0"/>
              <a:t>설정</a:t>
            </a:r>
            <a:endParaRPr lang="en-US" altLang="ko-KR" dirty="0"/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altLang="ko-KR" dirty="0" err="1"/>
              <a:t>FileOutputFormat</a:t>
            </a:r>
            <a:r>
              <a:rPr lang="en-US" altLang="ko-KR" dirty="0"/>
              <a:t> </a:t>
            </a:r>
            <a:r>
              <a:rPr lang="ko-KR" altLang="en-US" dirty="0"/>
              <a:t>클래스를 상속받아 출력 포맷 클래스를 만들어 원하는 위치에 원하는 파일이름으로 </a:t>
            </a:r>
            <a:r>
              <a:rPr lang="ko-KR" altLang="en-US" dirty="0" err="1"/>
              <a:t>잡의</a:t>
            </a:r>
            <a:r>
              <a:rPr lang="ko-KR" altLang="en-US" dirty="0"/>
              <a:t> 결과를 출력할 수 있다</a:t>
            </a:r>
            <a:r>
              <a:rPr lang="en-US" altLang="ko-KR" dirty="0"/>
              <a:t>.</a:t>
            </a: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9473006"/>
              </p:ext>
            </p:extLst>
          </p:nvPr>
        </p:nvGraphicFramePr>
        <p:xfrm>
          <a:off x="945750" y="3048000"/>
          <a:ext cx="10771632" cy="3474720"/>
        </p:xfrm>
        <a:graphic>
          <a:graphicData uri="http://schemas.openxmlformats.org/drawingml/2006/table">
            <a:tbl>
              <a:tblPr/>
              <a:tblGrid>
                <a:gridCol w="3538728"/>
                <a:gridCol w="7232904"/>
              </a:tblGrid>
              <a:tr h="2926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i="0" u="none" strike="noStrike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OutputFormat</a:t>
                      </a:r>
                      <a:endParaRPr lang="ko-KR" altLang="en-US" sz="1600" b="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기능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smtClean="0"/>
                        <a:t>TextOutputFormat</a:t>
                      </a:r>
                      <a:endParaRPr lang="ko-KR" altLang="en-US" sz="160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smtClean="0"/>
                        <a:t>텍스트 파일에 레코드를 출력할 때 사용합니다</a:t>
                      </a:r>
                      <a:r>
                        <a:rPr lang="en-US" altLang="ko-KR" sz="1600" smtClean="0"/>
                        <a:t>. </a:t>
                      </a:r>
                      <a:br>
                        <a:rPr lang="en-US" altLang="ko-KR" sz="1600" smtClean="0"/>
                      </a:br>
                      <a:r>
                        <a:rPr lang="ko-KR" altLang="en-US" sz="1600" smtClean="0"/>
                        <a:t>레코드를 출력할 때 키와 값의 구분자는 탭을 사용합니다</a:t>
                      </a:r>
                      <a:r>
                        <a:rPr lang="en-US" altLang="ko-KR" sz="1600" smtClean="0"/>
                        <a:t>.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smtClean="0"/>
                        <a:t>SequenceFileOutputFormat</a:t>
                      </a:r>
                      <a:endParaRPr lang="ko-KR" altLang="en-US" sz="160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smtClean="0"/>
                        <a:t>시퀀스 파일을 출력물로 쓸 때 사용합니다</a:t>
                      </a:r>
                      <a:r>
                        <a:rPr lang="en-US" altLang="ko-KR" sz="1600" smtClean="0"/>
                        <a:t>.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SequenceFileAsBinaryOutputFormat</a:t>
                      </a:r>
                      <a:endParaRPr lang="ko-KR" altLang="en-US" sz="160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smtClean="0"/>
                        <a:t>SequenceFileOutputFormat</a:t>
                      </a:r>
                      <a:r>
                        <a:rPr lang="ko-KR" altLang="en-US" sz="1600" smtClean="0"/>
                        <a:t>을 상속받아 구현됐음</a:t>
                      </a:r>
                    </a:p>
                    <a:p>
                      <a:pPr latinLnBrk="1"/>
                      <a:r>
                        <a:rPr lang="ko-KR" altLang="en-US" sz="1600" smtClean="0"/>
                        <a:t>바이너리 포맷의 키와 값을 </a:t>
                      </a:r>
                      <a:r>
                        <a:rPr lang="en-US" altLang="ko-KR" sz="1600" smtClean="0"/>
                        <a:t>SequenceFile </a:t>
                      </a:r>
                      <a:r>
                        <a:rPr lang="ko-KR" altLang="en-US" sz="1600" smtClean="0"/>
                        <a:t>컨테이너에 씁니다</a:t>
                      </a:r>
                      <a:r>
                        <a:rPr lang="en-US" altLang="ko-KR" sz="1600" smtClean="0"/>
                        <a:t>.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smtClean="0"/>
                        <a:t>FilterOutputFormat</a:t>
                      </a:r>
                      <a:endParaRPr lang="ko-KR" altLang="en-US" sz="160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 smtClean="0"/>
                        <a:t>OutputFormat</a:t>
                      </a:r>
                      <a:r>
                        <a:rPr lang="en-US" altLang="ko-KR" sz="1600" dirty="0" smtClean="0"/>
                        <a:t> </a:t>
                      </a:r>
                      <a:r>
                        <a:rPr lang="ko-KR" altLang="en-US" sz="1600" dirty="0" smtClean="0"/>
                        <a:t>클래스의 </a:t>
                      </a:r>
                      <a:r>
                        <a:rPr lang="en-US" altLang="ko-KR" sz="1600" dirty="0" smtClean="0"/>
                        <a:t>Wrapper </a:t>
                      </a:r>
                      <a:r>
                        <a:rPr lang="ko-KR" altLang="en-US" sz="1600" dirty="0" smtClean="0"/>
                        <a:t>클래스입니다</a:t>
                      </a:r>
                      <a:r>
                        <a:rPr lang="en-US" altLang="ko-KR" sz="1600" dirty="0" smtClean="0"/>
                        <a:t>.</a:t>
                      </a:r>
                    </a:p>
                    <a:p>
                      <a:pPr latinLnBrk="1"/>
                      <a:r>
                        <a:rPr lang="en-US" altLang="ko-KR" sz="1600" dirty="0" err="1" smtClean="0"/>
                        <a:t>OutputFormat</a:t>
                      </a:r>
                      <a:r>
                        <a:rPr lang="en-US" altLang="ko-KR" sz="1600" dirty="0" smtClean="0"/>
                        <a:t> </a:t>
                      </a:r>
                      <a:r>
                        <a:rPr lang="ko-KR" altLang="en-US" sz="1600" dirty="0" smtClean="0"/>
                        <a:t>클래스를 편리하게 사용할 수 있는 </a:t>
                      </a:r>
                      <a:r>
                        <a:rPr lang="ko-KR" altLang="en-US" sz="1600" dirty="0" err="1" smtClean="0"/>
                        <a:t>메서드</a:t>
                      </a:r>
                      <a:r>
                        <a:rPr lang="ko-KR" altLang="en-US" sz="1600" dirty="0" smtClean="0"/>
                        <a:t> 를 제공합니다</a:t>
                      </a:r>
                      <a:r>
                        <a:rPr lang="en-US" altLang="ko-KR" sz="1600" dirty="0" smtClean="0"/>
                        <a:t>.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 smtClean="0"/>
                        <a:t>LazyOutputFormat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 smtClean="0"/>
                        <a:t>FileOutputFormat</a:t>
                      </a:r>
                      <a:r>
                        <a:rPr lang="ko-KR" altLang="en-US" sz="1600" dirty="0" smtClean="0"/>
                        <a:t>을 상속받은 클래스는 출력할 내용이 없더라도 </a:t>
                      </a:r>
                      <a:r>
                        <a:rPr lang="ko-KR" altLang="en-US" sz="1600" dirty="0" err="1" smtClean="0"/>
                        <a:t>리듀스의</a:t>
                      </a:r>
                      <a:r>
                        <a:rPr lang="ko-KR" altLang="en-US" sz="1600" dirty="0" smtClean="0"/>
                        <a:t> 출력파일</a:t>
                      </a:r>
                      <a:r>
                        <a:rPr lang="en-US" altLang="ko-KR" sz="1600" dirty="0" smtClean="0"/>
                        <a:t>(part-</a:t>
                      </a:r>
                      <a:r>
                        <a:rPr lang="en-US" altLang="ko-KR" sz="1600" dirty="0" err="1" smtClean="0"/>
                        <a:t>nnnnn</a:t>
                      </a:r>
                      <a:r>
                        <a:rPr lang="en-US" altLang="ko-KR" sz="1600" dirty="0" smtClean="0"/>
                        <a:t>)</a:t>
                      </a:r>
                      <a:r>
                        <a:rPr lang="ko-KR" altLang="en-US" sz="1600" dirty="0" smtClean="0"/>
                        <a:t>을 생성합니다</a:t>
                      </a:r>
                      <a:r>
                        <a:rPr lang="en-US" altLang="ko-KR" sz="1600" dirty="0" smtClean="0"/>
                        <a:t>.</a:t>
                      </a:r>
                    </a:p>
                    <a:p>
                      <a:pPr latinLnBrk="1"/>
                      <a:r>
                        <a:rPr lang="en-US" altLang="ko-KR" sz="1600" dirty="0" err="1" smtClean="0"/>
                        <a:t>LazyOutputFormat</a:t>
                      </a:r>
                      <a:r>
                        <a:rPr lang="ko-KR" altLang="en-US" sz="1600" dirty="0" smtClean="0"/>
                        <a:t>을 사용하면 첫 번째 레코드가 해당 파티션</a:t>
                      </a:r>
                      <a:r>
                        <a:rPr lang="en-US" altLang="ko-KR" sz="1600" dirty="0" smtClean="0"/>
                        <a:t>(part-</a:t>
                      </a:r>
                      <a:r>
                        <a:rPr lang="en-US" altLang="ko-KR" sz="1600" dirty="0" err="1" smtClean="0"/>
                        <a:t>nnnnn</a:t>
                      </a:r>
                      <a:r>
                        <a:rPr lang="en-US" altLang="ko-KR" sz="1600" dirty="0" smtClean="0"/>
                        <a:t>)</a:t>
                      </a:r>
                      <a:r>
                        <a:rPr lang="ko-KR" altLang="en-US" sz="1600" dirty="0" smtClean="0"/>
                        <a:t>으로 보내질 때만 출력 파일을 생성 합니다</a:t>
                      </a:r>
                      <a:r>
                        <a:rPr lang="en-US" altLang="ko-KR" sz="1600" dirty="0" smtClean="0"/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59572099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8649" y="291013"/>
            <a:ext cx="10972800" cy="432000"/>
          </a:xfrm>
        </p:spPr>
        <p:txBody>
          <a:bodyPr/>
          <a:lstStyle/>
          <a:p>
            <a:r>
              <a:rPr lang="en-US" altLang="ko-KR" b="1"/>
              <a:t>Hadoop</a:t>
            </a: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980728"/>
            <a:ext cx="11524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smtClean="0">
                <a:solidFill>
                  <a:srgbClr val="C00000"/>
                </a:solidFill>
              </a:rPr>
              <a:t>Context</a:t>
            </a:r>
            <a:endParaRPr lang="en-US" altLang="ko-KR">
              <a:solidFill>
                <a:srgbClr val="C00000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4217" y="852712"/>
            <a:ext cx="6537783" cy="57584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21208" y="1350060"/>
            <a:ext cx="4855464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/>
              <a:t>Context</a:t>
            </a:r>
            <a:r>
              <a:rPr lang="ko-KR" altLang="en-US" sz="1600"/>
              <a:t>는 매퍼와 리듀서의 메서드들이 공통적으로 파라미터로 선언하고 있는 클래스입니다</a:t>
            </a:r>
            <a:r>
              <a:rPr lang="en-US" altLang="ko-KR" sz="160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/>
              <a:t>Mapper</a:t>
            </a:r>
            <a:r>
              <a:rPr lang="ko-KR" altLang="en-US" sz="1600"/>
              <a:t>클래스와 </a:t>
            </a:r>
            <a:r>
              <a:rPr lang="en-US" altLang="ko-KR" sz="1600"/>
              <a:t>Reducer </a:t>
            </a:r>
            <a:r>
              <a:rPr lang="ko-KR" altLang="en-US" sz="1600"/>
              <a:t>클래스 안에 각각 내부클래스로 선언되어 있으며 </a:t>
            </a:r>
            <a:r>
              <a:rPr lang="en-US" altLang="ko-KR" sz="1600"/>
              <a:t>Context </a:t>
            </a:r>
            <a:r>
              <a:rPr lang="ko-KR" altLang="en-US" sz="1600" smtClean="0"/>
              <a:t>클래스는 </a:t>
            </a:r>
            <a:r>
              <a:rPr lang="en-US" altLang="ko-KR" sz="1600" smtClean="0"/>
              <a:t>TaskInputOutContext </a:t>
            </a:r>
            <a:r>
              <a:rPr lang="ko-KR" altLang="en-US" sz="1600"/>
              <a:t>클래스를 상속받고 있습니다</a:t>
            </a:r>
            <a:r>
              <a:rPr lang="en-US" altLang="ko-KR" sz="1600"/>
              <a:t>. </a:t>
            </a:r>
            <a:endParaRPr lang="en-US" altLang="ko-KR" sz="160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smtClean="0"/>
              <a:t>TaskInputOutputContext </a:t>
            </a:r>
            <a:r>
              <a:rPr lang="ko-KR" altLang="en-US" sz="1600"/>
              <a:t>클래스는 </a:t>
            </a:r>
            <a:r>
              <a:rPr lang="ko-KR" altLang="en-US" sz="1600" smtClean="0"/>
              <a:t>태스크로부터 </a:t>
            </a:r>
            <a:r>
              <a:rPr lang="ko-KR" altLang="en-US" sz="1600"/>
              <a:t>입력과 출력을 할 수 있도록 하는 클래스입니다</a:t>
            </a:r>
            <a:r>
              <a:rPr lang="en-US" altLang="ko-KR" sz="1600"/>
              <a:t>. </a:t>
            </a:r>
            <a:endParaRPr lang="en-US" altLang="ko-KR" sz="160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smtClean="0"/>
              <a:t>JobContext </a:t>
            </a:r>
            <a:r>
              <a:rPr lang="ko-KR" altLang="en-US" sz="1600"/>
              <a:t>클래스는 태스크가 </a:t>
            </a:r>
            <a:r>
              <a:rPr lang="ko-KR" altLang="en-US" sz="1600" smtClean="0"/>
              <a:t>실행되는 </a:t>
            </a:r>
            <a:r>
              <a:rPr lang="ko-KR" altLang="en-US" sz="1600"/>
              <a:t>동안 잡의 읽기 전용 뷰를 태스크에게 제공합니다</a:t>
            </a:r>
            <a:r>
              <a:rPr lang="en-US" altLang="ko-KR" sz="160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/>
              <a:t>JobConf </a:t>
            </a:r>
            <a:r>
              <a:rPr lang="ko-KR" altLang="en-US" sz="1600"/>
              <a:t>클래스는 디폴트 리소스 파일을 지정하고 있으며</a:t>
            </a:r>
            <a:r>
              <a:rPr lang="en-US" altLang="ko-KR" sz="1600"/>
              <a:t>, </a:t>
            </a:r>
            <a:r>
              <a:rPr lang="ko-KR" altLang="en-US" sz="1600"/>
              <a:t>리소스 파일의 설정 값을 </a:t>
            </a:r>
            <a:r>
              <a:rPr lang="ko-KR" altLang="en-US" sz="1600" smtClean="0"/>
              <a:t>저장합니다</a:t>
            </a:r>
            <a:r>
              <a:rPr lang="en-US" altLang="ko-KR" sz="1600"/>
              <a:t>.</a:t>
            </a:r>
            <a:endParaRPr lang="ko-KR" altLang="en-US" sz="1600"/>
          </a:p>
        </p:txBody>
      </p:sp>
    </p:spTree>
    <p:extLst>
      <p:ext uri="{BB962C8B-B14F-4D97-AF65-F5344CB8AC3E}">
        <p14:creationId xmlns:p14="http://schemas.microsoft.com/office/powerpoint/2010/main" val="35701751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smtClean="0"/>
              <a:t>1. </a:t>
            </a:r>
            <a:r>
              <a:rPr lang="ko-KR" altLang="en-US" b="1" dirty="0" err="1" smtClean="0"/>
              <a:t>빅데이터</a:t>
            </a:r>
            <a:r>
              <a:rPr lang="ko-KR" altLang="en-US" b="1" dirty="0" smtClean="0"/>
              <a:t>  기술</a:t>
            </a:r>
            <a:endParaRPr lang="ko-KR" altLang="en-US" b="1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17</a:t>
            </a:fld>
            <a:r>
              <a:rPr lang="en-US" smtClean="0"/>
              <a:t> - </a:t>
            </a:r>
            <a:endParaRPr lang="en-US" dirty="0"/>
          </a:p>
        </p:txBody>
      </p:sp>
      <p:sp>
        <p:nvSpPr>
          <p:cNvPr id="5" name="내용 개체 틀 7"/>
          <p:cNvSpPr txBox="1">
            <a:spLocks/>
          </p:cNvSpPr>
          <p:nvPr/>
        </p:nvSpPr>
        <p:spPr bwMode="auto">
          <a:xfrm>
            <a:off x="513748" y="1077097"/>
            <a:ext cx="10872293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sz="1800" dirty="0" smtClean="0"/>
              <a:t> </a:t>
            </a:r>
            <a:r>
              <a:rPr lang="en-US" altLang="ko-KR" sz="1800" dirty="0" err="1" smtClean="0"/>
              <a:t>Hadoop</a:t>
            </a:r>
            <a:r>
              <a:rPr lang="ko-KR" altLang="en-US" sz="1800" dirty="0" smtClean="0"/>
              <a:t> </a:t>
            </a:r>
            <a:endParaRPr lang="en-US" altLang="ko-KR" sz="1800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2258" y="5032069"/>
            <a:ext cx="2586367" cy="954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885524" y="1511166"/>
            <a:ext cx="1084767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신뢰성 있고</a:t>
            </a:r>
            <a:r>
              <a:rPr lang="en-US" altLang="ko-KR" dirty="0"/>
              <a:t>, </a:t>
            </a:r>
            <a:r>
              <a:rPr lang="ko-KR" altLang="en-US" dirty="0" err="1"/>
              <a:t>확장성</a:t>
            </a:r>
            <a:r>
              <a:rPr lang="ko-KR" altLang="en-US" dirty="0"/>
              <a:t> 있는 분산 컴퓨팅을 위한 </a:t>
            </a:r>
            <a:r>
              <a:rPr lang="ko-KR" altLang="en-US" dirty="0" err="1"/>
              <a:t>오픈소스</a:t>
            </a:r>
            <a:r>
              <a:rPr lang="ko-KR" altLang="en-US" dirty="0"/>
              <a:t> 프레임워크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 간단한 프로그래밍 모델을 사용하여 대용량 데이터의 분산 처리를 할 수 있는 프레임워크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 </a:t>
            </a:r>
            <a:r>
              <a:rPr lang="en-US" altLang="ko-KR" dirty="0"/>
              <a:t>GFS, </a:t>
            </a:r>
            <a:r>
              <a:rPr lang="en-US" altLang="ko-KR" dirty="0" err="1"/>
              <a:t>MapReduce</a:t>
            </a:r>
            <a:r>
              <a:rPr lang="en-US" altLang="ko-KR" dirty="0"/>
              <a:t> </a:t>
            </a:r>
            <a:r>
              <a:rPr lang="ko-KR" altLang="en-US" dirty="0"/>
              <a:t>소프트웨어구현체</a:t>
            </a:r>
          </a:p>
          <a:p>
            <a:r>
              <a:rPr lang="ko-KR" altLang="en-US" dirty="0"/>
              <a:t>    </a:t>
            </a:r>
            <a:r>
              <a:rPr lang="en-US" altLang="ko-KR" dirty="0"/>
              <a:t>- </a:t>
            </a:r>
            <a:r>
              <a:rPr lang="ko-KR" altLang="en-US" dirty="0"/>
              <a:t>아파치</a:t>
            </a:r>
            <a:r>
              <a:rPr lang="en-US" altLang="ko-KR" dirty="0"/>
              <a:t>Top-Level </a:t>
            </a:r>
            <a:r>
              <a:rPr lang="ko-KR" altLang="en-US" dirty="0"/>
              <a:t>프로젝트</a:t>
            </a:r>
          </a:p>
          <a:p>
            <a:r>
              <a:rPr lang="ko-KR" altLang="en-US" dirty="0"/>
              <a:t>    </a:t>
            </a:r>
            <a:r>
              <a:rPr lang="en-US" altLang="ko-KR" dirty="0"/>
              <a:t>- </a:t>
            </a:r>
            <a:r>
              <a:rPr lang="ko-KR" altLang="en-US" dirty="0"/>
              <a:t>코어는 </a:t>
            </a:r>
            <a:r>
              <a:rPr lang="en-US" altLang="ko-KR" dirty="0"/>
              <a:t>Java, C/C++, Python </a:t>
            </a:r>
            <a:r>
              <a:rPr lang="ko-KR" altLang="en-US" dirty="0"/>
              <a:t>등 지원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 대용량 데이터 처리를 위한 플랫폼</a:t>
            </a:r>
          </a:p>
          <a:p>
            <a:r>
              <a:rPr lang="ko-KR" altLang="en-US" dirty="0"/>
              <a:t>    </a:t>
            </a:r>
            <a:r>
              <a:rPr lang="en-US" altLang="ko-KR" dirty="0"/>
              <a:t>- </a:t>
            </a:r>
            <a:r>
              <a:rPr lang="ko-KR" altLang="en-US" dirty="0"/>
              <a:t>분산파일시스템</a:t>
            </a:r>
            <a:r>
              <a:rPr lang="en-US" altLang="ko-KR" dirty="0"/>
              <a:t>(HDFS)</a:t>
            </a:r>
          </a:p>
          <a:p>
            <a:r>
              <a:rPr lang="en-US" altLang="ko-KR" dirty="0"/>
              <a:t>    - </a:t>
            </a:r>
            <a:r>
              <a:rPr lang="ko-KR" altLang="en-US" dirty="0"/>
              <a:t>분산병렬처리시스템</a:t>
            </a:r>
            <a:r>
              <a:rPr lang="en-US" altLang="ko-KR" dirty="0"/>
              <a:t>(</a:t>
            </a:r>
            <a:r>
              <a:rPr lang="en-US" altLang="ko-KR" dirty="0" err="1"/>
              <a:t>MapReduce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    - </a:t>
            </a:r>
            <a:r>
              <a:rPr lang="ko-KR" altLang="en-US" dirty="0"/>
              <a:t>기반소프트웨어프레임워크</a:t>
            </a:r>
            <a:r>
              <a:rPr lang="en-US" altLang="ko-KR" dirty="0"/>
              <a:t>(Core</a:t>
            </a:r>
            <a:r>
              <a:rPr lang="en-US" altLang="ko-KR" dirty="0" smtClean="0"/>
              <a:t>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/>
              <a:t>http://hadoop.apache.org</a:t>
            </a:r>
          </a:p>
          <a:p>
            <a:endParaRPr lang="ko-KR" altLang="en-US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9894" y="2343440"/>
            <a:ext cx="5647997" cy="4270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5858106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170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1082774"/>
            <a:ext cx="1100274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 err="1"/>
              <a:t>이클립스에서</a:t>
            </a:r>
            <a:r>
              <a:rPr lang="ko-KR" altLang="en-US" dirty="0"/>
              <a:t> 프로젝트 생성</a:t>
            </a:r>
          </a:p>
          <a:p>
            <a:pPr lvl="1"/>
            <a:r>
              <a:rPr lang="en-US" altLang="ko-KR" dirty="0" smtClean="0"/>
              <a:t>File </a:t>
            </a:r>
            <a:r>
              <a:rPr lang="en-US" altLang="ko-KR" dirty="0"/>
              <a:t>-&gt; New -&gt; Project -&gt; Java Project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 smtClean="0"/>
              <a:t>소스코드 </a:t>
            </a:r>
            <a:r>
              <a:rPr lang="ko-KR" altLang="en-US" dirty="0"/>
              <a:t>작성</a:t>
            </a:r>
          </a:p>
          <a:p>
            <a:pPr lvl="1"/>
            <a:r>
              <a:rPr lang="ko-KR" altLang="en-US" dirty="0" smtClean="0"/>
              <a:t>프로젝트 </a:t>
            </a:r>
            <a:r>
              <a:rPr lang="ko-KR" altLang="en-US" dirty="0" err="1"/>
              <a:t>컨텍스트</a:t>
            </a:r>
            <a:r>
              <a:rPr lang="ko-KR" altLang="en-US" dirty="0"/>
              <a:t> 메뉴</a:t>
            </a:r>
            <a:r>
              <a:rPr lang="en-US" altLang="ko-KR" dirty="0"/>
              <a:t>(</a:t>
            </a:r>
            <a:r>
              <a:rPr lang="ko-KR" altLang="en-US" dirty="0"/>
              <a:t>마우스 </a:t>
            </a:r>
            <a:r>
              <a:rPr lang="ko-KR" altLang="en-US" dirty="0" err="1"/>
              <a:t>우클릭</a:t>
            </a:r>
            <a:r>
              <a:rPr lang="ko-KR" altLang="en-US" dirty="0"/>
              <a:t> 메뉴</a:t>
            </a:r>
            <a:r>
              <a:rPr lang="en-US" altLang="ko-KR" dirty="0"/>
              <a:t>) -&gt; New -&gt; Class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 smtClean="0"/>
              <a:t>컴파일 </a:t>
            </a:r>
            <a:r>
              <a:rPr lang="en-US" altLang="ko-KR" dirty="0" smtClean="0"/>
              <a:t>-  </a:t>
            </a:r>
            <a:r>
              <a:rPr lang="ko-KR" altLang="en-US" dirty="0" smtClean="0"/>
              <a:t>저장하면 </a:t>
            </a:r>
            <a:r>
              <a:rPr lang="ko-KR" altLang="en-US" dirty="0"/>
              <a:t>자동 컴파일 됨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Export </a:t>
            </a:r>
            <a:r>
              <a:rPr lang="ko-KR" altLang="en-US" dirty="0"/>
              <a:t>하여 </a:t>
            </a:r>
            <a:r>
              <a:rPr lang="en-US" altLang="ko-KR" dirty="0"/>
              <a:t>JAR</a:t>
            </a:r>
            <a:r>
              <a:rPr lang="ko-KR" altLang="en-US" dirty="0"/>
              <a:t>파일 </a:t>
            </a:r>
            <a:r>
              <a:rPr lang="ko-KR" altLang="en-US" dirty="0" smtClean="0"/>
              <a:t>생성 </a:t>
            </a:r>
            <a:r>
              <a:rPr lang="en-US" altLang="ko-KR" dirty="0" smtClean="0"/>
              <a:t>- </a:t>
            </a:r>
            <a:r>
              <a:rPr lang="ko-KR" altLang="en-US" dirty="0" smtClean="0"/>
              <a:t> </a:t>
            </a:r>
            <a:r>
              <a:rPr lang="en-US" altLang="ko-KR" dirty="0"/>
              <a:t>jar</a:t>
            </a:r>
            <a:r>
              <a:rPr lang="ko-KR" altLang="en-US" dirty="0"/>
              <a:t>파일로 만들어 실행해야 함</a:t>
            </a:r>
          </a:p>
          <a:p>
            <a:r>
              <a:rPr lang="ko-KR" altLang="en-US" dirty="0" smtClean="0"/>
              <a:t>   </a:t>
            </a:r>
            <a:r>
              <a:rPr lang="en-US" altLang="ko-KR" dirty="0"/>
              <a:t>Export </a:t>
            </a:r>
            <a:r>
              <a:rPr lang="ko-KR" altLang="en-US" dirty="0"/>
              <a:t>할 파일 또는 패키지 선택 후 마우스 오른쪽 버튼 클릭 </a:t>
            </a:r>
            <a:r>
              <a:rPr lang="en-US" altLang="ko-KR" dirty="0"/>
              <a:t>-&gt; Export</a:t>
            </a:r>
          </a:p>
          <a:p>
            <a:r>
              <a:rPr lang="ko-KR" altLang="en-US" dirty="0" smtClean="0"/>
              <a:t>   </a:t>
            </a:r>
            <a:r>
              <a:rPr lang="en-US" altLang="ko-KR" dirty="0"/>
              <a:t>-&gt; Java -&gt; JAR file -&gt; </a:t>
            </a:r>
            <a:r>
              <a:rPr lang="ko-KR" altLang="en-US" dirty="0"/>
              <a:t>저장될 </a:t>
            </a:r>
            <a:r>
              <a:rPr lang="ko-KR" altLang="en-US" dirty="0" err="1"/>
              <a:t>디렉토리</a:t>
            </a:r>
            <a:r>
              <a:rPr lang="ko-KR" altLang="en-US" dirty="0"/>
              <a:t> 선택 후 </a:t>
            </a:r>
            <a:r>
              <a:rPr lang="en-US" altLang="ko-KR" dirty="0"/>
              <a:t>jar </a:t>
            </a:r>
            <a:r>
              <a:rPr lang="ko-KR" altLang="en-US" dirty="0"/>
              <a:t>파일명 입력</a:t>
            </a:r>
          </a:p>
          <a:p>
            <a:r>
              <a:rPr lang="ko-KR" altLang="en-US" dirty="0" smtClean="0"/>
              <a:t>   </a:t>
            </a:r>
            <a:r>
              <a:rPr lang="en-US" altLang="ko-KR" dirty="0"/>
              <a:t>-&gt; JAR </a:t>
            </a:r>
            <a:r>
              <a:rPr lang="ko-KR" altLang="en-US" dirty="0"/>
              <a:t>파일에 포함될 파일 확인 및 </a:t>
            </a:r>
            <a:r>
              <a:rPr lang="en-US" altLang="ko-KR" dirty="0"/>
              <a:t>JAR file </a:t>
            </a:r>
            <a:r>
              <a:rPr lang="ko-KR" altLang="en-US" dirty="0"/>
              <a:t>대상 경로와 이름 확인 후 </a:t>
            </a:r>
            <a:r>
              <a:rPr lang="en-US" altLang="ko-KR" dirty="0"/>
              <a:t>Next</a:t>
            </a:r>
          </a:p>
          <a:p>
            <a:r>
              <a:rPr lang="en-US" altLang="ko-KR" dirty="0" smtClean="0"/>
              <a:t>   </a:t>
            </a:r>
            <a:r>
              <a:rPr lang="en-US" altLang="ko-KR" dirty="0"/>
              <a:t>-&gt; Next -&gt; Browse… </a:t>
            </a:r>
            <a:r>
              <a:rPr lang="ko-KR" altLang="en-US" dirty="0"/>
              <a:t>클릭해 </a:t>
            </a:r>
            <a:r>
              <a:rPr lang="en-US" altLang="ko-KR" dirty="0"/>
              <a:t>Main </a:t>
            </a:r>
            <a:r>
              <a:rPr lang="ko-KR" altLang="en-US" dirty="0"/>
              <a:t>클래스 선택 후 </a:t>
            </a:r>
            <a:r>
              <a:rPr lang="en-US" altLang="ko-KR" dirty="0"/>
              <a:t>Next -&gt; Finish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 smtClean="0"/>
              <a:t>실행</a:t>
            </a:r>
            <a:endParaRPr lang="ko-KR" altLang="en-US" dirty="0"/>
          </a:p>
          <a:p>
            <a:r>
              <a:rPr lang="ko-KR" altLang="en-US" dirty="0" smtClean="0"/>
              <a:t>   </a:t>
            </a:r>
            <a:r>
              <a:rPr lang="en-US" altLang="ko-KR" dirty="0" err="1"/>
              <a:t>hadoop</a:t>
            </a:r>
            <a:r>
              <a:rPr lang="en-US" altLang="ko-KR" dirty="0"/>
              <a:t> jar </a:t>
            </a:r>
            <a:r>
              <a:rPr lang="en-US" altLang="ko-KR" dirty="0" err="1"/>
              <a:t>jar</a:t>
            </a:r>
            <a:r>
              <a:rPr lang="ko-KR" altLang="en-US" dirty="0"/>
              <a:t>파일명 </a:t>
            </a:r>
            <a:r>
              <a:rPr lang="en-US" altLang="ko-KR" dirty="0" smtClean="0"/>
              <a:t> [</a:t>
            </a:r>
            <a:r>
              <a:rPr lang="ko-KR" altLang="en-US" dirty="0"/>
              <a:t>옵션</a:t>
            </a:r>
            <a:r>
              <a:rPr lang="en-US" altLang="ko-KR" dirty="0"/>
              <a:t>]</a:t>
            </a:r>
            <a:endParaRPr lang="en-US" altLang="ko-KR" dirty="0" smtClean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MapReduce Programming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88218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171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6" y="952146"/>
            <a:ext cx="11439677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err="1" smtClean="0"/>
              <a:t>WordCount</a:t>
            </a:r>
            <a:r>
              <a:rPr lang="en-US" altLang="ko-KR" b="1" dirty="0" smtClean="0"/>
              <a:t> (</a:t>
            </a:r>
            <a:r>
              <a:rPr lang="ko-KR" altLang="en-US" dirty="0" smtClean="0"/>
              <a:t>텍스트 </a:t>
            </a:r>
            <a:r>
              <a:rPr lang="ko-KR" altLang="en-US" dirty="0"/>
              <a:t>파일의 내용에서 단의 수를 카운트 하는 </a:t>
            </a:r>
            <a:r>
              <a:rPr lang="ko-KR" altLang="en-US" dirty="0" smtClean="0"/>
              <a:t>예제</a:t>
            </a:r>
            <a:r>
              <a:rPr lang="en-US" altLang="ko-KR" dirty="0" smtClean="0"/>
              <a:t>) </a:t>
            </a:r>
            <a:r>
              <a:rPr lang="ko-KR" altLang="en-US" b="1" dirty="0" smtClean="0"/>
              <a:t>프로그래밍 </a:t>
            </a:r>
            <a:r>
              <a:rPr lang="ko-KR" altLang="en-US" b="1" dirty="0"/>
              <a:t>순서</a:t>
            </a:r>
          </a:p>
          <a:p>
            <a:r>
              <a:rPr lang="en-US" altLang="ko-KR" dirty="0" smtClean="0"/>
              <a:t>     1. </a:t>
            </a:r>
            <a:r>
              <a:rPr lang="ko-KR" altLang="en-US" dirty="0" err="1" smtClean="0"/>
              <a:t>매퍼</a:t>
            </a:r>
            <a:r>
              <a:rPr lang="ko-KR" altLang="en-US" dirty="0" smtClean="0"/>
              <a:t> </a:t>
            </a:r>
            <a:r>
              <a:rPr lang="ko-KR" altLang="en-US" dirty="0"/>
              <a:t>클래스 작성</a:t>
            </a:r>
          </a:p>
          <a:p>
            <a:r>
              <a:rPr lang="en-US" altLang="ko-KR" dirty="0"/>
              <a:t>	</a:t>
            </a:r>
            <a:r>
              <a:rPr lang="en-US" altLang="ko-KR" dirty="0" smtClean="0"/>
              <a:t>• Mapper </a:t>
            </a:r>
            <a:r>
              <a:rPr lang="ko-KR" altLang="en-US" dirty="0"/>
              <a:t>클래스를 상속받고 </a:t>
            </a:r>
            <a:r>
              <a:rPr lang="en-US" altLang="ko-KR" dirty="0"/>
              <a:t>map() </a:t>
            </a:r>
            <a:r>
              <a:rPr lang="ko-KR" altLang="en-US" dirty="0" err="1"/>
              <a:t>메서드</a:t>
            </a:r>
            <a:r>
              <a:rPr lang="ko-KR" altLang="en-US" dirty="0"/>
              <a:t> 재정의</a:t>
            </a:r>
          </a:p>
          <a:p>
            <a:r>
              <a:rPr lang="en-US" altLang="ko-KR" dirty="0" smtClean="0"/>
              <a:t>	• </a:t>
            </a:r>
            <a:r>
              <a:rPr lang="en-US" altLang="ko-KR" dirty="0"/>
              <a:t>map() </a:t>
            </a:r>
            <a:r>
              <a:rPr lang="ko-KR" altLang="en-US" dirty="0" err="1"/>
              <a:t>메서드</a:t>
            </a:r>
            <a:r>
              <a:rPr lang="ko-KR" altLang="en-US" dirty="0"/>
              <a:t> 인자로 넘겨진 </a:t>
            </a:r>
            <a:r>
              <a:rPr lang="en-US" altLang="ko-KR" dirty="0"/>
              <a:t>key</a:t>
            </a:r>
            <a:r>
              <a:rPr lang="ko-KR" altLang="en-US" dirty="0"/>
              <a:t>와 </a:t>
            </a:r>
            <a:r>
              <a:rPr lang="en-US" altLang="ko-KR" dirty="0"/>
              <a:t>value</a:t>
            </a:r>
            <a:r>
              <a:rPr lang="ko-KR" altLang="en-US" dirty="0"/>
              <a:t>를 분석하여 </a:t>
            </a:r>
            <a:r>
              <a:rPr lang="en-US" altLang="ko-KR" dirty="0"/>
              <a:t>context </a:t>
            </a:r>
            <a:r>
              <a:rPr lang="ko-KR" altLang="en-US" dirty="0"/>
              <a:t>객체를 통해 출력</a:t>
            </a:r>
            <a:r>
              <a:rPr lang="en-US" altLang="ko-KR" dirty="0"/>
              <a:t>(write) </a:t>
            </a:r>
          </a:p>
          <a:p>
            <a:r>
              <a:rPr lang="en-US" altLang="ko-KR" dirty="0" smtClean="0"/>
              <a:t>     2</a:t>
            </a:r>
            <a:r>
              <a:rPr lang="en-US" altLang="ko-KR" dirty="0"/>
              <a:t>. </a:t>
            </a:r>
            <a:r>
              <a:rPr lang="ko-KR" altLang="en-US" dirty="0" err="1"/>
              <a:t>리듀서</a:t>
            </a:r>
            <a:r>
              <a:rPr lang="ko-KR" altLang="en-US" dirty="0"/>
              <a:t> 클래스 작성</a:t>
            </a:r>
          </a:p>
          <a:p>
            <a:r>
              <a:rPr lang="en-US" altLang="ko-KR" dirty="0" smtClean="0"/>
              <a:t>	• </a:t>
            </a:r>
            <a:r>
              <a:rPr lang="en-US" altLang="ko-KR" dirty="0" err="1"/>
              <a:t>Recuder</a:t>
            </a:r>
            <a:r>
              <a:rPr lang="en-US" altLang="ko-KR" dirty="0"/>
              <a:t> </a:t>
            </a:r>
            <a:r>
              <a:rPr lang="ko-KR" altLang="en-US" dirty="0"/>
              <a:t>클래스를 상속받고 </a:t>
            </a:r>
            <a:r>
              <a:rPr lang="en-US" altLang="ko-KR" dirty="0"/>
              <a:t>reduce() </a:t>
            </a:r>
            <a:r>
              <a:rPr lang="ko-KR" altLang="en-US" dirty="0" err="1"/>
              <a:t>메서드</a:t>
            </a:r>
            <a:r>
              <a:rPr lang="ko-KR" altLang="en-US" dirty="0"/>
              <a:t> 재정의</a:t>
            </a:r>
          </a:p>
          <a:p>
            <a:r>
              <a:rPr lang="en-US" altLang="ko-KR" dirty="0" smtClean="0"/>
              <a:t>	• </a:t>
            </a:r>
            <a:r>
              <a:rPr lang="ko-KR" altLang="en-US" dirty="0" err="1"/>
              <a:t>매퍼의</a:t>
            </a:r>
            <a:r>
              <a:rPr lang="ko-KR" altLang="en-US" dirty="0"/>
              <a:t> 결과가 </a:t>
            </a:r>
            <a:r>
              <a:rPr lang="ko-KR" altLang="en-US" dirty="0" err="1"/>
              <a:t>셔플되고</a:t>
            </a:r>
            <a:r>
              <a:rPr lang="ko-KR" altLang="en-US" dirty="0"/>
              <a:t> 각 키의 값은 </a:t>
            </a:r>
            <a:r>
              <a:rPr lang="en-US" altLang="ko-KR" dirty="0" err="1"/>
              <a:t>Iterable</a:t>
            </a:r>
            <a:r>
              <a:rPr lang="en-US" altLang="ko-KR" dirty="0"/>
              <a:t> </a:t>
            </a:r>
            <a:r>
              <a:rPr lang="ko-KR" altLang="en-US" dirty="0"/>
              <a:t>객체로 생성되어 </a:t>
            </a:r>
            <a:r>
              <a:rPr lang="ko-KR" altLang="en-US" dirty="0" err="1"/>
              <a:t>리듀서의</a:t>
            </a:r>
            <a:r>
              <a:rPr lang="ko-KR" altLang="en-US" dirty="0"/>
              <a:t> 입력으로 </a:t>
            </a:r>
            <a:r>
              <a:rPr lang="ko-KR" altLang="en-US" dirty="0" smtClean="0"/>
              <a:t>됩니다</a:t>
            </a:r>
            <a:r>
              <a:rPr lang="en-US" altLang="ko-KR" dirty="0"/>
              <a:t>.</a:t>
            </a:r>
          </a:p>
          <a:p>
            <a:r>
              <a:rPr lang="en-US" altLang="ko-KR" dirty="0" smtClean="0"/>
              <a:t>	• </a:t>
            </a:r>
            <a:r>
              <a:rPr lang="en-US" altLang="ko-KR" dirty="0"/>
              <a:t>reduce() </a:t>
            </a:r>
            <a:r>
              <a:rPr lang="ko-KR" altLang="en-US" dirty="0" err="1"/>
              <a:t>메서드</a:t>
            </a:r>
            <a:r>
              <a:rPr lang="ko-KR" altLang="en-US" dirty="0"/>
              <a:t> 인자로 넘겨진 </a:t>
            </a:r>
            <a:r>
              <a:rPr lang="en-US" altLang="ko-KR" dirty="0" err="1"/>
              <a:t>Iterable</a:t>
            </a:r>
            <a:r>
              <a:rPr lang="en-US" altLang="ko-KR" dirty="0"/>
              <a:t> values</a:t>
            </a:r>
            <a:r>
              <a:rPr lang="ko-KR" altLang="en-US" dirty="0"/>
              <a:t>를 카운트 하여 </a:t>
            </a:r>
            <a:r>
              <a:rPr lang="en-US" altLang="ko-KR" dirty="0"/>
              <a:t>context </a:t>
            </a:r>
            <a:r>
              <a:rPr lang="ko-KR" altLang="en-US" dirty="0"/>
              <a:t>객체를 통해 </a:t>
            </a:r>
            <a:r>
              <a:rPr lang="ko-KR" altLang="en-US" dirty="0" smtClean="0"/>
              <a:t>출력</a:t>
            </a:r>
            <a:r>
              <a:rPr lang="en-US" altLang="ko-KR" dirty="0" smtClean="0"/>
              <a:t>(</a:t>
            </a:r>
            <a:r>
              <a:rPr lang="en-US" altLang="ko-KR" dirty="0"/>
              <a:t>write) </a:t>
            </a:r>
          </a:p>
          <a:p>
            <a:r>
              <a:rPr lang="en-US" altLang="ko-KR" dirty="0" smtClean="0"/>
              <a:t>     3</a:t>
            </a:r>
            <a:r>
              <a:rPr lang="en-US" altLang="ko-KR" dirty="0"/>
              <a:t>. </a:t>
            </a:r>
            <a:r>
              <a:rPr lang="ko-KR" altLang="en-US" dirty="0"/>
              <a:t>드라이버 클래스 작성</a:t>
            </a:r>
          </a:p>
          <a:p>
            <a:r>
              <a:rPr lang="en-US" altLang="ko-KR" dirty="0" smtClean="0"/>
              <a:t>	• </a:t>
            </a:r>
            <a:r>
              <a:rPr lang="en-US" altLang="ko-KR" dirty="0"/>
              <a:t>Job </a:t>
            </a:r>
            <a:r>
              <a:rPr lang="ko-KR" altLang="en-US" dirty="0"/>
              <a:t>객체 생성</a:t>
            </a:r>
            <a:r>
              <a:rPr lang="en-US" altLang="ko-KR" dirty="0"/>
              <a:t>(Job </a:t>
            </a:r>
            <a:r>
              <a:rPr lang="en-US" altLang="ko-KR" dirty="0" err="1"/>
              <a:t>job</a:t>
            </a:r>
            <a:r>
              <a:rPr lang="en-US" altLang="ko-KR" dirty="0"/>
              <a:t> = new Job("</a:t>
            </a:r>
            <a:r>
              <a:rPr lang="en-US" altLang="ko-KR" dirty="0" err="1"/>
              <a:t>WordCount</a:t>
            </a:r>
            <a:r>
              <a:rPr lang="en-US" altLang="ko-KR" dirty="0"/>
              <a:t>");</a:t>
            </a:r>
          </a:p>
          <a:p>
            <a:r>
              <a:rPr lang="en-US" altLang="ko-KR" dirty="0" smtClean="0"/>
              <a:t>	• </a:t>
            </a:r>
            <a:r>
              <a:rPr lang="en-US" altLang="ko-KR" dirty="0"/>
              <a:t>Job </a:t>
            </a:r>
            <a:r>
              <a:rPr lang="ko-KR" altLang="en-US" dirty="0"/>
              <a:t>객체에 </a:t>
            </a:r>
            <a:r>
              <a:rPr lang="ko-KR" altLang="en-US" dirty="0" err="1"/>
              <a:t>맵리듀스</a:t>
            </a:r>
            <a:r>
              <a:rPr lang="ko-KR" altLang="en-US" dirty="0"/>
              <a:t> </a:t>
            </a:r>
            <a:r>
              <a:rPr lang="ko-KR" altLang="en-US" dirty="0" err="1"/>
              <a:t>잡의</a:t>
            </a:r>
            <a:r>
              <a:rPr lang="ko-KR" altLang="en-US" dirty="0"/>
              <a:t> 실행 정보 설정</a:t>
            </a:r>
            <a:r>
              <a:rPr lang="en-US" altLang="ko-KR" dirty="0"/>
              <a:t>.</a:t>
            </a:r>
          </a:p>
          <a:p>
            <a:r>
              <a:rPr lang="en-US" altLang="ko-KR" dirty="0" smtClean="0"/>
              <a:t>	• </a:t>
            </a:r>
            <a:r>
              <a:rPr lang="ko-KR" altLang="en-US" dirty="0" err="1"/>
              <a:t>맵리듀스</a:t>
            </a:r>
            <a:r>
              <a:rPr lang="ko-KR" altLang="en-US" dirty="0"/>
              <a:t> </a:t>
            </a:r>
            <a:r>
              <a:rPr lang="ko-KR" altLang="en-US" dirty="0" err="1"/>
              <a:t>잡</a:t>
            </a:r>
            <a:r>
              <a:rPr lang="ko-KR" altLang="en-US" dirty="0"/>
              <a:t> 실행</a:t>
            </a:r>
            <a:r>
              <a:rPr lang="en-US" altLang="ko-KR" dirty="0"/>
              <a:t>(</a:t>
            </a:r>
            <a:r>
              <a:rPr lang="en-US" altLang="ko-KR" dirty="0" err="1"/>
              <a:t>job.waitForComplete</a:t>
            </a:r>
            <a:r>
              <a:rPr lang="en-US" altLang="ko-KR" dirty="0"/>
              <a:t>);</a:t>
            </a:r>
          </a:p>
          <a:p>
            <a:r>
              <a:rPr lang="en-US" altLang="ko-KR" dirty="0" smtClean="0"/>
              <a:t>     4</a:t>
            </a:r>
            <a:r>
              <a:rPr lang="en-US" altLang="ko-KR" dirty="0"/>
              <a:t>. Jar </a:t>
            </a:r>
            <a:r>
              <a:rPr lang="ko-KR" altLang="en-US" dirty="0"/>
              <a:t>파일로 </a:t>
            </a:r>
            <a:r>
              <a:rPr lang="en-US" altLang="ko-KR" dirty="0"/>
              <a:t>Export(</a:t>
            </a:r>
            <a:r>
              <a:rPr lang="ko-KR" altLang="en-US" dirty="0"/>
              <a:t>메인 클래스 지정해 주면 실행 시 편합니다</a:t>
            </a:r>
            <a:r>
              <a:rPr lang="en-US" altLang="ko-KR" dirty="0"/>
              <a:t>)</a:t>
            </a:r>
          </a:p>
          <a:p>
            <a:r>
              <a:rPr lang="en-US" altLang="ko-KR" dirty="0" smtClean="0"/>
              <a:t>	• </a:t>
            </a:r>
            <a:r>
              <a:rPr lang="ko-KR" altLang="en-US" dirty="0"/>
              <a:t>패키지 선택 후 마우스 오른쪽 버튼 </a:t>
            </a:r>
            <a:r>
              <a:rPr lang="ko-KR" altLang="en-US" dirty="0" smtClean="0"/>
              <a:t>클릭 </a:t>
            </a:r>
            <a:r>
              <a:rPr lang="en-US" altLang="ko-KR" dirty="0" smtClean="0"/>
              <a:t> </a:t>
            </a:r>
            <a:r>
              <a:rPr lang="en-US" altLang="ko-KR" dirty="0"/>
              <a:t>-&gt; Export -&gt;Java/JAR file </a:t>
            </a:r>
            <a:r>
              <a:rPr lang="ko-KR" altLang="en-US" dirty="0"/>
              <a:t>선택 후 </a:t>
            </a:r>
            <a:r>
              <a:rPr lang="en-US" altLang="ko-KR" dirty="0" smtClean="0"/>
              <a:t>Next  </a:t>
            </a:r>
            <a:br>
              <a:rPr lang="en-US" altLang="ko-KR" dirty="0" smtClean="0"/>
            </a:br>
            <a:r>
              <a:rPr lang="en-US" altLang="ko-KR" dirty="0" smtClean="0"/>
              <a:t>              -&gt; </a:t>
            </a:r>
            <a:r>
              <a:rPr lang="en-US" altLang="ko-KR" dirty="0"/>
              <a:t>JAR </a:t>
            </a:r>
            <a:r>
              <a:rPr lang="ko-KR" altLang="en-US" dirty="0"/>
              <a:t>파일명 입력 후 </a:t>
            </a:r>
            <a:r>
              <a:rPr lang="en-US" altLang="ko-KR" dirty="0"/>
              <a:t>Next -&gt; Next -&gt; Main class </a:t>
            </a:r>
            <a:r>
              <a:rPr lang="ko-KR" altLang="en-US" dirty="0"/>
              <a:t>선택 후 </a:t>
            </a:r>
            <a:r>
              <a:rPr lang="en-US" altLang="ko-KR" dirty="0" smtClean="0"/>
              <a:t>Finish </a:t>
            </a:r>
          </a:p>
          <a:p>
            <a:r>
              <a:rPr lang="en-US" altLang="ko-KR" dirty="0" smtClean="0"/>
              <a:t>    5</a:t>
            </a:r>
            <a:r>
              <a:rPr lang="en-US" altLang="ko-KR" dirty="0"/>
              <a:t>. </a:t>
            </a:r>
            <a:r>
              <a:rPr lang="ko-KR" altLang="en-US" dirty="0"/>
              <a:t>샘플 텍스트 파일 작성</a:t>
            </a:r>
          </a:p>
          <a:p>
            <a:r>
              <a:rPr lang="en-US" altLang="ko-KR" dirty="0"/>
              <a:t>    6. </a:t>
            </a:r>
            <a:r>
              <a:rPr lang="ko-KR" altLang="en-US" dirty="0"/>
              <a:t>샘플 텍스트 파일 </a:t>
            </a:r>
            <a:r>
              <a:rPr lang="en-US" altLang="ko-KR" dirty="0"/>
              <a:t>HDFS</a:t>
            </a:r>
            <a:r>
              <a:rPr lang="ko-KR" altLang="en-US" dirty="0"/>
              <a:t>에 업로드</a:t>
            </a:r>
          </a:p>
          <a:p>
            <a:r>
              <a:rPr lang="en-US" altLang="ko-KR" dirty="0"/>
              <a:t>	• </a:t>
            </a:r>
            <a:r>
              <a:rPr lang="en-US" altLang="ko-KR" dirty="0" err="1"/>
              <a:t>hadoop</a:t>
            </a:r>
            <a:r>
              <a:rPr lang="en-US" altLang="ko-KR" dirty="0"/>
              <a:t> </a:t>
            </a:r>
            <a:r>
              <a:rPr lang="en-US" altLang="ko-KR" dirty="0" err="1"/>
              <a:t>fs</a:t>
            </a:r>
            <a:r>
              <a:rPr lang="en-US" altLang="ko-KR" dirty="0"/>
              <a:t> -put </a:t>
            </a:r>
            <a:r>
              <a:rPr lang="en-US" altLang="ko-KR" dirty="0" smtClean="0"/>
              <a:t> &lt;</a:t>
            </a:r>
            <a:r>
              <a:rPr lang="ko-KR" altLang="en-US" dirty="0" smtClean="0"/>
              <a:t>로컬 파일 경로</a:t>
            </a:r>
            <a:r>
              <a:rPr lang="en-US" altLang="ko-KR" dirty="0" smtClean="0"/>
              <a:t>&gt;/input.txt   &lt;HDFS </a:t>
            </a:r>
            <a:r>
              <a:rPr lang="ko-KR" altLang="en-US" dirty="0" smtClean="0"/>
              <a:t>파일 경로</a:t>
            </a:r>
            <a:r>
              <a:rPr lang="en-US" altLang="ko-KR" dirty="0" smtClean="0"/>
              <a:t>&gt;/input.txt    </a:t>
            </a:r>
            <a:endParaRPr lang="ko-KR" altLang="en-US" dirty="0"/>
          </a:p>
          <a:p>
            <a:r>
              <a:rPr lang="en-US" altLang="ko-KR" dirty="0"/>
              <a:t>    7. </a:t>
            </a:r>
            <a:r>
              <a:rPr lang="ko-KR" altLang="en-US" dirty="0"/>
              <a:t>실행</a:t>
            </a:r>
          </a:p>
          <a:p>
            <a:r>
              <a:rPr lang="en-US" altLang="ko-KR" dirty="0"/>
              <a:t>	• </a:t>
            </a:r>
            <a:r>
              <a:rPr lang="en-US" altLang="ko-KR" dirty="0" err="1"/>
              <a:t>hadoop</a:t>
            </a:r>
            <a:r>
              <a:rPr lang="en-US" altLang="ko-KR" dirty="0"/>
              <a:t> jar WordCount.jar input.txt output</a:t>
            </a:r>
          </a:p>
          <a:p>
            <a:r>
              <a:rPr lang="en-US" altLang="ko-KR" dirty="0"/>
              <a:t>	• </a:t>
            </a:r>
            <a:r>
              <a:rPr lang="en-US" altLang="ko-KR" dirty="0" err="1"/>
              <a:t>hadoop</a:t>
            </a:r>
            <a:r>
              <a:rPr lang="en-US" altLang="ko-KR" dirty="0"/>
              <a:t> </a:t>
            </a:r>
            <a:r>
              <a:rPr lang="en-US" altLang="ko-KR" dirty="0" err="1"/>
              <a:t>fs</a:t>
            </a:r>
            <a:r>
              <a:rPr lang="en-US" altLang="ko-KR" dirty="0"/>
              <a:t> -cat </a:t>
            </a:r>
            <a:r>
              <a:rPr lang="en-US" altLang="ko-KR" dirty="0" smtClean="0"/>
              <a:t>output/part-r-00000</a:t>
            </a:r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MapReduce Programming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745645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172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err="1"/>
              <a:t>WordCountMapper</a:t>
            </a:r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>
            <a:off x="504497" y="1103586"/>
            <a:ext cx="10893971" cy="539180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1. package </a:t>
            </a:r>
            <a:r>
              <a:rPr lang="en-US" altLang="ko-KR" dirty="0" err="1">
                <a:solidFill>
                  <a:schemeClr val="tx1"/>
                </a:solidFill>
              </a:rPr>
              <a:t>hadoop.sample.wordcount</a:t>
            </a:r>
            <a:r>
              <a:rPr lang="en-US" altLang="ko-KR" dirty="0">
                <a:solidFill>
                  <a:schemeClr val="tx1"/>
                </a:solidFill>
              </a:rPr>
              <a:t>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2.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3. import </a:t>
            </a:r>
            <a:r>
              <a:rPr lang="en-US" altLang="ko-KR" dirty="0" err="1">
                <a:solidFill>
                  <a:schemeClr val="tx1"/>
                </a:solidFill>
              </a:rPr>
              <a:t>java.io.IOException</a:t>
            </a:r>
            <a:r>
              <a:rPr lang="en-US" altLang="ko-KR" dirty="0">
                <a:solidFill>
                  <a:schemeClr val="tx1"/>
                </a:solidFill>
              </a:rPr>
              <a:t>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4. import </a:t>
            </a:r>
            <a:r>
              <a:rPr lang="en-US" altLang="ko-KR" dirty="0" err="1">
                <a:solidFill>
                  <a:schemeClr val="tx1"/>
                </a:solidFill>
              </a:rPr>
              <a:t>java.util.StringTokenizer</a:t>
            </a:r>
            <a:r>
              <a:rPr lang="en-US" altLang="ko-KR" dirty="0">
                <a:solidFill>
                  <a:schemeClr val="tx1"/>
                </a:solidFill>
              </a:rPr>
              <a:t>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5.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6. import </a:t>
            </a:r>
            <a:r>
              <a:rPr lang="en-US" altLang="ko-KR" dirty="0" err="1">
                <a:solidFill>
                  <a:schemeClr val="tx1"/>
                </a:solidFill>
              </a:rPr>
              <a:t>org.apache.hadoop.io.IntWritable</a:t>
            </a:r>
            <a:r>
              <a:rPr lang="en-US" altLang="ko-KR" dirty="0">
                <a:solidFill>
                  <a:schemeClr val="tx1"/>
                </a:solidFill>
              </a:rPr>
              <a:t>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7. import </a:t>
            </a:r>
            <a:r>
              <a:rPr lang="en-US" altLang="ko-KR" dirty="0" err="1">
                <a:solidFill>
                  <a:schemeClr val="tx1"/>
                </a:solidFill>
              </a:rPr>
              <a:t>org.apache.hadoop.io.LongWritable</a:t>
            </a:r>
            <a:r>
              <a:rPr lang="en-US" altLang="ko-KR" dirty="0">
                <a:solidFill>
                  <a:schemeClr val="tx1"/>
                </a:solidFill>
              </a:rPr>
              <a:t>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8. import </a:t>
            </a:r>
            <a:r>
              <a:rPr lang="en-US" altLang="ko-KR" dirty="0" err="1">
                <a:solidFill>
                  <a:schemeClr val="tx1"/>
                </a:solidFill>
              </a:rPr>
              <a:t>org.apache.hadoop.io.Text</a:t>
            </a:r>
            <a:r>
              <a:rPr lang="en-US" altLang="ko-KR" dirty="0">
                <a:solidFill>
                  <a:schemeClr val="tx1"/>
                </a:solidFill>
              </a:rPr>
              <a:t>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9. import </a:t>
            </a:r>
            <a:r>
              <a:rPr lang="en-US" altLang="ko-KR" dirty="0" err="1">
                <a:solidFill>
                  <a:schemeClr val="tx1"/>
                </a:solidFill>
              </a:rPr>
              <a:t>org.apache.hadoop.mapreduce.Mapper</a:t>
            </a:r>
            <a:r>
              <a:rPr lang="en-US" altLang="ko-KR" dirty="0">
                <a:solidFill>
                  <a:schemeClr val="tx1"/>
                </a:solidFill>
              </a:rPr>
              <a:t>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10.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11. //Mapper</a:t>
            </a:r>
            <a:r>
              <a:rPr lang="ko-KR" altLang="en-US" dirty="0">
                <a:solidFill>
                  <a:schemeClr val="tx1"/>
                </a:solidFill>
              </a:rPr>
              <a:t>클래스를 상속해야 함</a:t>
            </a:r>
            <a:r>
              <a:rPr lang="en-US" altLang="ko-KR" dirty="0">
                <a:solidFill>
                  <a:schemeClr val="tx1"/>
                </a:solidFill>
              </a:rPr>
              <a:t>&lt;KEYIN, VALUEIN, KEYOUT, VALUEOUT&gt;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12. public class </a:t>
            </a:r>
            <a:r>
              <a:rPr lang="en-US" altLang="ko-KR" dirty="0" err="1">
                <a:solidFill>
                  <a:schemeClr val="tx1"/>
                </a:solidFill>
              </a:rPr>
              <a:t>WordCountMapper</a:t>
            </a:r>
            <a:r>
              <a:rPr lang="en-US" altLang="ko-KR" dirty="0">
                <a:solidFill>
                  <a:schemeClr val="tx1"/>
                </a:solidFill>
              </a:rPr>
              <a:t> extends Mapper&lt;</a:t>
            </a:r>
            <a:r>
              <a:rPr lang="en-US" altLang="ko-KR" dirty="0" err="1">
                <a:solidFill>
                  <a:schemeClr val="tx1"/>
                </a:solidFill>
              </a:rPr>
              <a:t>LongWritable</a:t>
            </a:r>
            <a:r>
              <a:rPr lang="en-US" altLang="ko-KR" dirty="0">
                <a:solidFill>
                  <a:schemeClr val="tx1"/>
                </a:solidFill>
              </a:rPr>
              <a:t>, Text, Text, </a:t>
            </a:r>
            <a:r>
              <a:rPr lang="en-US" altLang="ko-KR" dirty="0" err="1">
                <a:solidFill>
                  <a:schemeClr val="tx1"/>
                </a:solidFill>
              </a:rPr>
              <a:t>IntWritable</a:t>
            </a:r>
            <a:r>
              <a:rPr lang="en-US" altLang="ko-KR" dirty="0">
                <a:solidFill>
                  <a:schemeClr val="tx1"/>
                </a:solidFill>
              </a:rPr>
              <a:t>&gt; {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13.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14. //1 </a:t>
            </a:r>
            <a:r>
              <a:rPr lang="ko-KR" altLang="en-US" dirty="0">
                <a:solidFill>
                  <a:schemeClr val="tx1"/>
                </a:solidFill>
              </a:rPr>
              <a:t>값을 저장하기 위해 </a:t>
            </a:r>
            <a:r>
              <a:rPr lang="en-US" altLang="ko-KR" dirty="0" err="1">
                <a:solidFill>
                  <a:schemeClr val="tx1"/>
                </a:solidFill>
              </a:rPr>
              <a:t>IntWritable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타입으로 선언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출력 값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15. private final static </a:t>
            </a:r>
            <a:r>
              <a:rPr lang="en-US" altLang="ko-KR" dirty="0" err="1">
                <a:solidFill>
                  <a:schemeClr val="tx1"/>
                </a:solidFill>
              </a:rPr>
              <a:t>IntWritable</a:t>
            </a:r>
            <a:r>
              <a:rPr lang="en-US" altLang="ko-KR" dirty="0">
                <a:solidFill>
                  <a:schemeClr val="tx1"/>
                </a:solidFill>
              </a:rPr>
              <a:t> one = new </a:t>
            </a:r>
            <a:r>
              <a:rPr lang="en-US" altLang="ko-KR" dirty="0" err="1">
                <a:solidFill>
                  <a:schemeClr val="tx1"/>
                </a:solidFill>
              </a:rPr>
              <a:t>IntWritable</a:t>
            </a:r>
            <a:r>
              <a:rPr lang="en-US" altLang="ko-KR" dirty="0">
                <a:solidFill>
                  <a:schemeClr val="tx1"/>
                </a:solidFill>
              </a:rPr>
              <a:t>(1);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16.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17. //</a:t>
            </a:r>
            <a:r>
              <a:rPr lang="ko-KR" altLang="en-US" dirty="0">
                <a:solidFill>
                  <a:schemeClr val="tx1"/>
                </a:solidFill>
              </a:rPr>
              <a:t>단어를 저장하기 위해 </a:t>
            </a:r>
            <a:r>
              <a:rPr lang="en-US" altLang="ko-KR" dirty="0">
                <a:solidFill>
                  <a:schemeClr val="tx1"/>
                </a:solidFill>
              </a:rPr>
              <a:t>Text </a:t>
            </a:r>
            <a:r>
              <a:rPr lang="ko-KR" altLang="en-US" dirty="0">
                <a:solidFill>
                  <a:schemeClr val="tx1"/>
                </a:solidFill>
              </a:rPr>
              <a:t>타입으로 선언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출력 타입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18. private Text word = new Text();</a:t>
            </a:r>
          </a:p>
          <a:p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endParaRPr lang="en-US" altLang="ko-K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9609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173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err="1"/>
              <a:t>WordCountMapper</a:t>
            </a:r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>
            <a:off x="504497" y="1103587"/>
            <a:ext cx="10893971" cy="427245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20. //key : </a:t>
            </a:r>
            <a:r>
              <a:rPr lang="ko-KR" altLang="en-US" dirty="0">
                <a:solidFill>
                  <a:schemeClr val="tx1"/>
                </a:solidFill>
              </a:rPr>
              <a:t>입력 키</a:t>
            </a:r>
            <a:r>
              <a:rPr lang="en-US" altLang="ko-KR" dirty="0">
                <a:solidFill>
                  <a:schemeClr val="tx1"/>
                </a:solidFill>
              </a:rPr>
              <a:t>, value : </a:t>
            </a:r>
            <a:r>
              <a:rPr lang="ko-KR" altLang="en-US" dirty="0">
                <a:solidFill>
                  <a:schemeClr val="tx1"/>
                </a:solidFill>
              </a:rPr>
              <a:t>입력 값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21. //</a:t>
            </a:r>
            <a:r>
              <a:rPr lang="ko-KR" altLang="en-US" dirty="0" err="1">
                <a:solidFill>
                  <a:schemeClr val="tx1"/>
                </a:solidFill>
              </a:rPr>
              <a:t>입력키는</a:t>
            </a:r>
            <a:r>
              <a:rPr lang="ko-KR" altLang="en-US" dirty="0">
                <a:solidFill>
                  <a:schemeClr val="tx1"/>
                </a:solidFill>
              </a:rPr>
              <a:t> 라인번호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입력 값은 라인의 문자열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22. public void map(</a:t>
            </a:r>
            <a:r>
              <a:rPr lang="en-US" altLang="ko-KR" dirty="0" err="1">
                <a:solidFill>
                  <a:schemeClr val="tx1"/>
                </a:solidFill>
              </a:rPr>
              <a:t>LongWritable</a:t>
            </a:r>
            <a:r>
              <a:rPr lang="en-US" altLang="ko-KR" dirty="0">
                <a:solidFill>
                  <a:schemeClr val="tx1"/>
                </a:solidFill>
              </a:rPr>
              <a:t> key, Text value, Context context) throws </a:t>
            </a:r>
            <a:r>
              <a:rPr lang="en-US" altLang="ko-KR" dirty="0" err="1">
                <a:solidFill>
                  <a:schemeClr val="tx1"/>
                </a:solidFill>
              </a:rPr>
              <a:t>IOException</a:t>
            </a:r>
            <a:r>
              <a:rPr lang="en-US" altLang="ko-KR" dirty="0">
                <a:solidFill>
                  <a:schemeClr val="tx1"/>
                </a:solidFill>
              </a:rPr>
              <a:t>,</a:t>
            </a:r>
          </a:p>
          <a:p>
            <a:r>
              <a:rPr lang="en-US" altLang="ko-KR" dirty="0" err="1">
                <a:solidFill>
                  <a:schemeClr val="tx1"/>
                </a:solidFill>
              </a:rPr>
              <a:t>InterruptedException</a:t>
            </a:r>
            <a:r>
              <a:rPr lang="en-US" altLang="ko-KR" dirty="0">
                <a:solidFill>
                  <a:schemeClr val="tx1"/>
                </a:solidFill>
              </a:rPr>
              <a:t> {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23. //</a:t>
            </a:r>
            <a:r>
              <a:rPr lang="ko-KR" altLang="en-US" dirty="0">
                <a:solidFill>
                  <a:schemeClr val="tx1"/>
                </a:solidFill>
              </a:rPr>
              <a:t>입력 문자열을 공백으로 분리하여 토큰화 함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24. </a:t>
            </a:r>
            <a:r>
              <a:rPr lang="en-US" altLang="ko-KR" dirty="0" err="1">
                <a:solidFill>
                  <a:schemeClr val="tx1"/>
                </a:solidFill>
              </a:rPr>
              <a:t>StringTokenizer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itr</a:t>
            </a:r>
            <a:r>
              <a:rPr lang="en-US" altLang="ko-KR" dirty="0">
                <a:solidFill>
                  <a:schemeClr val="tx1"/>
                </a:solidFill>
              </a:rPr>
              <a:t> = new </a:t>
            </a:r>
            <a:r>
              <a:rPr lang="en-US" altLang="ko-KR" dirty="0" err="1">
                <a:solidFill>
                  <a:schemeClr val="tx1"/>
                </a:solidFill>
              </a:rPr>
              <a:t>StringTokenizer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value.toString</a:t>
            </a:r>
            <a:r>
              <a:rPr lang="en-US" altLang="ko-KR" dirty="0">
                <a:solidFill>
                  <a:schemeClr val="tx1"/>
                </a:solidFill>
              </a:rPr>
              <a:t>());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25.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26. //</a:t>
            </a:r>
            <a:r>
              <a:rPr lang="ko-KR" altLang="en-US" dirty="0" err="1">
                <a:solidFill>
                  <a:schemeClr val="tx1"/>
                </a:solidFill>
              </a:rPr>
              <a:t>토크나이저에</a:t>
            </a:r>
            <a:r>
              <a:rPr lang="ko-KR" altLang="en-US" dirty="0">
                <a:solidFill>
                  <a:schemeClr val="tx1"/>
                </a:solidFill>
              </a:rPr>
              <a:t> 다음 토큰이 존재할 때까지 실행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27. while (</a:t>
            </a:r>
            <a:r>
              <a:rPr lang="en-US" altLang="ko-KR" dirty="0" err="1">
                <a:solidFill>
                  <a:schemeClr val="tx1"/>
                </a:solidFill>
              </a:rPr>
              <a:t>itr.hasMoreTokens</a:t>
            </a:r>
            <a:r>
              <a:rPr lang="en-US" altLang="ko-KR" dirty="0">
                <a:solidFill>
                  <a:schemeClr val="tx1"/>
                </a:solidFill>
              </a:rPr>
              <a:t>()) {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28. </a:t>
            </a:r>
            <a:r>
              <a:rPr lang="en-US" altLang="ko-KR" dirty="0" err="1">
                <a:solidFill>
                  <a:schemeClr val="tx1"/>
                </a:solidFill>
              </a:rPr>
              <a:t>word.set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itr.nextToken</a:t>
            </a:r>
            <a:r>
              <a:rPr lang="en-US" altLang="ko-KR" dirty="0">
                <a:solidFill>
                  <a:schemeClr val="tx1"/>
                </a:solidFill>
              </a:rPr>
              <a:t>()); //</a:t>
            </a:r>
            <a:r>
              <a:rPr lang="ko-KR" altLang="en-US" dirty="0">
                <a:solidFill>
                  <a:schemeClr val="tx1"/>
                </a:solidFill>
              </a:rPr>
              <a:t>다음 토큰을 </a:t>
            </a:r>
            <a:r>
              <a:rPr lang="en-US" altLang="ko-KR" dirty="0">
                <a:solidFill>
                  <a:schemeClr val="tx1"/>
                </a:solidFill>
              </a:rPr>
              <a:t>Text </a:t>
            </a:r>
            <a:r>
              <a:rPr lang="ko-KR" altLang="en-US" dirty="0">
                <a:solidFill>
                  <a:schemeClr val="tx1"/>
                </a:solidFill>
              </a:rPr>
              <a:t>타입 변수에 저장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29. </a:t>
            </a:r>
            <a:r>
              <a:rPr lang="en-US" altLang="ko-KR" dirty="0" err="1">
                <a:solidFill>
                  <a:schemeClr val="tx1"/>
                </a:solidFill>
              </a:rPr>
              <a:t>context.write</a:t>
            </a:r>
            <a:r>
              <a:rPr lang="en-US" altLang="ko-KR" dirty="0">
                <a:solidFill>
                  <a:schemeClr val="tx1"/>
                </a:solidFill>
              </a:rPr>
              <a:t>(word, one); //Text</a:t>
            </a:r>
            <a:r>
              <a:rPr lang="ko-KR" altLang="en-US" dirty="0">
                <a:solidFill>
                  <a:schemeClr val="tx1"/>
                </a:solidFill>
              </a:rPr>
              <a:t>타입에 저장된 값은 </a:t>
            </a:r>
            <a:r>
              <a:rPr lang="en-US" altLang="ko-KR" dirty="0">
                <a:solidFill>
                  <a:schemeClr val="tx1"/>
                </a:solidFill>
              </a:rPr>
              <a:t>key, 1</a:t>
            </a:r>
            <a:r>
              <a:rPr lang="ko-KR" altLang="en-US" dirty="0">
                <a:solidFill>
                  <a:schemeClr val="tx1"/>
                </a:solidFill>
              </a:rPr>
              <a:t>은 </a:t>
            </a:r>
            <a:r>
              <a:rPr lang="en-US" altLang="ko-KR" dirty="0">
                <a:solidFill>
                  <a:schemeClr val="tx1"/>
                </a:solidFill>
              </a:rPr>
              <a:t>value</a:t>
            </a:r>
            <a:r>
              <a:rPr lang="ko-KR" altLang="en-US" dirty="0">
                <a:solidFill>
                  <a:schemeClr val="tx1"/>
                </a:solidFill>
              </a:rPr>
              <a:t>로 저장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30. }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31. }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32. }</a:t>
            </a:r>
          </a:p>
        </p:txBody>
      </p:sp>
    </p:spTree>
    <p:extLst>
      <p:ext uri="{BB962C8B-B14F-4D97-AF65-F5344CB8AC3E}">
        <p14:creationId xmlns:p14="http://schemas.microsoft.com/office/powerpoint/2010/main" val="1909950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174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err="1"/>
              <a:t>WordCountReducer</a:t>
            </a:r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>
            <a:off x="504497" y="1103587"/>
            <a:ext cx="10893971" cy="50449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1. package </a:t>
            </a:r>
            <a:r>
              <a:rPr lang="en-US" altLang="ko-KR" dirty="0" err="1">
                <a:solidFill>
                  <a:schemeClr val="tx1"/>
                </a:solidFill>
              </a:rPr>
              <a:t>hadoop.sample.wordcount</a:t>
            </a:r>
            <a:r>
              <a:rPr lang="en-US" altLang="ko-KR" dirty="0">
                <a:solidFill>
                  <a:schemeClr val="tx1"/>
                </a:solidFill>
              </a:rPr>
              <a:t>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2.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3. import </a:t>
            </a:r>
            <a:r>
              <a:rPr lang="en-US" altLang="ko-KR" dirty="0" err="1">
                <a:solidFill>
                  <a:schemeClr val="tx1"/>
                </a:solidFill>
              </a:rPr>
              <a:t>java.io.IOException</a:t>
            </a:r>
            <a:r>
              <a:rPr lang="en-US" altLang="ko-KR" dirty="0">
                <a:solidFill>
                  <a:schemeClr val="tx1"/>
                </a:solidFill>
              </a:rPr>
              <a:t>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4.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5. import </a:t>
            </a:r>
            <a:r>
              <a:rPr lang="en-US" altLang="ko-KR" dirty="0" err="1">
                <a:solidFill>
                  <a:schemeClr val="tx1"/>
                </a:solidFill>
              </a:rPr>
              <a:t>org.apache.hadoop.io.IntWritable</a:t>
            </a:r>
            <a:r>
              <a:rPr lang="en-US" altLang="ko-KR" dirty="0">
                <a:solidFill>
                  <a:schemeClr val="tx1"/>
                </a:solidFill>
              </a:rPr>
              <a:t>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6. import </a:t>
            </a:r>
            <a:r>
              <a:rPr lang="en-US" altLang="ko-KR" dirty="0" err="1">
                <a:solidFill>
                  <a:schemeClr val="tx1"/>
                </a:solidFill>
              </a:rPr>
              <a:t>org.apache.hadoop.io.Text</a:t>
            </a:r>
            <a:r>
              <a:rPr lang="en-US" altLang="ko-KR" dirty="0">
                <a:solidFill>
                  <a:schemeClr val="tx1"/>
                </a:solidFill>
              </a:rPr>
              <a:t>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7. import </a:t>
            </a:r>
            <a:r>
              <a:rPr lang="en-US" altLang="ko-KR" dirty="0" err="1">
                <a:solidFill>
                  <a:schemeClr val="tx1"/>
                </a:solidFill>
              </a:rPr>
              <a:t>org.apache.hadoop.mapreduce.Reducer</a:t>
            </a:r>
            <a:r>
              <a:rPr lang="en-US" altLang="ko-KR" dirty="0">
                <a:solidFill>
                  <a:schemeClr val="tx1"/>
                </a:solidFill>
              </a:rPr>
              <a:t>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8.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9. //</a:t>
            </a:r>
            <a:r>
              <a:rPr lang="ko-KR" altLang="en-US" dirty="0" err="1">
                <a:solidFill>
                  <a:schemeClr val="tx1"/>
                </a:solidFill>
              </a:rPr>
              <a:t>리듀서는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Reducer</a:t>
            </a:r>
            <a:r>
              <a:rPr lang="ko-KR" altLang="en-US" dirty="0">
                <a:solidFill>
                  <a:schemeClr val="tx1"/>
                </a:solidFill>
              </a:rPr>
              <a:t>를 상속받아 작성합니다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10. //Reducer&lt;KEYIN, VALUEIN, KEYOUT, VALUEOUT&gt;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11. public class </a:t>
            </a:r>
            <a:r>
              <a:rPr lang="en-US" altLang="ko-KR" dirty="0" err="1">
                <a:solidFill>
                  <a:schemeClr val="tx1"/>
                </a:solidFill>
              </a:rPr>
              <a:t>WordCountReducer</a:t>
            </a:r>
            <a:r>
              <a:rPr lang="en-US" altLang="ko-KR" dirty="0">
                <a:solidFill>
                  <a:schemeClr val="tx1"/>
                </a:solidFill>
              </a:rPr>
              <a:t> extends Reducer&lt;Text, </a:t>
            </a:r>
            <a:r>
              <a:rPr lang="en-US" altLang="ko-KR" dirty="0" err="1">
                <a:solidFill>
                  <a:schemeClr val="tx1"/>
                </a:solidFill>
              </a:rPr>
              <a:t>IntWritable</a:t>
            </a:r>
            <a:r>
              <a:rPr lang="en-US" altLang="ko-KR" dirty="0">
                <a:solidFill>
                  <a:schemeClr val="tx1"/>
                </a:solidFill>
              </a:rPr>
              <a:t>, Text, </a:t>
            </a:r>
            <a:r>
              <a:rPr lang="en-US" altLang="ko-KR" dirty="0" err="1">
                <a:solidFill>
                  <a:schemeClr val="tx1"/>
                </a:solidFill>
              </a:rPr>
              <a:t>IntWritable</a:t>
            </a:r>
            <a:r>
              <a:rPr lang="en-US" altLang="ko-KR" dirty="0">
                <a:solidFill>
                  <a:schemeClr val="tx1"/>
                </a:solidFill>
              </a:rPr>
              <a:t>&gt; {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12.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13. //</a:t>
            </a:r>
            <a:r>
              <a:rPr lang="ko-KR" altLang="en-US" dirty="0">
                <a:solidFill>
                  <a:schemeClr val="tx1"/>
                </a:solidFill>
              </a:rPr>
              <a:t>출력의 값으로 사용할 변수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14. private </a:t>
            </a:r>
            <a:r>
              <a:rPr lang="en-US" altLang="ko-KR" dirty="0" err="1">
                <a:solidFill>
                  <a:schemeClr val="tx1"/>
                </a:solidFill>
              </a:rPr>
              <a:t>IntWritable</a:t>
            </a:r>
            <a:r>
              <a:rPr lang="en-US" altLang="ko-KR" dirty="0">
                <a:solidFill>
                  <a:schemeClr val="tx1"/>
                </a:solidFill>
              </a:rPr>
              <a:t> result = new </a:t>
            </a:r>
            <a:r>
              <a:rPr lang="en-US" altLang="ko-KR" dirty="0" err="1">
                <a:solidFill>
                  <a:schemeClr val="tx1"/>
                </a:solidFill>
              </a:rPr>
              <a:t>IntWritable</a:t>
            </a:r>
            <a:r>
              <a:rPr lang="en-US" altLang="ko-KR" dirty="0">
                <a:solidFill>
                  <a:schemeClr val="tx1"/>
                </a:solidFill>
              </a:rPr>
              <a:t>();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15.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16. //key : </a:t>
            </a:r>
            <a:r>
              <a:rPr lang="ko-KR" altLang="en-US" dirty="0">
                <a:solidFill>
                  <a:schemeClr val="tx1"/>
                </a:solidFill>
              </a:rPr>
              <a:t>입력 값</a:t>
            </a:r>
            <a:r>
              <a:rPr lang="en-US" altLang="ko-KR" dirty="0">
                <a:solidFill>
                  <a:schemeClr val="tx1"/>
                </a:solidFill>
              </a:rPr>
              <a:t>, values : </a:t>
            </a:r>
            <a:r>
              <a:rPr lang="ko-KR" altLang="en-US" dirty="0">
                <a:solidFill>
                  <a:schemeClr val="tx1"/>
                </a:solidFill>
              </a:rPr>
              <a:t>동일키 </a:t>
            </a:r>
            <a:r>
              <a:rPr lang="ko-KR" altLang="en-US" dirty="0" err="1">
                <a:solidFill>
                  <a:schemeClr val="tx1"/>
                </a:solidFill>
              </a:rPr>
              <a:t>일때의</a:t>
            </a:r>
            <a:r>
              <a:rPr lang="ko-KR" altLang="en-US" dirty="0">
                <a:solidFill>
                  <a:schemeClr val="tx1"/>
                </a:solidFill>
              </a:rPr>
              <a:t> 값들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17. //</a:t>
            </a:r>
            <a:r>
              <a:rPr lang="ko-KR" altLang="en-US" dirty="0">
                <a:solidFill>
                  <a:schemeClr val="tx1"/>
                </a:solidFill>
              </a:rPr>
              <a:t>왜</a:t>
            </a:r>
            <a:r>
              <a:rPr lang="en-US" altLang="ko-KR" dirty="0">
                <a:solidFill>
                  <a:schemeClr val="tx1"/>
                </a:solidFill>
              </a:rPr>
              <a:t>? values</a:t>
            </a:r>
            <a:r>
              <a:rPr lang="ko-KR" altLang="en-US" dirty="0">
                <a:solidFill>
                  <a:schemeClr val="tx1"/>
                </a:solidFill>
              </a:rPr>
              <a:t>인가</a:t>
            </a:r>
            <a:r>
              <a:rPr lang="en-US" altLang="ko-KR" dirty="0" smtClean="0">
                <a:solidFill>
                  <a:schemeClr val="tx1"/>
                </a:solidFill>
              </a:rPr>
              <a:t>? </a:t>
            </a:r>
            <a:endParaRPr lang="en-US" altLang="ko-K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1447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175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err="1"/>
              <a:t>WordCountReducer</a:t>
            </a:r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>
            <a:off x="504497" y="1308537"/>
            <a:ext cx="10893971" cy="397291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18</a:t>
            </a:r>
            <a:r>
              <a:rPr lang="en-US" altLang="ko-KR" dirty="0">
                <a:solidFill>
                  <a:schemeClr val="tx1"/>
                </a:solidFill>
              </a:rPr>
              <a:t>. public void reduce(Text key, </a:t>
            </a:r>
            <a:r>
              <a:rPr lang="en-US" altLang="ko-KR" dirty="0" err="1">
                <a:solidFill>
                  <a:schemeClr val="tx1"/>
                </a:solidFill>
              </a:rPr>
              <a:t>Iterable</a:t>
            </a:r>
            <a:r>
              <a:rPr lang="en-US" altLang="ko-KR" dirty="0">
                <a:solidFill>
                  <a:schemeClr val="tx1"/>
                </a:solidFill>
              </a:rPr>
              <a:t>&lt;</a:t>
            </a:r>
            <a:r>
              <a:rPr lang="en-US" altLang="ko-KR" dirty="0" err="1">
                <a:solidFill>
                  <a:schemeClr val="tx1"/>
                </a:solidFill>
              </a:rPr>
              <a:t>IntWritable</a:t>
            </a:r>
            <a:r>
              <a:rPr lang="en-US" altLang="ko-KR" dirty="0">
                <a:solidFill>
                  <a:schemeClr val="tx1"/>
                </a:solidFill>
              </a:rPr>
              <a:t>&gt; values, Context context)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19. throws </a:t>
            </a:r>
            <a:r>
              <a:rPr lang="en-US" altLang="ko-KR" dirty="0" err="1">
                <a:solidFill>
                  <a:schemeClr val="tx1"/>
                </a:solidFill>
              </a:rPr>
              <a:t>IOException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en-US" altLang="ko-KR" dirty="0" err="1">
                <a:solidFill>
                  <a:schemeClr val="tx1"/>
                </a:solidFill>
              </a:rPr>
              <a:t>InterruptedException</a:t>
            </a:r>
            <a:r>
              <a:rPr lang="en-US" altLang="ko-KR" dirty="0">
                <a:solidFill>
                  <a:schemeClr val="tx1"/>
                </a:solidFill>
              </a:rPr>
              <a:t> {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20. </a:t>
            </a:r>
            <a:r>
              <a:rPr lang="en-US" altLang="ko-KR" dirty="0" err="1">
                <a:solidFill>
                  <a:schemeClr val="tx1"/>
                </a:solidFill>
              </a:rPr>
              <a:t>int</a:t>
            </a:r>
            <a:r>
              <a:rPr lang="en-US" altLang="ko-KR" dirty="0">
                <a:solidFill>
                  <a:schemeClr val="tx1"/>
                </a:solidFill>
              </a:rPr>
              <a:t> sum = 0; //</a:t>
            </a:r>
            <a:r>
              <a:rPr lang="ko-KR" altLang="en-US" dirty="0">
                <a:solidFill>
                  <a:schemeClr val="tx1"/>
                </a:solidFill>
              </a:rPr>
              <a:t>합을 저장하기 위한 변수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21. for (</a:t>
            </a:r>
            <a:r>
              <a:rPr lang="en-US" altLang="ko-KR" dirty="0" err="1">
                <a:solidFill>
                  <a:schemeClr val="tx1"/>
                </a:solidFill>
              </a:rPr>
              <a:t>IntWritable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val</a:t>
            </a:r>
            <a:r>
              <a:rPr lang="en-US" altLang="ko-KR" dirty="0">
                <a:solidFill>
                  <a:schemeClr val="tx1"/>
                </a:solidFill>
              </a:rPr>
              <a:t> : values) {//values</a:t>
            </a:r>
            <a:r>
              <a:rPr lang="ko-KR" altLang="en-US" dirty="0">
                <a:solidFill>
                  <a:schemeClr val="tx1"/>
                </a:solidFill>
              </a:rPr>
              <a:t>안의 데이터를 소비하는 </a:t>
            </a:r>
            <a:r>
              <a:rPr lang="ko-KR" altLang="en-US" dirty="0" err="1">
                <a:solidFill>
                  <a:schemeClr val="tx1"/>
                </a:solidFill>
              </a:rPr>
              <a:t>반복문</a:t>
            </a:r>
            <a:endParaRPr lang="ko-KR" altLang="en-US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22. //</a:t>
            </a:r>
            <a:r>
              <a:rPr lang="ko-KR" altLang="en-US" dirty="0">
                <a:solidFill>
                  <a:schemeClr val="tx1"/>
                </a:solidFill>
              </a:rPr>
              <a:t>한번 실행할 때마다 </a:t>
            </a:r>
            <a:r>
              <a:rPr lang="en-US" altLang="ko-KR" dirty="0">
                <a:solidFill>
                  <a:schemeClr val="tx1"/>
                </a:solidFill>
              </a:rPr>
              <a:t>values</a:t>
            </a:r>
            <a:r>
              <a:rPr lang="ko-KR" altLang="en-US" dirty="0">
                <a:solidFill>
                  <a:schemeClr val="tx1"/>
                </a:solidFill>
              </a:rPr>
              <a:t>안에서 하나씩 빼와서 </a:t>
            </a:r>
            <a:r>
              <a:rPr lang="en-US" altLang="ko-KR" dirty="0" err="1">
                <a:solidFill>
                  <a:schemeClr val="tx1"/>
                </a:solidFill>
              </a:rPr>
              <a:t>val</a:t>
            </a:r>
            <a:r>
              <a:rPr lang="ko-KR" altLang="en-US" dirty="0">
                <a:solidFill>
                  <a:schemeClr val="tx1"/>
                </a:solidFill>
              </a:rPr>
              <a:t>에 저장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23.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24. //</a:t>
            </a:r>
            <a:r>
              <a:rPr lang="ko-KR" altLang="en-US" dirty="0">
                <a:solidFill>
                  <a:schemeClr val="tx1"/>
                </a:solidFill>
              </a:rPr>
              <a:t>객체를 기본 타입으로 바꿔줘야 하기 때문에 </a:t>
            </a:r>
            <a:r>
              <a:rPr lang="en-US" altLang="ko-KR" dirty="0" err="1">
                <a:solidFill>
                  <a:schemeClr val="tx1"/>
                </a:solidFill>
              </a:rPr>
              <a:t>val.get</a:t>
            </a:r>
            <a:r>
              <a:rPr lang="en-US" altLang="ko-KR" dirty="0">
                <a:solidFill>
                  <a:schemeClr val="tx1"/>
                </a:solidFill>
              </a:rPr>
              <a:t>() </a:t>
            </a:r>
            <a:r>
              <a:rPr lang="ko-KR" altLang="en-US" dirty="0">
                <a:solidFill>
                  <a:schemeClr val="tx1"/>
                </a:solidFill>
              </a:rPr>
              <a:t>사용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25. sum += </a:t>
            </a:r>
            <a:r>
              <a:rPr lang="en-US" altLang="ko-KR" dirty="0" err="1">
                <a:solidFill>
                  <a:schemeClr val="tx1"/>
                </a:solidFill>
              </a:rPr>
              <a:t>val.get</a:t>
            </a:r>
            <a:r>
              <a:rPr lang="en-US" altLang="ko-KR" dirty="0">
                <a:solidFill>
                  <a:schemeClr val="tx1"/>
                </a:solidFill>
              </a:rPr>
              <a:t>(); //</a:t>
            </a:r>
            <a:r>
              <a:rPr lang="en-US" altLang="ko-KR" dirty="0" err="1">
                <a:solidFill>
                  <a:schemeClr val="tx1"/>
                </a:solidFill>
              </a:rPr>
              <a:t>IntWritable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클래스의 </a:t>
            </a:r>
            <a:r>
              <a:rPr lang="en-US" altLang="ko-KR" dirty="0">
                <a:solidFill>
                  <a:schemeClr val="tx1"/>
                </a:solidFill>
              </a:rPr>
              <a:t>get </a:t>
            </a:r>
            <a:r>
              <a:rPr lang="ko-KR" altLang="en-US" dirty="0" err="1">
                <a:solidFill>
                  <a:schemeClr val="tx1"/>
                </a:solidFill>
              </a:rPr>
              <a:t>메서드는</a:t>
            </a:r>
            <a:r>
              <a:rPr lang="ko-KR" altLang="en-US" dirty="0">
                <a:solidFill>
                  <a:schemeClr val="tx1"/>
                </a:solidFill>
              </a:rPr>
              <a:t> 안에 있는 값을 반환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26. }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27. </a:t>
            </a:r>
            <a:r>
              <a:rPr lang="en-US" altLang="ko-KR" dirty="0" err="1">
                <a:solidFill>
                  <a:schemeClr val="tx1"/>
                </a:solidFill>
              </a:rPr>
              <a:t>result.set</a:t>
            </a:r>
            <a:r>
              <a:rPr lang="en-US" altLang="ko-KR" dirty="0">
                <a:solidFill>
                  <a:schemeClr val="tx1"/>
                </a:solidFill>
              </a:rPr>
              <a:t>(sum); //</a:t>
            </a:r>
            <a:r>
              <a:rPr lang="ko-KR" altLang="en-US" dirty="0">
                <a:solidFill>
                  <a:schemeClr val="tx1"/>
                </a:solidFill>
              </a:rPr>
              <a:t>결과는 기본타입 </a:t>
            </a:r>
            <a:r>
              <a:rPr lang="en-US" altLang="ko-KR" dirty="0">
                <a:solidFill>
                  <a:schemeClr val="tx1"/>
                </a:solidFill>
              </a:rPr>
              <a:t>-&gt; </a:t>
            </a:r>
            <a:r>
              <a:rPr lang="ko-KR" altLang="en-US" dirty="0">
                <a:solidFill>
                  <a:schemeClr val="tx1"/>
                </a:solidFill>
              </a:rPr>
              <a:t>객체에 저장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28. </a:t>
            </a:r>
            <a:r>
              <a:rPr lang="en-US" altLang="ko-KR" dirty="0" err="1">
                <a:solidFill>
                  <a:schemeClr val="tx1"/>
                </a:solidFill>
              </a:rPr>
              <a:t>context.write</a:t>
            </a:r>
            <a:r>
              <a:rPr lang="en-US" altLang="ko-KR" dirty="0">
                <a:solidFill>
                  <a:schemeClr val="tx1"/>
                </a:solidFill>
              </a:rPr>
              <a:t>(key, result);//</a:t>
            </a:r>
            <a:r>
              <a:rPr lang="ko-KR" altLang="en-US" dirty="0">
                <a:solidFill>
                  <a:schemeClr val="tx1"/>
                </a:solidFill>
              </a:rPr>
              <a:t>출력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29. }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30. }</a:t>
            </a:r>
          </a:p>
        </p:txBody>
      </p:sp>
    </p:spTree>
    <p:extLst>
      <p:ext uri="{BB962C8B-B14F-4D97-AF65-F5344CB8AC3E}">
        <p14:creationId xmlns:p14="http://schemas.microsoft.com/office/powerpoint/2010/main" val="757274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176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4" y="1082774"/>
            <a:ext cx="1161760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dirty="0"/>
              <a:t>드라이버</a:t>
            </a:r>
          </a:p>
          <a:p>
            <a:r>
              <a:rPr lang="ko-KR" altLang="en-US" dirty="0" err="1"/>
              <a:t>맵리듀스</a:t>
            </a:r>
            <a:r>
              <a:rPr lang="ko-KR" altLang="en-US" dirty="0"/>
              <a:t> </a:t>
            </a:r>
            <a:r>
              <a:rPr lang="ko-KR" altLang="en-US" dirty="0" err="1"/>
              <a:t>잡에</a:t>
            </a:r>
            <a:r>
              <a:rPr lang="ko-KR" altLang="en-US" dirty="0"/>
              <a:t> 대한 실행 정보를 설정하고</a:t>
            </a:r>
            <a:r>
              <a:rPr lang="en-US" altLang="ko-KR" dirty="0"/>
              <a:t>, </a:t>
            </a:r>
            <a:r>
              <a:rPr lang="ko-KR" altLang="en-US" dirty="0" err="1"/>
              <a:t>맵리듀스</a:t>
            </a:r>
            <a:r>
              <a:rPr lang="ko-KR" altLang="en-US" dirty="0"/>
              <a:t> 잡을 실행합니다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dirty="0"/>
              <a:t>실행 단계</a:t>
            </a:r>
          </a:p>
          <a:p>
            <a:r>
              <a:rPr lang="en-US" altLang="ko-KR" dirty="0"/>
              <a:t>1. </a:t>
            </a:r>
            <a:r>
              <a:rPr lang="ko-KR" altLang="en-US" dirty="0" err="1"/>
              <a:t>잡</a:t>
            </a:r>
            <a:r>
              <a:rPr lang="ko-KR" altLang="en-US" dirty="0"/>
              <a:t> 객체를 생성합니다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 Job </a:t>
            </a:r>
            <a:r>
              <a:rPr lang="en-US" altLang="ko-KR" dirty="0" err="1"/>
              <a:t>job</a:t>
            </a:r>
            <a:r>
              <a:rPr lang="en-US" altLang="ko-KR" dirty="0"/>
              <a:t> = new Job(</a:t>
            </a:r>
            <a:r>
              <a:rPr lang="en-US" altLang="ko-KR" dirty="0" err="1"/>
              <a:t>conf</a:t>
            </a:r>
            <a:r>
              <a:rPr lang="en-US" altLang="ko-KR" dirty="0"/>
              <a:t>, "</a:t>
            </a:r>
            <a:r>
              <a:rPr lang="ko-KR" altLang="en-US" dirty="0" err="1"/>
              <a:t>잡</a:t>
            </a:r>
            <a:r>
              <a:rPr lang="ko-KR" altLang="en-US" dirty="0"/>
              <a:t> 이름</a:t>
            </a:r>
            <a:r>
              <a:rPr lang="en-US" altLang="ko-KR" dirty="0"/>
              <a:t>");</a:t>
            </a:r>
          </a:p>
          <a:p>
            <a:r>
              <a:rPr lang="en-US" altLang="ko-KR" dirty="0"/>
              <a:t>2. </a:t>
            </a:r>
            <a:r>
              <a:rPr lang="ko-KR" altLang="en-US" dirty="0" err="1"/>
              <a:t>잡</a:t>
            </a:r>
            <a:r>
              <a:rPr lang="ko-KR" altLang="en-US" dirty="0"/>
              <a:t> 객체에 </a:t>
            </a:r>
            <a:r>
              <a:rPr lang="ko-KR" altLang="en-US" dirty="0" err="1"/>
              <a:t>맵리듀스</a:t>
            </a:r>
            <a:r>
              <a:rPr lang="ko-KR" altLang="en-US" dirty="0"/>
              <a:t> </a:t>
            </a:r>
            <a:r>
              <a:rPr lang="ko-KR" altLang="en-US" dirty="0" err="1"/>
              <a:t>잡의</a:t>
            </a:r>
            <a:r>
              <a:rPr lang="ko-KR" altLang="en-US" dirty="0"/>
              <a:t> 실행 정보를 설정합니다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 </a:t>
            </a:r>
            <a:r>
              <a:rPr lang="en-US" altLang="ko-KR" dirty="0" err="1"/>
              <a:t>job.setJarByClass</a:t>
            </a:r>
            <a:r>
              <a:rPr lang="en-US" altLang="ko-KR" dirty="0"/>
              <a:t>(</a:t>
            </a:r>
            <a:r>
              <a:rPr lang="en-US" altLang="ko-KR" dirty="0" err="1"/>
              <a:t>WordCount.class</a:t>
            </a:r>
            <a:r>
              <a:rPr lang="en-US" altLang="ko-KR" dirty="0"/>
              <a:t>);</a:t>
            </a:r>
          </a:p>
          <a:p>
            <a:r>
              <a:rPr lang="en-US" altLang="ko-KR" dirty="0"/>
              <a:t> </a:t>
            </a:r>
            <a:r>
              <a:rPr lang="en-US" altLang="ko-KR" dirty="0" err="1"/>
              <a:t>job.setMapperClass</a:t>
            </a:r>
            <a:r>
              <a:rPr lang="en-US" altLang="ko-KR" dirty="0"/>
              <a:t>(</a:t>
            </a:r>
            <a:r>
              <a:rPr lang="en-US" altLang="ko-KR" dirty="0" err="1"/>
              <a:t>WordCountMapper.class</a:t>
            </a:r>
            <a:r>
              <a:rPr lang="en-US" altLang="ko-KR" dirty="0"/>
              <a:t>);</a:t>
            </a:r>
          </a:p>
          <a:p>
            <a:r>
              <a:rPr lang="en-US" altLang="ko-KR" dirty="0"/>
              <a:t> </a:t>
            </a:r>
            <a:r>
              <a:rPr lang="en-US" altLang="ko-KR" dirty="0" err="1"/>
              <a:t>job.setReducerClass</a:t>
            </a:r>
            <a:r>
              <a:rPr lang="en-US" altLang="ko-KR" dirty="0"/>
              <a:t>(</a:t>
            </a:r>
            <a:r>
              <a:rPr lang="en-US" altLang="ko-KR" dirty="0" err="1"/>
              <a:t>WordCountReducer.class</a:t>
            </a:r>
            <a:r>
              <a:rPr lang="en-US" altLang="ko-KR" dirty="0"/>
              <a:t>);</a:t>
            </a:r>
          </a:p>
          <a:p>
            <a:r>
              <a:rPr lang="en-US" altLang="ko-KR" dirty="0"/>
              <a:t> </a:t>
            </a:r>
            <a:r>
              <a:rPr lang="en-US" altLang="ko-KR" dirty="0" err="1"/>
              <a:t>job.setInputFormat</a:t>
            </a:r>
            <a:r>
              <a:rPr lang="en-US" altLang="ko-KR" dirty="0"/>
              <a:t>(</a:t>
            </a:r>
            <a:r>
              <a:rPr lang="en-US" altLang="ko-KR" dirty="0" err="1"/>
              <a:t>TextInputFormat.class</a:t>
            </a:r>
            <a:r>
              <a:rPr lang="en-US" altLang="ko-KR" dirty="0"/>
              <a:t>);</a:t>
            </a:r>
          </a:p>
          <a:p>
            <a:r>
              <a:rPr lang="en-US" altLang="ko-KR" dirty="0"/>
              <a:t> </a:t>
            </a:r>
            <a:r>
              <a:rPr lang="en-US" altLang="ko-KR" dirty="0" err="1"/>
              <a:t>job.setOutputFormat</a:t>
            </a:r>
            <a:r>
              <a:rPr lang="en-US" altLang="ko-KR" dirty="0"/>
              <a:t>(</a:t>
            </a:r>
            <a:r>
              <a:rPr lang="en-US" altLang="ko-KR" dirty="0" err="1"/>
              <a:t>TextOutputFormat.class</a:t>
            </a:r>
            <a:r>
              <a:rPr lang="en-US" altLang="ko-KR" dirty="0"/>
              <a:t>);</a:t>
            </a:r>
          </a:p>
          <a:p>
            <a:r>
              <a:rPr lang="en-US" altLang="ko-KR" dirty="0"/>
              <a:t> </a:t>
            </a:r>
            <a:r>
              <a:rPr lang="en-US" altLang="ko-KR" dirty="0" err="1"/>
              <a:t>job.setOutputKeyClass</a:t>
            </a:r>
            <a:r>
              <a:rPr lang="en-US" altLang="ko-KR" dirty="0"/>
              <a:t>(</a:t>
            </a:r>
            <a:r>
              <a:rPr lang="en-US" altLang="ko-KR" dirty="0" err="1"/>
              <a:t>Text.class</a:t>
            </a:r>
            <a:r>
              <a:rPr lang="en-US" altLang="ko-KR" dirty="0"/>
              <a:t>);</a:t>
            </a:r>
          </a:p>
          <a:p>
            <a:r>
              <a:rPr lang="en-US" altLang="ko-KR" dirty="0"/>
              <a:t> </a:t>
            </a:r>
            <a:r>
              <a:rPr lang="en-US" altLang="ko-KR" dirty="0" err="1"/>
              <a:t>job.setOutputValueClass</a:t>
            </a:r>
            <a:r>
              <a:rPr lang="en-US" altLang="ko-KR" dirty="0"/>
              <a:t>(</a:t>
            </a:r>
            <a:r>
              <a:rPr lang="en-US" altLang="ko-KR" dirty="0" err="1"/>
              <a:t>TextOutputFormat.class</a:t>
            </a:r>
            <a:r>
              <a:rPr lang="en-US" altLang="ko-KR" dirty="0"/>
              <a:t>);</a:t>
            </a:r>
          </a:p>
          <a:p>
            <a:r>
              <a:rPr lang="en-US" altLang="ko-KR" dirty="0"/>
              <a:t>3. </a:t>
            </a:r>
            <a:r>
              <a:rPr lang="ko-KR" altLang="en-US" dirty="0" err="1"/>
              <a:t>맵리듀스</a:t>
            </a:r>
            <a:r>
              <a:rPr lang="ko-KR" altLang="en-US" dirty="0"/>
              <a:t> 잡을 실행합니다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 </a:t>
            </a:r>
            <a:r>
              <a:rPr lang="en-US" altLang="ko-KR" dirty="0" err="1"/>
              <a:t>job.waitForCompletion</a:t>
            </a:r>
            <a:r>
              <a:rPr lang="en-US" altLang="ko-KR" dirty="0"/>
              <a:t>(true);</a:t>
            </a:r>
            <a:endParaRPr lang="en-US" altLang="ko-KR" dirty="0" smtClean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MapReduce Programming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552223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177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err="1"/>
              <a:t>WordCount</a:t>
            </a:r>
            <a:r>
              <a:rPr lang="en-US" altLang="ko-KR" b="1" dirty="0"/>
              <a:t>(</a:t>
            </a:r>
            <a:r>
              <a:rPr lang="ko-KR" altLang="en-US" b="1" dirty="0"/>
              <a:t>드라이버 클래스</a:t>
            </a:r>
            <a:r>
              <a:rPr lang="en-US" altLang="ko-KR" b="1" dirty="0"/>
              <a:t>)</a:t>
            </a:r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>
            <a:off x="504497" y="961698"/>
            <a:ext cx="10893971" cy="567558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1. package </a:t>
            </a:r>
            <a:r>
              <a:rPr lang="en-US" altLang="ko-KR" dirty="0" err="1">
                <a:solidFill>
                  <a:schemeClr val="tx1"/>
                </a:solidFill>
              </a:rPr>
              <a:t>hadoop.sample.wordcount</a:t>
            </a:r>
            <a:r>
              <a:rPr lang="en-US" altLang="ko-KR" dirty="0">
                <a:solidFill>
                  <a:schemeClr val="tx1"/>
                </a:solidFill>
              </a:rPr>
              <a:t>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2. import </a:t>
            </a:r>
            <a:r>
              <a:rPr lang="en-US" altLang="ko-KR" dirty="0" err="1">
                <a:solidFill>
                  <a:schemeClr val="tx1"/>
                </a:solidFill>
              </a:rPr>
              <a:t>org.apache.hadoop.conf.Configuration</a:t>
            </a:r>
            <a:r>
              <a:rPr lang="en-US" altLang="ko-KR" dirty="0">
                <a:solidFill>
                  <a:schemeClr val="tx1"/>
                </a:solidFill>
              </a:rPr>
              <a:t>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3. import </a:t>
            </a:r>
            <a:r>
              <a:rPr lang="en-US" altLang="ko-KR" dirty="0" err="1">
                <a:solidFill>
                  <a:schemeClr val="tx1"/>
                </a:solidFill>
              </a:rPr>
              <a:t>org.apache.hadoop.fs.FileSystem</a:t>
            </a:r>
            <a:r>
              <a:rPr lang="en-US" altLang="ko-KR" dirty="0">
                <a:solidFill>
                  <a:schemeClr val="tx1"/>
                </a:solidFill>
              </a:rPr>
              <a:t>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4. import </a:t>
            </a:r>
            <a:r>
              <a:rPr lang="en-US" altLang="ko-KR" dirty="0" err="1">
                <a:solidFill>
                  <a:schemeClr val="tx1"/>
                </a:solidFill>
              </a:rPr>
              <a:t>org.apache.hadoop.fs.Path</a:t>
            </a:r>
            <a:r>
              <a:rPr lang="en-US" altLang="ko-KR" dirty="0">
                <a:solidFill>
                  <a:schemeClr val="tx1"/>
                </a:solidFill>
              </a:rPr>
              <a:t>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5. import </a:t>
            </a:r>
            <a:r>
              <a:rPr lang="en-US" altLang="ko-KR" dirty="0" err="1">
                <a:solidFill>
                  <a:schemeClr val="tx1"/>
                </a:solidFill>
              </a:rPr>
              <a:t>org.apache.hadoop.io.IntWritable</a:t>
            </a:r>
            <a:r>
              <a:rPr lang="en-US" altLang="ko-KR" dirty="0">
                <a:solidFill>
                  <a:schemeClr val="tx1"/>
                </a:solidFill>
              </a:rPr>
              <a:t>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6. import </a:t>
            </a:r>
            <a:r>
              <a:rPr lang="en-US" altLang="ko-KR" dirty="0" err="1">
                <a:solidFill>
                  <a:schemeClr val="tx1"/>
                </a:solidFill>
              </a:rPr>
              <a:t>org.apache.hadoop.io.Text</a:t>
            </a:r>
            <a:r>
              <a:rPr lang="en-US" altLang="ko-KR" dirty="0">
                <a:solidFill>
                  <a:schemeClr val="tx1"/>
                </a:solidFill>
              </a:rPr>
              <a:t>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7. import </a:t>
            </a:r>
            <a:r>
              <a:rPr lang="en-US" altLang="ko-KR" dirty="0" err="1">
                <a:solidFill>
                  <a:schemeClr val="tx1"/>
                </a:solidFill>
              </a:rPr>
              <a:t>org.apache.hadoop.mapreduce.Job</a:t>
            </a:r>
            <a:r>
              <a:rPr lang="en-US" altLang="ko-KR" dirty="0">
                <a:solidFill>
                  <a:schemeClr val="tx1"/>
                </a:solidFill>
              </a:rPr>
              <a:t>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8. import </a:t>
            </a:r>
            <a:r>
              <a:rPr lang="en-US" altLang="ko-KR" dirty="0" err="1">
                <a:solidFill>
                  <a:schemeClr val="tx1"/>
                </a:solidFill>
              </a:rPr>
              <a:t>org.apache.hadoop.mapreduce.lib.input.FileInputFormat</a:t>
            </a:r>
            <a:r>
              <a:rPr lang="en-US" altLang="ko-KR" dirty="0">
                <a:solidFill>
                  <a:schemeClr val="tx1"/>
                </a:solidFill>
              </a:rPr>
              <a:t>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9. import </a:t>
            </a:r>
            <a:r>
              <a:rPr lang="en-US" altLang="ko-KR" dirty="0" err="1">
                <a:solidFill>
                  <a:schemeClr val="tx1"/>
                </a:solidFill>
              </a:rPr>
              <a:t>org.apache.hadoop.mapreduce.lib.input.TextInputFormat</a:t>
            </a:r>
            <a:r>
              <a:rPr lang="en-US" altLang="ko-KR" dirty="0">
                <a:solidFill>
                  <a:schemeClr val="tx1"/>
                </a:solidFill>
              </a:rPr>
              <a:t>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10. import </a:t>
            </a:r>
            <a:r>
              <a:rPr lang="en-US" altLang="ko-KR" dirty="0" err="1">
                <a:solidFill>
                  <a:schemeClr val="tx1"/>
                </a:solidFill>
              </a:rPr>
              <a:t>org.apache.hadoop.mapreduce.lib.output.FileOutputFormat</a:t>
            </a:r>
            <a:r>
              <a:rPr lang="en-US" altLang="ko-KR" dirty="0">
                <a:solidFill>
                  <a:schemeClr val="tx1"/>
                </a:solidFill>
              </a:rPr>
              <a:t>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11. import </a:t>
            </a:r>
            <a:r>
              <a:rPr lang="en-US" altLang="ko-KR" dirty="0" err="1">
                <a:solidFill>
                  <a:schemeClr val="tx1"/>
                </a:solidFill>
              </a:rPr>
              <a:t>org.apache.hadoop.mapreduce.lib.output.TextOutputFormat</a:t>
            </a:r>
            <a:r>
              <a:rPr lang="en-US" altLang="ko-KR" dirty="0">
                <a:solidFill>
                  <a:schemeClr val="tx1"/>
                </a:solidFill>
              </a:rPr>
              <a:t>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12.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13. public class </a:t>
            </a:r>
            <a:r>
              <a:rPr lang="en-US" altLang="ko-KR" dirty="0" err="1">
                <a:solidFill>
                  <a:schemeClr val="tx1"/>
                </a:solidFill>
              </a:rPr>
              <a:t>WordCount</a:t>
            </a:r>
            <a:r>
              <a:rPr lang="en-US" altLang="ko-KR" dirty="0">
                <a:solidFill>
                  <a:schemeClr val="tx1"/>
                </a:solidFill>
              </a:rPr>
              <a:t> {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14. public static void main(String[] </a:t>
            </a:r>
            <a:r>
              <a:rPr lang="en-US" altLang="ko-KR" dirty="0" err="1">
                <a:solidFill>
                  <a:schemeClr val="tx1"/>
                </a:solidFill>
              </a:rPr>
              <a:t>args</a:t>
            </a:r>
            <a:r>
              <a:rPr lang="en-US" altLang="ko-KR" dirty="0">
                <a:solidFill>
                  <a:schemeClr val="tx1"/>
                </a:solidFill>
              </a:rPr>
              <a:t>) throws Exception {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15. Configuration </a:t>
            </a:r>
            <a:r>
              <a:rPr lang="en-US" altLang="ko-KR" dirty="0" err="1">
                <a:solidFill>
                  <a:schemeClr val="tx1"/>
                </a:solidFill>
              </a:rPr>
              <a:t>conf</a:t>
            </a:r>
            <a:r>
              <a:rPr lang="en-US" altLang="ko-KR" dirty="0">
                <a:solidFill>
                  <a:schemeClr val="tx1"/>
                </a:solidFill>
              </a:rPr>
              <a:t> = new Configuration();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16. Job </a:t>
            </a:r>
            <a:r>
              <a:rPr lang="en-US" altLang="ko-KR" dirty="0" err="1">
                <a:solidFill>
                  <a:schemeClr val="tx1"/>
                </a:solidFill>
              </a:rPr>
              <a:t>job</a:t>
            </a:r>
            <a:r>
              <a:rPr lang="en-US" altLang="ko-KR" dirty="0">
                <a:solidFill>
                  <a:schemeClr val="tx1"/>
                </a:solidFill>
              </a:rPr>
              <a:t> = new Job(</a:t>
            </a:r>
            <a:r>
              <a:rPr lang="en-US" altLang="ko-KR" dirty="0" err="1">
                <a:solidFill>
                  <a:schemeClr val="tx1"/>
                </a:solidFill>
              </a:rPr>
              <a:t>conf</a:t>
            </a:r>
            <a:r>
              <a:rPr lang="en-US" altLang="ko-KR" dirty="0">
                <a:solidFill>
                  <a:schemeClr val="tx1"/>
                </a:solidFill>
              </a:rPr>
              <a:t>, "</a:t>
            </a:r>
            <a:r>
              <a:rPr lang="en-US" altLang="ko-KR" dirty="0" err="1">
                <a:solidFill>
                  <a:schemeClr val="tx1"/>
                </a:solidFill>
              </a:rPr>
              <a:t>WordCount</a:t>
            </a:r>
            <a:r>
              <a:rPr lang="en-US" altLang="ko-KR" dirty="0">
                <a:solidFill>
                  <a:schemeClr val="tx1"/>
                </a:solidFill>
              </a:rPr>
              <a:t>");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17.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18. </a:t>
            </a:r>
            <a:r>
              <a:rPr lang="en-US" altLang="ko-KR" dirty="0" err="1">
                <a:solidFill>
                  <a:schemeClr val="tx1"/>
                </a:solidFill>
              </a:rPr>
              <a:t>FileSystem</a:t>
            </a:r>
            <a:r>
              <a:rPr lang="en-US" altLang="ko-KR" dirty="0">
                <a:solidFill>
                  <a:schemeClr val="tx1"/>
                </a:solidFill>
              </a:rPr>
              <a:t> fs = </a:t>
            </a:r>
            <a:r>
              <a:rPr lang="en-US" altLang="ko-KR" dirty="0" err="1">
                <a:solidFill>
                  <a:schemeClr val="tx1"/>
                </a:solidFill>
              </a:rPr>
              <a:t>FileSystem.get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conf</a:t>
            </a:r>
            <a:r>
              <a:rPr lang="en-US" altLang="ko-KR" dirty="0">
                <a:solidFill>
                  <a:schemeClr val="tx1"/>
                </a:solidFill>
              </a:rPr>
              <a:t>);//</a:t>
            </a:r>
            <a:r>
              <a:rPr lang="ko-KR" altLang="en-US" dirty="0">
                <a:solidFill>
                  <a:schemeClr val="tx1"/>
                </a:solidFill>
              </a:rPr>
              <a:t>파일시스템 객체를 생성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19. Path </a:t>
            </a:r>
            <a:r>
              <a:rPr lang="en-US" altLang="ko-KR" dirty="0" err="1">
                <a:solidFill>
                  <a:schemeClr val="tx1"/>
                </a:solidFill>
              </a:rPr>
              <a:t>inputPath</a:t>
            </a:r>
            <a:r>
              <a:rPr lang="en-US" altLang="ko-KR" dirty="0">
                <a:solidFill>
                  <a:schemeClr val="tx1"/>
                </a:solidFill>
              </a:rPr>
              <a:t> = new Path("input.txt");//</a:t>
            </a:r>
            <a:r>
              <a:rPr lang="ko-KR" altLang="en-US" dirty="0">
                <a:solidFill>
                  <a:schemeClr val="tx1"/>
                </a:solidFill>
              </a:rPr>
              <a:t>입력 패스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20. Path </a:t>
            </a:r>
            <a:r>
              <a:rPr lang="en-US" altLang="ko-KR" dirty="0" err="1">
                <a:solidFill>
                  <a:schemeClr val="tx1"/>
                </a:solidFill>
              </a:rPr>
              <a:t>outputPath</a:t>
            </a:r>
            <a:r>
              <a:rPr lang="en-US" altLang="ko-KR" dirty="0">
                <a:solidFill>
                  <a:schemeClr val="tx1"/>
                </a:solidFill>
              </a:rPr>
              <a:t> = new Path("out"); //</a:t>
            </a:r>
            <a:r>
              <a:rPr lang="ko-KR" altLang="en-US" dirty="0">
                <a:solidFill>
                  <a:schemeClr val="tx1"/>
                </a:solidFill>
              </a:rPr>
              <a:t>출력 </a:t>
            </a:r>
            <a:r>
              <a:rPr lang="ko-KR" altLang="en-US" dirty="0" smtClean="0">
                <a:solidFill>
                  <a:schemeClr val="tx1"/>
                </a:solidFill>
              </a:rPr>
              <a:t>패스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endParaRPr lang="en-US" altLang="ko-K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8401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178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err="1"/>
              <a:t>WordCount</a:t>
            </a:r>
            <a:r>
              <a:rPr lang="en-US" altLang="ko-KR" b="1" dirty="0"/>
              <a:t>(</a:t>
            </a:r>
            <a:r>
              <a:rPr lang="ko-KR" altLang="en-US" b="1" dirty="0"/>
              <a:t>드라이버 클래스</a:t>
            </a:r>
            <a:r>
              <a:rPr lang="en-US" altLang="ko-KR" b="1" dirty="0"/>
              <a:t>)</a:t>
            </a:r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>
            <a:off x="504497" y="945931"/>
            <a:ext cx="10893971" cy="561252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21</a:t>
            </a:r>
            <a:r>
              <a:rPr lang="en-US" altLang="ko-KR" dirty="0">
                <a:solidFill>
                  <a:schemeClr val="tx1"/>
                </a:solidFill>
              </a:rPr>
              <a:t>. if(</a:t>
            </a:r>
            <a:r>
              <a:rPr lang="en-US" altLang="ko-KR" dirty="0" err="1">
                <a:solidFill>
                  <a:schemeClr val="tx1"/>
                </a:solidFill>
              </a:rPr>
              <a:t>fs.exists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outputPath</a:t>
            </a:r>
            <a:r>
              <a:rPr lang="en-US" altLang="ko-KR" dirty="0">
                <a:solidFill>
                  <a:schemeClr val="tx1"/>
                </a:solidFill>
              </a:rPr>
              <a:t>)) {//</a:t>
            </a:r>
            <a:r>
              <a:rPr lang="ko-KR" altLang="en-US" dirty="0">
                <a:solidFill>
                  <a:schemeClr val="tx1"/>
                </a:solidFill>
              </a:rPr>
              <a:t>만일 출력 패스가 존재하면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22. </a:t>
            </a:r>
            <a:r>
              <a:rPr lang="en-US" altLang="ko-KR" dirty="0" err="1">
                <a:solidFill>
                  <a:schemeClr val="tx1"/>
                </a:solidFill>
              </a:rPr>
              <a:t>fs.delete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outputPath</a:t>
            </a:r>
            <a:r>
              <a:rPr lang="en-US" altLang="ko-KR" dirty="0">
                <a:solidFill>
                  <a:schemeClr val="tx1"/>
                </a:solidFill>
              </a:rPr>
              <a:t>, true);//</a:t>
            </a:r>
            <a:r>
              <a:rPr lang="ko-KR" altLang="en-US" dirty="0">
                <a:solidFill>
                  <a:schemeClr val="tx1"/>
                </a:solidFill>
              </a:rPr>
              <a:t>출력 패스 삭제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 err="1">
                <a:solidFill>
                  <a:schemeClr val="tx1"/>
                </a:solidFill>
              </a:rPr>
              <a:t>디렉토리이므로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true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23. }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24.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25. </a:t>
            </a:r>
            <a:r>
              <a:rPr lang="en-US" altLang="ko-KR" dirty="0" err="1">
                <a:solidFill>
                  <a:schemeClr val="tx1"/>
                </a:solidFill>
              </a:rPr>
              <a:t>job.setJarByClass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WordCount.class</a:t>
            </a:r>
            <a:r>
              <a:rPr lang="en-US" altLang="ko-KR" dirty="0">
                <a:solidFill>
                  <a:schemeClr val="tx1"/>
                </a:solidFill>
              </a:rPr>
              <a:t>);//</a:t>
            </a:r>
            <a:r>
              <a:rPr lang="ko-KR" altLang="en-US" dirty="0">
                <a:solidFill>
                  <a:schemeClr val="tx1"/>
                </a:solidFill>
              </a:rPr>
              <a:t>메인 클래스 지정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26. </a:t>
            </a:r>
            <a:r>
              <a:rPr lang="en-US" altLang="ko-KR" dirty="0" err="1">
                <a:solidFill>
                  <a:schemeClr val="tx1"/>
                </a:solidFill>
              </a:rPr>
              <a:t>job.setMapperClass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WordCountMapper.class</a:t>
            </a:r>
            <a:r>
              <a:rPr lang="en-US" altLang="ko-KR" dirty="0">
                <a:solidFill>
                  <a:schemeClr val="tx1"/>
                </a:solidFill>
              </a:rPr>
              <a:t>);//</a:t>
            </a:r>
            <a:r>
              <a:rPr lang="ko-KR" altLang="en-US" dirty="0" err="1">
                <a:solidFill>
                  <a:schemeClr val="tx1"/>
                </a:solidFill>
              </a:rPr>
              <a:t>메퍼</a:t>
            </a:r>
            <a:r>
              <a:rPr lang="ko-KR" altLang="en-US" dirty="0">
                <a:solidFill>
                  <a:schemeClr val="tx1"/>
                </a:solidFill>
              </a:rPr>
              <a:t> 클래스 지정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27. </a:t>
            </a:r>
            <a:r>
              <a:rPr lang="en-US" altLang="ko-KR" dirty="0" err="1">
                <a:solidFill>
                  <a:schemeClr val="tx1"/>
                </a:solidFill>
              </a:rPr>
              <a:t>job.setReducerClass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WordCountReducer.class</a:t>
            </a:r>
            <a:r>
              <a:rPr lang="en-US" altLang="ko-KR" dirty="0">
                <a:solidFill>
                  <a:schemeClr val="tx1"/>
                </a:solidFill>
              </a:rPr>
              <a:t>);//</a:t>
            </a:r>
            <a:r>
              <a:rPr lang="ko-KR" altLang="en-US" dirty="0" err="1">
                <a:solidFill>
                  <a:schemeClr val="tx1"/>
                </a:solidFill>
              </a:rPr>
              <a:t>리듀서</a:t>
            </a:r>
            <a:r>
              <a:rPr lang="ko-KR" altLang="en-US" dirty="0">
                <a:solidFill>
                  <a:schemeClr val="tx1"/>
                </a:solidFill>
              </a:rPr>
              <a:t> 클래스 지정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28.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29. </a:t>
            </a:r>
            <a:r>
              <a:rPr lang="en-US" altLang="ko-KR" dirty="0" err="1">
                <a:solidFill>
                  <a:schemeClr val="tx1"/>
                </a:solidFill>
              </a:rPr>
              <a:t>job.setInputFormatClass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TextInputFormat.class</a:t>
            </a:r>
            <a:r>
              <a:rPr lang="en-US" altLang="ko-KR" dirty="0">
                <a:solidFill>
                  <a:schemeClr val="tx1"/>
                </a:solidFill>
              </a:rPr>
              <a:t>);//</a:t>
            </a:r>
            <a:r>
              <a:rPr lang="ko-KR" altLang="en-US" dirty="0">
                <a:solidFill>
                  <a:schemeClr val="tx1"/>
                </a:solidFill>
              </a:rPr>
              <a:t>입력 포맷지정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30. </a:t>
            </a:r>
            <a:r>
              <a:rPr lang="en-US" altLang="ko-KR" dirty="0" err="1">
                <a:solidFill>
                  <a:schemeClr val="tx1"/>
                </a:solidFill>
              </a:rPr>
              <a:t>job.setOutputFormatClass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TextOutputFormat.class</a:t>
            </a:r>
            <a:r>
              <a:rPr lang="en-US" altLang="ko-KR" dirty="0">
                <a:solidFill>
                  <a:schemeClr val="tx1"/>
                </a:solidFill>
              </a:rPr>
              <a:t>);//</a:t>
            </a:r>
            <a:r>
              <a:rPr lang="ko-KR" altLang="en-US" dirty="0">
                <a:solidFill>
                  <a:schemeClr val="tx1"/>
                </a:solidFill>
              </a:rPr>
              <a:t>출력 포맷 지정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31.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32. </a:t>
            </a:r>
            <a:r>
              <a:rPr lang="en-US" altLang="ko-KR" dirty="0" err="1">
                <a:solidFill>
                  <a:schemeClr val="tx1"/>
                </a:solidFill>
              </a:rPr>
              <a:t>job.setOutputKeyClass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Text.class</a:t>
            </a:r>
            <a:r>
              <a:rPr lang="en-US" altLang="ko-KR" dirty="0">
                <a:solidFill>
                  <a:schemeClr val="tx1"/>
                </a:solidFill>
              </a:rPr>
              <a:t>);//</a:t>
            </a:r>
            <a:r>
              <a:rPr lang="ko-KR" altLang="en-US" dirty="0">
                <a:solidFill>
                  <a:schemeClr val="tx1"/>
                </a:solidFill>
              </a:rPr>
              <a:t>출력 키의 타입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단어는 텍스트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33. </a:t>
            </a:r>
            <a:r>
              <a:rPr lang="en-US" altLang="ko-KR" dirty="0" err="1">
                <a:solidFill>
                  <a:schemeClr val="tx1"/>
                </a:solidFill>
              </a:rPr>
              <a:t>job.setOutputValueClass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IntWritable.class</a:t>
            </a:r>
            <a:r>
              <a:rPr lang="en-US" altLang="ko-KR" dirty="0">
                <a:solidFill>
                  <a:schemeClr val="tx1"/>
                </a:solidFill>
              </a:rPr>
              <a:t>);//</a:t>
            </a:r>
            <a:r>
              <a:rPr lang="ko-KR" altLang="en-US" dirty="0">
                <a:solidFill>
                  <a:schemeClr val="tx1"/>
                </a:solidFill>
              </a:rPr>
              <a:t>출력 값의 타입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 err="1">
                <a:solidFill>
                  <a:schemeClr val="tx1"/>
                </a:solidFill>
              </a:rPr>
              <a:t>갯수는</a:t>
            </a:r>
            <a:r>
              <a:rPr lang="ko-KR" altLang="en-US" dirty="0">
                <a:solidFill>
                  <a:schemeClr val="tx1"/>
                </a:solidFill>
              </a:rPr>
              <a:t> 정수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34.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35. </a:t>
            </a:r>
            <a:r>
              <a:rPr lang="en-US" altLang="ko-KR" dirty="0" err="1">
                <a:solidFill>
                  <a:schemeClr val="tx1"/>
                </a:solidFill>
              </a:rPr>
              <a:t>FileInputFormat.addInputPath</a:t>
            </a:r>
            <a:r>
              <a:rPr lang="en-US" altLang="ko-KR" dirty="0">
                <a:solidFill>
                  <a:schemeClr val="tx1"/>
                </a:solidFill>
              </a:rPr>
              <a:t>(job, </a:t>
            </a:r>
            <a:r>
              <a:rPr lang="en-US" altLang="ko-KR" dirty="0" err="1">
                <a:solidFill>
                  <a:schemeClr val="tx1"/>
                </a:solidFill>
              </a:rPr>
              <a:t>inputPath</a:t>
            </a:r>
            <a:r>
              <a:rPr lang="en-US" altLang="ko-KR" dirty="0">
                <a:solidFill>
                  <a:schemeClr val="tx1"/>
                </a:solidFill>
              </a:rPr>
              <a:t>);//</a:t>
            </a:r>
            <a:r>
              <a:rPr lang="ko-KR" altLang="en-US" dirty="0">
                <a:solidFill>
                  <a:schemeClr val="tx1"/>
                </a:solidFill>
              </a:rPr>
              <a:t>입력 패스 지정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36. </a:t>
            </a:r>
            <a:r>
              <a:rPr lang="en-US" altLang="ko-KR" dirty="0" err="1">
                <a:solidFill>
                  <a:schemeClr val="tx1"/>
                </a:solidFill>
              </a:rPr>
              <a:t>FileOutputFormat.setOutputPath</a:t>
            </a:r>
            <a:r>
              <a:rPr lang="en-US" altLang="ko-KR" dirty="0">
                <a:solidFill>
                  <a:schemeClr val="tx1"/>
                </a:solidFill>
              </a:rPr>
              <a:t>(job, </a:t>
            </a:r>
            <a:r>
              <a:rPr lang="en-US" altLang="ko-KR" dirty="0" err="1">
                <a:solidFill>
                  <a:schemeClr val="tx1"/>
                </a:solidFill>
              </a:rPr>
              <a:t>outputPath</a:t>
            </a:r>
            <a:r>
              <a:rPr lang="en-US" altLang="ko-KR" dirty="0">
                <a:solidFill>
                  <a:schemeClr val="tx1"/>
                </a:solidFill>
              </a:rPr>
              <a:t>);//</a:t>
            </a:r>
            <a:r>
              <a:rPr lang="ko-KR" altLang="en-US" dirty="0">
                <a:solidFill>
                  <a:schemeClr val="tx1"/>
                </a:solidFill>
              </a:rPr>
              <a:t>출력 패스 지정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37.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38. </a:t>
            </a:r>
            <a:r>
              <a:rPr lang="en-US" altLang="ko-KR" dirty="0" err="1">
                <a:solidFill>
                  <a:schemeClr val="tx1"/>
                </a:solidFill>
              </a:rPr>
              <a:t>job.waitForCompletion</a:t>
            </a:r>
            <a:r>
              <a:rPr lang="en-US" altLang="ko-KR" dirty="0">
                <a:solidFill>
                  <a:schemeClr val="tx1"/>
                </a:solidFill>
              </a:rPr>
              <a:t>(true);//</a:t>
            </a:r>
            <a:r>
              <a:rPr lang="ko-KR" altLang="en-US" dirty="0">
                <a:solidFill>
                  <a:schemeClr val="tx1"/>
                </a:solidFill>
              </a:rPr>
              <a:t>작업 실행 </a:t>
            </a:r>
            <a:r>
              <a:rPr lang="ko-KR" altLang="en-US" dirty="0" err="1">
                <a:solidFill>
                  <a:schemeClr val="tx1"/>
                </a:solidFill>
              </a:rPr>
              <a:t>종료때까지</a:t>
            </a:r>
            <a:r>
              <a:rPr lang="ko-KR" altLang="en-US" dirty="0">
                <a:solidFill>
                  <a:schemeClr val="tx1"/>
                </a:solidFill>
              </a:rPr>
              <a:t> 기다립니다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39. }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40. }</a:t>
            </a:r>
          </a:p>
        </p:txBody>
      </p:sp>
    </p:spTree>
    <p:extLst>
      <p:ext uri="{BB962C8B-B14F-4D97-AF65-F5344CB8AC3E}">
        <p14:creationId xmlns:p14="http://schemas.microsoft.com/office/powerpoint/2010/main" val="618657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179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4" y="1082774"/>
            <a:ext cx="11617603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smtClean="0"/>
              <a:t>input.txt </a:t>
            </a:r>
            <a:r>
              <a:rPr lang="ko-KR" altLang="en-US" b="1" dirty="0"/>
              <a:t>파일을 </a:t>
            </a:r>
            <a:r>
              <a:rPr lang="en-US" altLang="ko-KR" b="1" dirty="0"/>
              <a:t>HDFS</a:t>
            </a:r>
            <a:r>
              <a:rPr lang="ko-KR" altLang="en-US" b="1" dirty="0"/>
              <a:t>에 업로드</a:t>
            </a:r>
          </a:p>
          <a:p>
            <a:r>
              <a:rPr lang="ko-KR" altLang="en-US" dirty="0"/>
              <a:t> </a:t>
            </a:r>
            <a:r>
              <a:rPr lang="en-US" altLang="ko-KR" dirty="0" err="1"/>
              <a:t>hadoop</a:t>
            </a:r>
            <a:r>
              <a:rPr lang="en-US" altLang="ko-KR" dirty="0"/>
              <a:t> fs -put input.txt input.txt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dirty="0" smtClean="0"/>
              <a:t>실행</a:t>
            </a:r>
            <a:endParaRPr lang="ko-KR" altLang="en-US" b="1" dirty="0"/>
          </a:p>
          <a:p>
            <a:r>
              <a:rPr lang="ko-KR" altLang="en-US" dirty="0"/>
              <a:t> </a:t>
            </a:r>
            <a:r>
              <a:rPr lang="en-US" altLang="ko-KR" dirty="0" err="1"/>
              <a:t>hadoop</a:t>
            </a:r>
            <a:r>
              <a:rPr lang="en-US" altLang="ko-KR" dirty="0"/>
              <a:t> jar WordCount.jar input.txt output/</a:t>
            </a:r>
            <a:r>
              <a:rPr lang="en-US" altLang="ko-KR" dirty="0" err="1"/>
              <a:t>word_count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dirty="0" smtClean="0"/>
              <a:t>실행 </a:t>
            </a:r>
            <a:r>
              <a:rPr lang="ko-KR" altLang="en-US" b="1" dirty="0"/>
              <a:t>시 출력 로그</a:t>
            </a:r>
          </a:p>
          <a:p>
            <a:r>
              <a:rPr lang="ko-KR" altLang="en-US" dirty="0"/>
              <a:t> </a:t>
            </a:r>
            <a:r>
              <a:rPr lang="ko-KR" altLang="en-US" dirty="0" err="1"/>
              <a:t>잡</a:t>
            </a:r>
            <a:r>
              <a:rPr lang="en-US" altLang="ko-KR" dirty="0"/>
              <a:t>/</a:t>
            </a:r>
            <a:r>
              <a:rPr lang="ko-KR" altLang="en-US" dirty="0" err="1"/>
              <a:t>리듀스</a:t>
            </a:r>
            <a:r>
              <a:rPr lang="ko-KR" altLang="en-US" dirty="0"/>
              <a:t> 처리 과정이 로그로 출력됨</a:t>
            </a:r>
          </a:p>
          <a:p>
            <a:r>
              <a:rPr lang="ko-KR" altLang="en-US" dirty="0"/>
              <a:t> 파일 출력 </a:t>
            </a:r>
            <a:r>
              <a:rPr lang="ko-KR" altLang="en-US" dirty="0" err="1"/>
              <a:t>포멧</a:t>
            </a:r>
            <a:r>
              <a:rPr lang="ko-KR" altLang="en-US" dirty="0"/>
              <a:t> 카운터</a:t>
            </a:r>
          </a:p>
          <a:p>
            <a:r>
              <a:rPr lang="ko-KR" altLang="en-US" dirty="0"/>
              <a:t> 출력된 바이트 수</a:t>
            </a:r>
          </a:p>
          <a:p>
            <a:r>
              <a:rPr lang="ko-KR" altLang="en-US" dirty="0"/>
              <a:t> 파일시스템 카운터</a:t>
            </a:r>
          </a:p>
          <a:p>
            <a:r>
              <a:rPr lang="ko-KR" altLang="en-US" dirty="0"/>
              <a:t> </a:t>
            </a:r>
            <a:r>
              <a:rPr lang="en-US" altLang="ko-KR" dirty="0"/>
              <a:t>HDFS </a:t>
            </a:r>
            <a:r>
              <a:rPr lang="ko-KR" altLang="en-US" dirty="0"/>
              <a:t>입</a:t>
            </a:r>
            <a:r>
              <a:rPr lang="en-US" altLang="ko-KR" dirty="0"/>
              <a:t>/</a:t>
            </a:r>
            <a:r>
              <a:rPr lang="ko-KR" altLang="en-US" dirty="0"/>
              <a:t>출력 바이트 수</a:t>
            </a:r>
          </a:p>
          <a:p>
            <a:r>
              <a:rPr lang="ko-KR" altLang="en-US" dirty="0"/>
              <a:t> 파일 입력 </a:t>
            </a:r>
            <a:r>
              <a:rPr lang="ko-KR" altLang="en-US" dirty="0" err="1"/>
              <a:t>포멧</a:t>
            </a:r>
            <a:r>
              <a:rPr lang="ko-KR" altLang="en-US" dirty="0"/>
              <a:t> 카운터</a:t>
            </a:r>
          </a:p>
          <a:p>
            <a:r>
              <a:rPr lang="ko-KR" altLang="en-US" dirty="0"/>
              <a:t> 입력 바이트 수</a:t>
            </a:r>
          </a:p>
          <a:p>
            <a:r>
              <a:rPr lang="ko-KR" altLang="en-US" dirty="0"/>
              <a:t> </a:t>
            </a:r>
            <a:r>
              <a:rPr lang="ko-KR" altLang="en-US" dirty="0" err="1"/>
              <a:t>맵리듀스</a:t>
            </a:r>
            <a:r>
              <a:rPr lang="ko-KR" altLang="en-US" dirty="0"/>
              <a:t> </a:t>
            </a:r>
            <a:r>
              <a:rPr lang="ko-KR" altLang="en-US" dirty="0" err="1"/>
              <a:t>프레임웍</a:t>
            </a:r>
            <a:endParaRPr lang="ko-KR" altLang="en-US" dirty="0"/>
          </a:p>
          <a:p>
            <a:r>
              <a:rPr lang="ko-KR" altLang="en-US" dirty="0"/>
              <a:t> </a:t>
            </a:r>
            <a:r>
              <a:rPr lang="ko-KR" altLang="en-US" dirty="0" err="1"/>
              <a:t>맵</a:t>
            </a:r>
            <a:r>
              <a:rPr lang="ko-KR" altLang="en-US" dirty="0"/>
              <a:t> 입력 레코드 수</a:t>
            </a:r>
            <a:r>
              <a:rPr lang="en-US" altLang="ko-KR" dirty="0"/>
              <a:t>, </a:t>
            </a:r>
            <a:r>
              <a:rPr lang="ko-KR" altLang="en-US" dirty="0" err="1"/>
              <a:t>맵</a:t>
            </a:r>
            <a:r>
              <a:rPr lang="ko-KR" altLang="en-US" dirty="0"/>
              <a:t> 출력 바이트 수</a:t>
            </a:r>
            <a:r>
              <a:rPr lang="en-US" altLang="ko-KR" dirty="0"/>
              <a:t>, </a:t>
            </a:r>
            <a:r>
              <a:rPr lang="ko-KR" altLang="en-US" dirty="0" err="1"/>
              <a:t>힙</a:t>
            </a:r>
            <a:r>
              <a:rPr lang="ko-KR" altLang="en-US" dirty="0"/>
              <a:t> 메모리 사용량</a:t>
            </a:r>
            <a:r>
              <a:rPr lang="en-US" altLang="ko-KR" dirty="0"/>
              <a:t>, CPU </a:t>
            </a:r>
            <a:r>
              <a:rPr lang="ko-KR" altLang="en-US" dirty="0"/>
              <a:t>사용 시간</a:t>
            </a:r>
          </a:p>
          <a:p>
            <a:r>
              <a:rPr lang="ko-KR" altLang="en-US" dirty="0"/>
              <a:t> </a:t>
            </a:r>
            <a:r>
              <a:rPr lang="ko-KR" altLang="en-US" dirty="0" err="1"/>
              <a:t>리듀스</a:t>
            </a:r>
            <a:r>
              <a:rPr lang="ko-KR" altLang="en-US" dirty="0"/>
              <a:t> 입력 수</a:t>
            </a:r>
            <a:r>
              <a:rPr lang="en-US" altLang="ko-KR" dirty="0"/>
              <a:t>, </a:t>
            </a:r>
            <a:r>
              <a:rPr lang="ko-KR" altLang="en-US" dirty="0" err="1"/>
              <a:t>리듀스</a:t>
            </a:r>
            <a:r>
              <a:rPr lang="ko-KR" altLang="en-US" dirty="0"/>
              <a:t> 입력 그룹 수</a:t>
            </a:r>
            <a:r>
              <a:rPr lang="en-US" altLang="ko-KR" dirty="0"/>
              <a:t>, </a:t>
            </a:r>
            <a:r>
              <a:rPr lang="ko-KR" altLang="en-US" dirty="0" err="1"/>
              <a:t>리듀스</a:t>
            </a:r>
            <a:r>
              <a:rPr lang="ko-KR" altLang="en-US" dirty="0"/>
              <a:t> 출력</a:t>
            </a:r>
            <a:r>
              <a:rPr lang="en-US" altLang="ko-KR" dirty="0"/>
              <a:t>, </a:t>
            </a:r>
            <a:r>
              <a:rPr lang="ko-KR" altLang="en-US" dirty="0" err="1"/>
              <a:t>맵</a:t>
            </a:r>
            <a:r>
              <a:rPr lang="ko-KR" altLang="en-US" dirty="0"/>
              <a:t> 출력 레코드 </a:t>
            </a:r>
            <a:r>
              <a:rPr lang="ko-KR" altLang="en-US" dirty="0" smtClean="0"/>
              <a:t>수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dirty="0"/>
              <a:t>결과 확인</a:t>
            </a:r>
          </a:p>
          <a:p>
            <a:r>
              <a:rPr lang="ko-KR" altLang="en-US" dirty="0"/>
              <a:t> </a:t>
            </a:r>
            <a:r>
              <a:rPr lang="en-US" altLang="ko-KR" dirty="0" err="1"/>
              <a:t>hadoop</a:t>
            </a:r>
            <a:r>
              <a:rPr lang="en-US" altLang="ko-KR" dirty="0"/>
              <a:t> fs -ls output/</a:t>
            </a:r>
            <a:r>
              <a:rPr lang="en-US" altLang="ko-KR" dirty="0" err="1"/>
              <a:t>word_count</a:t>
            </a:r>
            <a:endParaRPr lang="en-US" altLang="ko-KR" dirty="0"/>
          </a:p>
          <a:p>
            <a:r>
              <a:rPr lang="en-US" altLang="ko-KR" dirty="0"/>
              <a:t> </a:t>
            </a:r>
            <a:r>
              <a:rPr lang="ko-KR" altLang="en-US" dirty="0"/>
              <a:t>생성된 파일 리스트</a:t>
            </a:r>
          </a:p>
          <a:p>
            <a:r>
              <a:rPr lang="ko-KR" altLang="en-US" dirty="0"/>
              <a:t> </a:t>
            </a:r>
            <a:r>
              <a:rPr lang="en-US" altLang="ko-KR" dirty="0" err="1"/>
              <a:t>hadoop</a:t>
            </a:r>
            <a:r>
              <a:rPr lang="en-US" altLang="ko-KR" dirty="0"/>
              <a:t> fs -cat output/</a:t>
            </a:r>
            <a:r>
              <a:rPr lang="en-US" altLang="ko-KR" dirty="0" err="1"/>
              <a:t>word_count</a:t>
            </a:r>
            <a:r>
              <a:rPr lang="en-US" altLang="ko-KR" dirty="0"/>
              <a:t>/part-r-00000</a:t>
            </a:r>
          </a:p>
          <a:p>
            <a:r>
              <a:rPr lang="en-US" altLang="ko-KR" dirty="0"/>
              <a:t> </a:t>
            </a:r>
            <a:r>
              <a:rPr lang="ko-KR" altLang="en-US" dirty="0" err="1"/>
              <a:t>맵리듀스</a:t>
            </a:r>
            <a:r>
              <a:rPr lang="ko-KR" altLang="en-US" dirty="0"/>
              <a:t> 출력 결과</a:t>
            </a:r>
            <a:endParaRPr lang="en-US" altLang="ko-KR" dirty="0" smtClean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err="1">
                <a:latin typeface="+mn-ea"/>
                <a:ea typeface="+mn-ea"/>
                <a:cs typeface="JBold" pitchFamily="18" charset="-127"/>
              </a:rPr>
              <a:t>WordCount</a:t>
            </a:r>
            <a:r>
              <a:rPr lang="en-US" altLang="ko-KR" b="1" dirty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ko-KR" altLang="en-US" b="1" dirty="0">
                <a:latin typeface="+mn-ea"/>
                <a:ea typeface="+mn-ea"/>
                <a:cs typeface="JBold" pitchFamily="18" charset="-127"/>
              </a:rPr>
              <a:t>실행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79892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smtClean="0"/>
              <a:t>1. </a:t>
            </a:r>
            <a:r>
              <a:rPr lang="ko-KR" altLang="en-US" b="1" dirty="0" err="1" smtClean="0"/>
              <a:t>빅데이터</a:t>
            </a:r>
            <a:r>
              <a:rPr lang="ko-KR" altLang="en-US" b="1" dirty="0" smtClean="0"/>
              <a:t> 기술</a:t>
            </a:r>
            <a:endParaRPr lang="ko-KR" altLang="en-US" b="1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18</a:t>
            </a:fld>
            <a:r>
              <a:rPr lang="en-US" smtClean="0"/>
              <a:t> - </a:t>
            </a:r>
            <a:endParaRPr lang="en-US" dirty="0"/>
          </a:p>
        </p:txBody>
      </p:sp>
      <p:sp>
        <p:nvSpPr>
          <p:cNvPr id="5" name="내용 개체 틀 7"/>
          <p:cNvSpPr txBox="1">
            <a:spLocks/>
          </p:cNvSpPr>
          <p:nvPr/>
        </p:nvSpPr>
        <p:spPr bwMode="auto">
          <a:xfrm>
            <a:off x="298383" y="1042247"/>
            <a:ext cx="11386685" cy="24929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sz="1800" dirty="0"/>
              <a:t> </a:t>
            </a:r>
            <a:r>
              <a:rPr lang="en-US" altLang="ko-KR" sz="1800" dirty="0"/>
              <a:t>GFS </a:t>
            </a:r>
            <a:r>
              <a:rPr lang="ko-KR" altLang="en-US" sz="1800" dirty="0"/>
              <a:t>개발 </a:t>
            </a:r>
            <a:r>
              <a:rPr lang="ko-KR" altLang="en-US" sz="1800" dirty="0" smtClean="0"/>
              <a:t>배경</a:t>
            </a:r>
            <a:endParaRPr lang="en-US" altLang="ko-KR" sz="1800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dirty="0" smtClean="0"/>
              <a:t>  </a:t>
            </a:r>
            <a:r>
              <a:rPr lang="ko-KR" altLang="en-US" b="0" dirty="0" smtClean="0"/>
              <a:t>저가형 </a:t>
            </a:r>
            <a:r>
              <a:rPr lang="ko-KR" altLang="en-US" b="0" dirty="0"/>
              <a:t>서버로 구성된 환경 </a:t>
            </a:r>
            <a:r>
              <a:rPr lang="ko-KR" altLang="en-US" b="0" dirty="0" smtClean="0"/>
              <a:t> </a:t>
            </a:r>
            <a:r>
              <a:rPr lang="en-US" altLang="ko-KR" b="0" dirty="0" smtClean="0"/>
              <a:t>-&gt; </a:t>
            </a:r>
            <a:r>
              <a:rPr lang="ko-KR" altLang="en-US" b="0" dirty="0" smtClean="0"/>
              <a:t>서버의 </a:t>
            </a:r>
            <a:r>
              <a:rPr lang="ko-KR" altLang="en-US" b="0" dirty="0"/>
              <a:t>고장이 빈번히 발생 </a:t>
            </a:r>
            <a:r>
              <a:rPr lang="ko-KR" altLang="en-US" b="0" dirty="0" smtClean="0"/>
              <a:t>가능</a:t>
            </a:r>
            <a:endParaRPr lang="en-US" altLang="ko-KR" b="0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b="0" dirty="0" smtClean="0"/>
              <a:t>  파일은 </a:t>
            </a:r>
            <a:r>
              <a:rPr lang="ko-KR" altLang="en-US" b="0" dirty="0"/>
              <a:t>대용량 파일을 가정 </a:t>
            </a:r>
            <a:r>
              <a:rPr lang="ko-KR" altLang="en-US" b="0" dirty="0" smtClean="0"/>
              <a:t> </a:t>
            </a:r>
            <a:r>
              <a:rPr lang="en-US" altLang="ko-KR" b="0" dirty="0" smtClean="0"/>
              <a:t>-&gt;</a:t>
            </a:r>
            <a:r>
              <a:rPr lang="ko-KR" altLang="en-US" b="0" dirty="0" smtClean="0"/>
              <a:t> </a:t>
            </a:r>
            <a:r>
              <a:rPr lang="ko-KR" altLang="en-US" b="0" dirty="0"/>
              <a:t>대용량 파일을 효과적으로 관리할 수 있는 </a:t>
            </a:r>
            <a:r>
              <a:rPr lang="ko-KR" altLang="en-US" b="0" dirty="0" smtClean="0"/>
              <a:t>방법이 </a:t>
            </a:r>
            <a:r>
              <a:rPr lang="ko-KR" altLang="en-US" b="0" dirty="0"/>
              <a:t>요구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b="0" dirty="0" smtClean="0"/>
              <a:t>  작업 </a:t>
            </a:r>
            <a:r>
              <a:rPr lang="ko-KR" altLang="en-US" b="0" dirty="0"/>
              <a:t>부하는 주로 연속적으로 많은 데이터를 읽는 연산이거나 임의의 </a:t>
            </a:r>
            <a:r>
              <a:rPr lang="ko-KR" altLang="en-US" b="0" dirty="0" smtClean="0"/>
              <a:t>영역에서 </a:t>
            </a:r>
            <a:r>
              <a:rPr lang="ko-KR" altLang="en-US" b="0" dirty="0"/>
              <a:t>적은 데이터를 읽는 연산으로 구성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b="0" dirty="0" smtClean="0"/>
              <a:t>  파일에 </a:t>
            </a:r>
            <a:r>
              <a:rPr lang="ko-KR" altLang="en-US" b="0" dirty="0"/>
              <a:t>대한 쓰기 연산은 주로 순차적으로 데이터를 추가하는 연산이며 </a:t>
            </a:r>
            <a:r>
              <a:rPr lang="ko-KR" altLang="en-US" b="0" dirty="0" smtClean="0"/>
              <a:t>파일에 </a:t>
            </a:r>
            <a:r>
              <a:rPr lang="ko-KR" altLang="en-US" b="0" dirty="0"/>
              <a:t>대한 수정은 드물게 이루어짐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b="0" dirty="0" smtClean="0"/>
              <a:t>  동시에 </a:t>
            </a:r>
            <a:r>
              <a:rPr lang="ko-KR" altLang="en-US" b="0" dirty="0"/>
              <a:t>동일한 파일에 데이터를 추가하는 환경에서 동기화 오버헤드를 </a:t>
            </a:r>
            <a:r>
              <a:rPr lang="ko-KR" altLang="en-US" b="0" dirty="0" smtClean="0"/>
              <a:t>최소화할 </a:t>
            </a:r>
            <a:r>
              <a:rPr lang="ko-KR" altLang="en-US" b="0" dirty="0"/>
              <a:t>수 있는 방법이 요구</a:t>
            </a:r>
            <a:r>
              <a:rPr lang="en-US" altLang="ko-KR" b="0" dirty="0"/>
              <a:t>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dirty="0"/>
              <a:t> </a:t>
            </a:r>
            <a:r>
              <a:rPr lang="en-US" altLang="ko-KR" dirty="0" smtClean="0"/>
              <a:t> </a:t>
            </a:r>
            <a:r>
              <a:rPr lang="ko-KR" altLang="en-US" b="0" dirty="0" smtClean="0"/>
              <a:t>낮은 </a:t>
            </a:r>
            <a:r>
              <a:rPr lang="ko-KR" altLang="en-US" b="0" dirty="0"/>
              <a:t>응답 지연 시간보다 높은 처리율이 좀 더 중요</a:t>
            </a:r>
            <a:r>
              <a:rPr lang="en-US" altLang="ko-KR" b="0" dirty="0"/>
              <a:t>.</a:t>
            </a:r>
            <a:endParaRPr lang="en-US" altLang="ko-KR" b="0" dirty="0" smtClean="0"/>
          </a:p>
        </p:txBody>
      </p:sp>
      <p:sp>
        <p:nvSpPr>
          <p:cNvPr id="6" name="내용 개체 틀 7"/>
          <p:cNvSpPr txBox="1">
            <a:spLocks/>
          </p:cNvSpPr>
          <p:nvPr/>
        </p:nvSpPr>
        <p:spPr bwMode="auto">
          <a:xfrm>
            <a:off x="413241" y="4156954"/>
            <a:ext cx="11100084" cy="16619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sz="1800" dirty="0"/>
              <a:t> </a:t>
            </a:r>
            <a:r>
              <a:rPr lang="en-US" altLang="ko-KR" sz="1800" dirty="0"/>
              <a:t>GFS </a:t>
            </a:r>
            <a:r>
              <a:rPr lang="ko-KR" altLang="en-US" sz="1800" dirty="0" smtClean="0"/>
              <a:t>특</a:t>
            </a:r>
            <a:r>
              <a:rPr lang="ko-KR" altLang="en-US" sz="1800" dirty="0"/>
              <a:t>징</a:t>
            </a:r>
            <a:endParaRPr lang="en-US" altLang="ko-KR" sz="1800" dirty="0" smtClean="0"/>
          </a:p>
          <a:p>
            <a:pPr marL="514350" lvl="1" indent="-342900">
              <a:buFont typeface="Wingdings" panose="05000000000000000000" pitchFamily="2" charset="2"/>
              <a:buChar char="§"/>
            </a:pPr>
            <a:r>
              <a:rPr lang="ko-KR" altLang="en-US" b="0" dirty="0" smtClean="0"/>
              <a:t>파일은 </a:t>
            </a:r>
            <a:r>
              <a:rPr lang="en-US" altLang="ko-KR" b="0" dirty="0" smtClean="0"/>
              <a:t>Chunk </a:t>
            </a:r>
            <a:r>
              <a:rPr lang="ko-KR" altLang="en-US" b="0" dirty="0" smtClean="0"/>
              <a:t>단위</a:t>
            </a:r>
            <a:r>
              <a:rPr lang="en-US" altLang="ko-KR" b="0" dirty="0" smtClean="0"/>
              <a:t>(64MB)</a:t>
            </a:r>
            <a:r>
              <a:rPr lang="ko-KR" altLang="en-US" b="0" dirty="0" smtClean="0"/>
              <a:t>로 저장</a:t>
            </a:r>
            <a:endParaRPr lang="en-US" altLang="ko-KR" b="0" dirty="0" smtClean="0"/>
          </a:p>
          <a:p>
            <a:pPr marL="514350" lvl="1" indent="-342900">
              <a:buFont typeface="Wingdings" panose="05000000000000000000" pitchFamily="2" charset="2"/>
              <a:buChar char="§"/>
            </a:pPr>
            <a:r>
              <a:rPr lang="ko-KR" altLang="en-US" b="0" dirty="0" smtClean="0"/>
              <a:t>기본 </a:t>
            </a:r>
            <a:r>
              <a:rPr lang="en-US" altLang="ko-KR" b="0" dirty="0" smtClean="0"/>
              <a:t>3</a:t>
            </a:r>
            <a:r>
              <a:rPr lang="ko-KR" altLang="en-US" b="0" dirty="0" smtClean="0"/>
              <a:t>군데 이상 저장을 통한 신뢰성 확보</a:t>
            </a:r>
            <a:endParaRPr lang="en-US" altLang="ko-KR" b="0" dirty="0" smtClean="0"/>
          </a:p>
          <a:p>
            <a:pPr marL="514350" lvl="1" indent="-342900">
              <a:buFont typeface="Wingdings" panose="05000000000000000000" pitchFamily="2" charset="2"/>
              <a:buChar char="§"/>
            </a:pPr>
            <a:r>
              <a:rPr lang="ko-KR" altLang="en-US" b="0" dirty="0" smtClean="0"/>
              <a:t>단일 마스터를 통한 접근 제어 및 메타 데이터의 중앙 관리</a:t>
            </a:r>
            <a:endParaRPr lang="en-US" altLang="ko-KR" b="0" dirty="0" smtClean="0"/>
          </a:p>
          <a:p>
            <a:pPr marL="514350" lvl="1" indent="-342900">
              <a:buFont typeface="Wingdings" panose="05000000000000000000" pitchFamily="2" charset="2"/>
              <a:buChar char="§"/>
            </a:pPr>
            <a:r>
              <a:rPr lang="ko-KR" altLang="en-US" b="0" dirty="0" smtClean="0"/>
              <a:t>대용량 데이터 집합과 </a:t>
            </a:r>
            <a:r>
              <a:rPr lang="ko-KR" altLang="en-US" b="0" dirty="0" err="1" smtClean="0"/>
              <a:t>스트리밍</a:t>
            </a:r>
            <a:r>
              <a:rPr lang="ko-KR" altLang="en-US" b="0" dirty="0" smtClean="0"/>
              <a:t> 읽기에 따른 가시 기능 삭제</a:t>
            </a:r>
            <a:endParaRPr lang="en-US" altLang="ko-KR" b="0" dirty="0" smtClean="0"/>
          </a:p>
          <a:p>
            <a:pPr marL="514350" lvl="1" indent="-342900">
              <a:buFont typeface="Wingdings" panose="05000000000000000000" pitchFamily="2" charset="2"/>
              <a:buChar char="§"/>
            </a:pPr>
            <a:r>
              <a:rPr lang="ko-KR" altLang="en-US" b="0" dirty="0" smtClean="0"/>
              <a:t>단순하고 친숙한 인터페이스와 </a:t>
            </a:r>
            <a:r>
              <a:rPr lang="en-US" altLang="ko-KR" b="0" dirty="0" smtClean="0"/>
              <a:t>API </a:t>
            </a:r>
            <a:r>
              <a:rPr lang="ko-KR" altLang="en-US" b="0" dirty="0" err="1" smtClean="0"/>
              <a:t>커스터마이징</a:t>
            </a:r>
            <a:r>
              <a:rPr lang="ko-KR" altLang="en-US" b="0" dirty="0" smtClean="0"/>
              <a:t> 제공</a:t>
            </a:r>
            <a:endParaRPr lang="en-US" altLang="ko-KR" b="0" dirty="0"/>
          </a:p>
        </p:txBody>
      </p:sp>
    </p:spTree>
    <p:extLst>
      <p:ext uri="{BB962C8B-B14F-4D97-AF65-F5344CB8AC3E}">
        <p14:creationId xmlns:p14="http://schemas.microsoft.com/office/powerpoint/2010/main" val="940371149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err="1" smtClean="0"/>
              <a:t>MapReduce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항공 운항 데이터 예제</a:t>
            </a:r>
            <a:endParaRPr lang="ko-KR" altLang="en-US" b="1" dirty="0"/>
          </a:p>
        </p:txBody>
      </p:sp>
      <p:sp>
        <p:nvSpPr>
          <p:cNvPr id="3" name="TextBox 2"/>
          <p:cNvSpPr txBox="1"/>
          <p:nvPr/>
        </p:nvSpPr>
        <p:spPr>
          <a:xfrm>
            <a:off x="413241" y="1069848"/>
            <a:ext cx="1111734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http://stat-computing.org/dataexpo/2009/the-data.html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미국 항공편 운항 통계 데이터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1987</a:t>
            </a:r>
            <a:r>
              <a:rPr lang="ko-KR" altLang="en-US" dirty="0"/>
              <a:t>년부터 </a:t>
            </a:r>
            <a:r>
              <a:rPr lang="en-US" altLang="ko-KR" dirty="0"/>
              <a:t>2008</a:t>
            </a:r>
            <a:r>
              <a:rPr lang="ko-KR" altLang="en-US" dirty="0"/>
              <a:t>년까지 미국 내 모든 상업 항공편에 대한 항공편 도착과 출발 세부 사항에 대한 정보를 제공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/>
              <a:t>csv</a:t>
            </a:r>
            <a:r>
              <a:rPr lang="en-US" altLang="ko-KR" dirty="0"/>
              <a:t> </a:t>
            </a:r>
            <a:r>
              <a:rPr lang="ko-KR" altLang="en-US" dirty="0"/>
              <a:t>파일</a:t>
            </a:r>
            <a:r>
              <a:rPr lang="en-US" altLang="ko-KR" dirty="0"/>
              <a:t>, </a:t>
            </a:r>
            <a:r>
              <a:rPr lang="ko-KR" altLang="en-US" dirty="0"/>
              <a:t>총 </a:t>
            </a:r>
            <a:r>
              <a:rPr lang="en-US" altLang="ko-KR" dirty="0"/>
              <a:t>29</a:t>
            </a:r>
            <a:r>
              <a:rPr lang="ko-KR" altLang="en-US" dirty="0"/>
              <a:t>개 </a:t>
            </a:r>
            <a:r>
              <a:rPr lang="ko-KR" altLang="en-US" dirty="0" err="1"/>
              <a:t>컬럼으로</a:t>
            </a:r>
            <a:r>
              <a:rPr lang="ko-KR" altLang="en-US" dirty="0"/>
              <a:t> 구성</a:t>
            </a:r>
            <a:r>
              <a:rPr lang="en-US" altLang="ko-KR" dirty="0"/>
              <a:t>, </a:t>
            </a:r>
            <a:r>
              <a:rPr lang="ko-KR" altLang="en-US" dirty="0" err="1"/>
              <a:t>컬럼</a:t>
            </a:r>
            <a:r>
              <a:rPr lang="ko-KR" altLang="en-US" dirty="0"/>
              <a:t> 정보는 콤마</a:t>
            </a:r>
            <a:r>
              <a:rPr lang="en-US" altLang="ko-KR" dirty="0"/>
              <a:t>(,)</a:t>
            </a:r>
            <a:r>
              <a:rPr lang="ko-KR" altLang="en-US" dirty="0"/>
              <a:t>를 </a:t>
            </a:r>
            <a:r>
              <a:rPr lang="ko-KR" altLang="en-US" dirty="0" smtClean="0"/>
              <a:t>기준으로 </a:t>
            </a:r>
            <a:r>
              <a:rPr lang="ko-KR" altLang="en-US" dirty="0"/>
              <a:t>구분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총 파일 크기 </a:t>
            </a:r>
            <a:r>
              <a:rPr lang="en-US" altLang="ko-KR" dirty="0"/>
              <a:t>11GB(</a:t>
            </a:r>
            <a:r>
              <a:rPr lang="ko-KR" altLang="en-US" dirty="0"/>
              <a:t>총 압축 크기 </a:t>
            </a:r>
            <a:r>
              <a:rPr lang="en-US" altLang="ko-KR" dirty="0"/>
              <a:t>1.6GB)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분석용 데이터 업로드 </a:t>
            </a:r>
            <a:r>
              <a:rPr lang="en-US" altLang="ko-KR" dirty="0"/>
              <a:t>: </a:t>
            </a:r>
            <a:r>
              <a:rPr lang="en-US" altLang="ko-KR" dirty="0" err="1"/>
              <a:t>hadoop</a:t>
            </a:r>
            <a:r>
              <a:rPr lang="en-US" altLang="ko-KR" dirty="0"/>
              <a:t> </a:t>
            </a:r>
            <a:r>
              <a:rPr lang="en-US" altLang="ko-KR" dirty="0" err="1"/>
              <a:t>fs</a:t>
            </a:r>
            <a:r>
              <a:rPr lang="en-US" altLang="ko-KR" dirty="0"/>
              <a:t> -put   </a:t>
            </a:r>
            <a:r>
              <a:rPr lang="ko-KR" altLang="en-US" dirty="0"/>
              <a:t>운항 통계 데이터파일  </a:t>
            </a:r>
            <a:r>
              <a:rPr lang="en-US" altLang="ko-KR" dirty="0"/>
              <a:t>/airline </a:t>
            </a:r>
            <a:endParaRPr lang="ko-KR" altLang="en-US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1990783"/>
              </p:ext>
            </p:extLst>
          </p:nvPr>
        </p:nvGraphicFramePr>
        <p:xfrm>
          <a:off x="859535" y="3162563"/>
          <a:ext cx="10144795" cy="3261360"/>
        </p:xfrm>
        <a:graphic>
          <a:graphicData uri="http://schemas.openxmlformats.org/drawingml/2006/table">
            <a:tbl>
              <a:tblPr/>
              <a:tblGrid>
                <a:gridCol w="810097"/>
                <a:gridCol w="2255254"/>
                <a:gridCol w="7079444"/>
              </a:tblGrid>
              <a:tr h="2926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번호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 smtClean="0"/>
                        <a:t>컬럼명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내용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1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Year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연도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1987 ~ 2008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2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Month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월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1 ~ 12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3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DayofMonth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일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1 ~ 31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963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4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DayOfWeek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요일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1(</a:t>
                      </a:r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월요일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~ 7(</a:t>
                      </a:r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일요일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963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5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DepTime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실제 출발 시각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현지 시각 기준 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hhmm </a:t>
                      </a:r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형태로 표기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963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6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CRSDepTime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예정 출발 시각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현지 시각 기준 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hhmm </a:t>
                      </a:r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형태로 표기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963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7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ArrTime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실제 도착 시각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현지 시각 기준 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hhmm </a:t>
                      </a:r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형태로 표기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963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8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CRSArrTime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예정 도착 시각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현지 시각 기준 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hhmm </a:t>
                      </a:r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형태로 표기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51337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err="1"/>
              <a:t>MapReduce</a:t>
            </a:r>
            <a:r>
              <a:rPr lang="en-US" altLang="ko-KR" b="1" dirty="0"/>
              <a:t> </a:t>
            </a:r>
            <a:r>
              <a:rPr lang="ko-KR" altLang="en-US" b="1" dirty="0"/>
              <a:t>항공 운항 데이터 예제</a:t>
            </a:r>
            <a:endParaRPr lang="ko-KR" altLang="en-US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4177106"/>
              </p:ext>
            </p:extLst>
          </p:nvPr>
        </p:nvGraphicFramePr>
        <p:xfrm>
          <a:off x="649328" y="1134066"/>
          <a:ext cx="10985624" cy="5455920"/>
        </p:xfrm>
        <a:graphic>
          <a:graphicData uri="http://schemas.openxmlformats.org/drawingml/2006/table">
            <a:tbl>
              <a:tblPr/>
              <a:tblGrid>
                <a:gridCol w="674975"/>
                <a:gridCol w="2165131"/>
                <a:gridCol w="8145518"/>
              </a:tblGrid>
              <a:tr h="2926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번호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 smtClean="0"/>
                        <a:t>컬럼명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내용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9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UniqueCarrier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항공사 코드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10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FlightNum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항공편 번호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11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TailNum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항공기 등록 번호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비행기 꼬리 날개쪽에 표기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12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ActualElapsedTime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실제 경과 시간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분으로 표기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13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CRSElapsedTime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예정 경과 시간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분으로 표기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14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AirTime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방송시간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분으로 표기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15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ArrDelay 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도착 지연 시간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분으로 표기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16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DepDelay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출발 지연 시간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분으로 표기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17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Origin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출발지 공항 코드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IATA(</a:t>
                      </a:r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국제 항공 운송 협회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</a:t>
                      </a:r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기준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18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도착지 공항 코드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IATA(</a:t>
                      </a:r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국제 항공 운송 협회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</a:t>
                      </a:r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기준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19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Distance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비행 거리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마일 기준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20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Taxiln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비행기 착륙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목적지 공항의 게이트에 도착할때까지 시간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21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TaxiOut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출발지 공항의 게이트에서 출발해서 이륙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까지의 시간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22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Cancelled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비행 취소 여부 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--&gt; 1: </a:t>
                      </a:r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예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0: </a:t>
                      </a:r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아니오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43326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err="1"/>
              <a:t>MapReduce</a:t>
            </a:r>
            <a:r>
              <a:rPr lang="en-US" altLang="ko-KR" b="1" dirty="0"/>
              <a:t> </a:t>
            </a:r>
            <a:r>
              <a:rPr lang="ko-KR" altLang="en-US" b="1" dirty="0"/>
              <a:t>항공 운항 데이터 예제</a:t>
            </a:r>
            <a:endParaRPr lang="ko-KR" altLang="en-US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2844734"/>
              </p:ext>
            </p:extLst>
          </p:nvPr>
        </p:nvGraphicFramePr>
        <p:xfrm>
          <a:off x="649328" y="1134066"/>
          <a:ext cx="10985624" cy="3169920"/>
        </p:xfrm>
        <a:graphic>
          <a:graphicData uri="http://schemas.openxmlformats.org/drawingml/2006/table">
            <a:tbl>
              <a:tblPr/>
              <a:tblGrid>
                <a:gridCol w="674975"/>
                <a:gridCol w="2165131"/>
                <a:gridCol w="8145518"/>
              </a:tblGrid>
              <a:tr h="2926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번호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 smtClean="0"/>
                        <a:t>컬럼명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내용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23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CancellationCode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비행 취소 코드 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--&gt; A: </a:t>
                      </a:r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항공사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B: </a:t>
                      </a:r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기상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C: NAS(National Airspace Sy</a:t>
                      </a:r>
                    </a:p>
                    <a:p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stem), D: </a:t>
                      </a:r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보안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24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Diverted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우회 여부 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--&gt; 1: </a:t>
                      </a:r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예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0: </a:t>
                      </a:r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아니오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25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CarrierDelay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항공사 지연 시간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분으로 표기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26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WeatherDelay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기상 지연 시간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분으로 표기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27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NASDelay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NAS </a:t>
                      </a:r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지연 시간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분으로 표기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28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SecurityDelay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보안 지연 시간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분으로 표기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29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LateAircraftDelay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연착 항공기 지연 시간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분으로 표기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56467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err="1"/>
              <a:t>MapReduce</a:t>
            </a:r>
            <a:r>
              <a:rPr lang="en-US" altLang="ko-KR" b="1" dirty="0"/>
              <a:t> </a:t>
            </a:r>
            <a:r>
              <a:rPr lang="ko-KR" altLang="en-US" b="1" dirty="0"/>
              <a:t>항공 운항 데이터 예제</a:t>
            </a:r>
            <a:endParaRPr lang="ko-KR" altLang="en-US" dirty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3156332"/>
              </p:ext>
            </p:extLst>
          </p:nvPr>
        </p:nvGraphicFramePr>
        <p:xfrm>
          <a:off x="649328" y="1323252"/>
          <a:ext cx="10736713" cy="5212080"/>
        </p:xfrm>
        <a:graphic>
          <a:graphicData uri="http://schemas.openxmlformats.org/drawingml/2006/table">
            <a:tbl>
              <a:tblPr/>
              <a:tblGrid>
                <a:gridCol w="10736713"/>
              </a:tblGrid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smtClean="0"/>
                        <a:t>public void map(LongWritable key, Text value, Context context)  throws IOException, InterruptedException {</a:t>
                      </a:r>
                    </a:p>
                    <a:p>
                      <a:pPr latinLnBrk="1"/>
                      <a:r>
                        <a:rPr lang="en-US" altLang="ko-KR" sz="1600" baseline="0" smtClean="0"/>
                        <a:t>    </a:t>
                      </a:r>
                      <a:r>
                        <a:rPr lang="en-US" altLang="ko-KR" sz="1600" smtClean="0"/>
                        <a:t>if (key.get() &gt; 0) {</a:t>
                      </a:r>
                    </a:p>
                    <a:p>
                      <a:pPr latinLnBrk="1"/>
                      <a:r>
                        <a:rPr lang="en-US" altLang="ko-KR" sz="1600" smtClean="0"/>
                        <a:t>	// </a:t>
                      </a:r>
                      <a:r>
                        <a:rPr lang="ko-KR" altLang="en-US" sz="1600" smtClean="0"/>
                        <a:t>콤마 구분자 분리</a:t>
                      </a:r>
                    </a:p>
                    <a:p>
                      <a:pPr latinLnBrk="1"/>
                      <a:r>
                        <a:rPr lang="ko-KR" altLang="en-US" sz="1600" smtClean="0"/>
                        <a:t>	</a:t>
                      </a:r>
                      <a:r>
                        <a:rPr lang="en-US" altLang="ko-KR" sz="1600" smtClean="0"/>
                        <a:t>String[] colums = value.toString().split(",");</a:t>
                      </a:r>
                    </a:p>
                    <a:p>
                      <a:pPr latinLnBrk="1"/>
                      <a:r>
                        <a:rPr lang="en-US" altLang="ko-KR" sz="1600" smtClean="0"/>
                        <a:t>	if (colums != null &amp;&amp; colums.length &gt; 0) {</a:t>
                      </a:r>
                    </a:p>
                    <a:p>
                      <a:pPr latinLnBrk="1"/>
                      <a:r>
                        <a:rPr lang="en-US" altLang="ko-KR" sz="1600" smtClean="0"/>
                        <a:t>	    try {</a:t>
                      </a:r>
                    </a:p>
                    <a:p>
                      <a:pPr latinLnBrk="1"/>
                      <a:r>
                        <a:rPr lang="en-US" altLang="ko-KR" sz="1600" smtClean="0"/>
                        <a:t>		// </a:t>
                      </a:r>
                      <a:r>
                        <a:rPr lang="ko-KR" altLang="en-US" sz="1600" smtClean="0"/>
                        <a:t>출력키 설정</a:t>
                      </a:r>
                    </a:p>
                    <a:p>
                      <a:pPr latinLnBrk="1"/>
                      <a:r>
                        <a:rPr lang="ko-KR" altLang="en-US" sz="1600" smtClean="0"/>
                        <a:t>		</a:t>
                      </a:r>
                      <a:r>
                        <a:rPr lang="en-US" altLang="ko-KR" sz="1600" smtClean="0"/>
                        <a:t>outputKey.set(colums[0] + "," + colums[1]);</a:t>
                      </a:r>
                    </a:p>
                    <a:p>
                      <a:pPr latinLnBrk="1"/>
                      <a:r>
                        <a:rPr lang="en-US" altLang="ko-KR" sz="1600" smtClean="0"/>
                        <a:t>		if (!colums[15].equals("NA")) {</a:t>
                      </a:r>
                    </a:p>
                    <a:p>
                      <a:pPr latinLnBrk="1"/>
                      <a:r>
                        <a:rPr lang="en-US" altLang="ko-KR" sz="1600" smtClean="0"/>
                        <a:t>			int depDelayTime = Integer.parseInt(colums[15]);</a:t>
                      </a:r>
                    </a:p>
                    <a:p>
                      <a:pPr latinLnBrk="1"/>
                      <a:r>
                        <a:rPr lang="en-US" altLang="ko-KR" sz="1600" smtClean="0"/>
                        <a:t>			if (depDelayTime &gt; 0) {</a:t>
                      </a:r>
                    </a:p>
                    <a:p>
                      <a:pPr latinLnBrk="1"/>
                      <a:r>
                        <a:rPr lang="en-US" altLang="ko-KR" sz="1600" smtClean="0"/>
                        <a:t>				// </a:t>
                      </a:r>
                      <a:r>
                        <a:rPr lang="ko-KR" altLang="en-US" sz="1600" smtClean="0"/>
                        <a:t>출력 데이터 생성</a:t>
                      </a:r>
                    </a:p>
                    <a:p>
                      <a:pPr latinLnBrk="1"/>
                      <a:r>
                        <a:rPr lang="ko-KR" altLang="en-US" sz="1600" smtClean="0"/>
                        <a:t>				</a:t>
                      </a:r>
                      <a:r>
                        <a:rPr lang="en-US" altLang="ko-KR" sz="1600" smtClean="0"/>
                        <a:t>context.write(outputKey, outputValue);</a:t>
                      </a:r>
                    </a:p>
                    <a:p>
                      <a:pPr latinLnBrk="1"/>
                      <a:r>
                        <a:rPr lang="en-US" altLang="ko-KR" sz="1600" smtClean="0"/>
                        <a:t>				}</a:t>
                      </a:r>
                    </a:p>
                    <a:p>
                      <a:pPr latinLnBrk="1"/>
                      <a:r>
                        <a:rPr lang="en-US" altLang="ko-KR" sz="1600" smtClean="0"/>
                        <a:t>			}</a:t>
                      </a:r>
                    </a:p>
                    <a:p>
                      <a:pPr latinLnBrk="1"/>
                      <a:r>
                        <a:rPr lang="en-US" altLang="ko-KR" sz="1600" smtClean="0"/>
                        <a:t>	         } catch (Exception e) {</a:t>
                      </a:r>
                    </a:p>
                    <a:p>
                      <a:pPr latinLnBrk="1"/>
                      <a:r>
                        <a:rPr lang="en-US" altLang="ko-KR" sz="1600" smtClean="0"/>
                        <a:t>		e.printStackTrace();</a:t>
                      </a:r>
                    </a:p>
                    <a:p>
                      <a:pPr latinLnBrk="1"/>
                      <a:r>
                        <a:rPr lang="en-US" altLang="ko-KR" sz="1600" smtClean="0"/>
                        <a:t>		}</a:t>
                      </a:r>
                    </a:p>
                    <a:p>
                      <a:pPr latinLnBrk="1"/>
                      <a:r>
                        <a:rPr lang="en-US" altLang="ko-KR" sz="1600" smtClean="0"/>
                        <a:t>	}</a:t>
                      </a:r>
                    </a:p>
                    <a:p>
                      <a:pPr latinLnBrk="1"/>
                      <a:r>
                        <a:rPr lang="en-US" altLang="ko-KR" sz="1600" smtClean="0"/>
                        <a:t>      }</a:t>
                      </a:r>
                    </a:p>
                    <a:p>
                      <a:pPr latinLnBrk="1"/>
                      <a:r>
                        <a:rPr lang="en-US" altLang="ko-KR" sz="1600" smtClean="0"/>
                        <a:t>}</a:t>
                      </a:r>
                      <a:endParaRPr lang="ko-KR" altLang="en-US" sz="160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413241" y="977462"/>
            <a:ext cx="8373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dirty="0"/>
              <a:t>항공 출발 지연 데이터 분석 </a:t>
            </a:r>
            <a:r>
              <a:rPr lang="en-US" altLang="ko-KR" dirty="0"/>
              <a:t>- DepartureDelayCountMapper.java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35636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err="1"/>
              <a:t>MapReduce</a:t>
            </a:r>
            <a:r>
              <a:rPr lang="en-US" altLang="ko-KR" b="1" dirty="0"/>
              <a:t> </a:t>
            </a:r>
            <a:r>
              <a:rPr lang="ko-KR" altLang="en-US" b="1" dirty="0"/>
              <a:t>항공 운항 데이터 예제</a:t>
            </a:r>
            <a:endParaRPr lang="ko-KR" altLang="en-US" dirty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2350372"/>
              </p:ext>
            </p:extLst>
          </p:nvPr>
        </p:nvGraphicFramePr>
        <p:xfrm>
          <a:off x="649328" y="1396824"/>
          <a:ext cx="10736713" cy="2042160"/>
        </p:xfrm>
        <a:graphic>
          <a:graphicData uri="http://schemas.openxmlformats.org/drawingml/2006/table">
            <a:tbl>
              <a:tblPr/>
              <a:tblGrid>
                <a:gridCol w="10736713"/>
              </a:tblGrid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smtClean="0"/>
                        <a:t>public void reduce(Text key, Iterable&lt;IntWritable&gt; values, Context context) </a:t>
                      </a:r>
                    </a:p>
                    <a:p>
                      <a:pPr latinLnBrk="1"/>
                      <a:r>
                        <a:rPr lang="en-US" altLang="ko-KR" sz="1600" smtClean="0"/>
                        <a:t>                                                                                     throws IOException, InterruptedException {</a:t>
                      </a:r>
                    </a:p>
                    <a:p>
                      <a:pPr latinLnBrk="1"/>
                      <a:r>
                        <a:rPr lang="en-US" altLang="ko-KR" sz="1600" smtClean="0"/>
                        <a:t>       int sum = 0;</a:t>
                      </a:r>
                    </a:p>
                    <a:p>
                      <a:pPr latinLnBrk="1"/>
                      <a:r>
                        <a:rPr lang="en-US" altLang="ko-KR" sz="1600" baseline="0" smtClean="0"/>
                        <a:t>       </a:t>
                      </a:r>
                      <a:r>
                        <a:rPr lang="en-US" altLang="ko-KR" sz="1600" smtClean="0"/>
                        <a:t>for (IntWritable value : values)</a:t>
                      </a:r>
                    </a:p>
                    <a:p>
                      <a:pPr latinLnBrk="1"/>
                      <a:r>
                        <a:rPr lang="en-US" altLang="ko-KR" sz="1600" smtClean="0"/>
                        <a:t>	sum += value.get();</a:t>
                      </a:r>
                    </a:p>
                    <a:p>
                      <a:pPr latinLnBrk="1"/>
                      <a:r>
                        <a:rPr lang="en-US" altLang="ko-KR" sz="1600" smtClean="0"/>
                        <a:t>	result.set(sum);</a:t>
                      </a:r>
                    </a:p>
                    <a:p>
                      <a:pPr latinLnBrk="1"/>
                      <a:r>
                        <a:rPr lang="en-US" altLang="ko-KR" sz="1600" smtClean="0"/>
                        <a:t>	context.write(key, result);</a:t>
                      </a:r>
                    </a:p>
                    <a:p>
                      <a:pPr latinLnBrk="1"/>
                      <a:r>
                        <a:rPr lang="en-US" altLang="ko-KR" sz="1600" smtClean="0"/>
                        <a:t>   }</a:t>
                      </a:r>
                      <a:endParaRPr lang="ko-KR" altLang="en-US" sz="160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413241" y="977462"/>
            <a:ext cx="8373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/>
              <a:t>항공 출발 지연 데이터 분석 </a:t>
            </a:r>
            <a:r>
              <a:rPr lang="en-US" altLang="ko-KR"/>
              <a:t>- </a:t>
            </a:r>
            <a:r>
              <a:rPr lang="en-US" altLang="ko-KR" smtClean="0"/>
              <a:t>DelayCountReducer.java</a:t>
            </a: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631911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err="1"/>
              <a:t>MapReduce</a:t>
            </a:r>
            <a:r>
              <a:rPr lang="en-US" altLang="ko-KR" b="1" dirty="0"/>
              <a:t> </a:t>
            </a:r>
            <a:r>
              <a:rPr lang="ko-KR" altLang="en-US" b="1" dirty="0"/>
              <a:t>항공 운항 데이터 예제</a:t>
            </a:r>
            <a:endParaRPr lang="ko-KR" altLang="en-US" dirty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8790942"/>
              </p:ext>
            </p:extLst>
          </p:nvPr>
        </p:nvGraphicFramePr>
        <p:xfrm>
          <a:off x="649328" y="1323252"/>
          <a:ext cx="10736713" cy="5212080"/>
        </p:xfrm>
        <a:graphic>
          <a:graphicData uri="http://schemas.openxmlformats.org/drawingml/2006/table">
            <a:tbl>
              <a:tblPr/>
              <a:tblGrid>
                <a:gridCol w="10736713"/>
              </a:tblGrid>
              <a:tr h="29260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smtClean="0"/>
                        <a:t>private static IntWritable outputValue = new IntWritable(1); // map </a:t>
                      </a:r>
                      <a:r>
                        <a:rPr lang="ko-KR" altLang="en-US" sz="1600" smtClean="0"/>
                        <a:t>출력값</a:t>
                      </a:r>
                      <a:endParaRPr lang="en-US" altLang="ko-KR" sz="160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smtClean="0"/>
                        <a:t>private Text outputKey = new Text(); // map </a:t>
                      </a:r>
                      <a:r>
                        <a:rPr lang="ko-KR" altLang="en-US" sz="1600" smtClean="0"/>
                        <a:t>출력키</a:t>
                      </a:r>
                      <a:endParaRPr lang="en-US" altLang="ko-KR" sz="1600" smtClean="0"/>
                    </a:p>
                    <a:p>
                      <a:pPr latinLnBrk="1"/>
                      <a:r>
                        <a:rPr lang="en-US" altLang="ko-KR" sz="1600" smtClean="0"/>
                        <a:t>public void map(LongWritable key, Text value, Context context)  throws IOException, InterruptedException {</a:t>
                      </a:r>
                    </a:p>
                    <a:p>
                      <a:pPr latinLnBrk="1"/>
                      <a:r>
                        <a:rPr lang="en-US" altLang="ko-KR" sz="1600" smtClean="0"/>
                        <a:t>      if (key.get() &gt; 0) {		</a:t>
                      </a:r>
                      <a:endParaRPr lang="ko-KR" altLang="en-US" sz="1600" smtClean="0"/>
                    </a:p>
                    <a:p>
                      <a:pPr latinLnBrk="1"/>
                      <a:r>
                        <a:rPr lang="ko-KR" altLang="en-US" sz="1600" smtClean="0"/>
                        <a:t>	</a:t>
                      </a:r>
                      <a:r>
                        <a:rPr lang="en-US" altLang="ko-KR" sz="1600" smtClean="0"/>
                        <a:t>String[] colums = value.toString().split(","); // </a:t>
                      </a:r>
                      <a:r>
                        <a:rPr lang="ko-KR" altLang="en-US" sz="1600" smtClean="0"/>
                        <a:t>콤마 구분자 분리</a:t>
                      </a:r>
                      <a:endParaRPr lang="en-US" altLang="ko-KR" sz="1600" smtClean="0"/>
                    </a:p>
                    <a:p>
                      <a:pPr latinLnBrk="1"/>
                      <a:r>
                        <a:rPr lang="en-US" altLang="ko-KR" sz="1600" smtClean="0"/>
                        <a:t>	if (colums != null &amp;&amp; colums.length &gt; 0) {</a:t>
                      </a:r>
                    </a:p>
                    <a:p>
                      <a:pPr latinLnBrk="1"/>
                      <a:r>
                        <a:rPr lang="en-US" altLang="ko-KR" sz="1600" smtClean="0"/>
                        <a:t>	</a:t>
                      </a:r>
                      <a:r>
                        <a:rPr lang="en-US" altLang="ko-KR" sz="1600" baseline="0" smtClean="0"/>
                        <a:t>      </a:t>
                      </a:r>
                      <a:r>
                        <a:rPr lang="en-US" altLang="ko-KR" sz="1600" smtClean="0"/>
                        <a:t>try {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smtClean="0"/>
                        <a:t>		outputKey.set(colums[0] + "," + colums[1]); // </a:t>
                      </a:r>
                      <a:r>
                        <a:rPr lang="ko-KR" altLang="en-US" sz="1600" smtClean="0"/>
                        <a:t>출력키 설정</a:t>
                      </a:r>
                      <a:endParaRPr lang="en-US" altLang="ko-KR" sz="1600" smtClean="0"/>
                    </a:p>
                    <a:p>
                      <a:pPr latinLnBrk="1"/>
                      <a:r>
                        <a:rPr lang="en-US" altLang="ko-KR" sz="1600" smtClean="0"/>
                        <a:t>		if (!colums[14].equals("NA")) {</a:t>
                      </a:r>
                    </a:p>
                    <a:p>
                      <a:pPr latinLnBrk="1"/>
                      <a:r>
                        <a:rPr lang="en-US" altLang="ko-KR" sz="1600" smtClean="0"/>
                        <a:t>		      int arrDelayTime = Integer.parseInt(colums[14]);</a:t>
                      </a:r>
                    </a:p>
                    <a:p>
                      <a:pPr latinLnBrk="1"/>
                      <a:r>
                        <a:rPr lang="en-US" altLang="ko-KR" sz="1600" smtClean="0"/>
                        <a:t>		          if (arrDelayTime &gt; 0) {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smtClean="0"/>
                        <a:t>			//</a:t>
                      </a:r>
                      <a:r>
                        <a:rPr lang="en-US" altLang="ko-KR" sz="1600" baseline="0" smtClean="0"/>
                        <a:t>   </a:t>
                      </a:r>
                      <a:r>
                        <a:rPr lang="en-US" altLang="ko-KR" sz="1600" smtClean="0"/>
                        <a:t>outputValue.set(arrDelayTime);   // </a:t>
                      </a:r>
                      <a:r>
                        <a:rPr lang="ko-KR" altLang="en-US" sz="1600" smtClean="0"/>
                        <a:t>출력 데이터 생성</a:t>
                      </a:r>
                      <a:endParaRPr lang="en-US" altLang="ko-KR" sz="1600" smtClean="0"/>
                    </a:p>
                    <a:p>
                      <a:pPr latinLnBrk="1"/>
                      <a:r>
                        <a:rPr lang="en-US" altLang="ko-KR" sz="1600" smtClean="0"/>
                        <a:t>				context.write(outputKey, outputValue);</a:t>
                      </a:r>
                    </a:p>
                    <a:p>
                      <a:pPr latinLnBrk="1"/>
                      <a:r>
                        <a:rPr lang="en-US" altLang="ko-KR" sz="1600" smtClean="0"/>
                        <a:t>			}</a:t>
                      </a:r>
                    </a:p>
                    <a:p>
                      <a:pPr latinLnBrk="1"/>
                      <a:r>
                        <a:rPr lang="en-US" altLang="ko-KR" sz="1600" smtClean="0"/>
                        <a:t>		   }</a:t>
                      </a:r>
                    </a:p>
                    <a:p>
                      <a:pPr latinLnBrk="1"/>
                      <a:r>
                        <a:rPr lang="en-US" altLang="ko-KR" sz="1600" smtClean="0"/>
                        <a:t>		} catch (Exception e) {</a:t>
                      </a:r>
                    </a:p>
                    <a:p>
                      <a:pPr latinLnBrk="1"/>
                      <a:r>
                        <a:rPr lang="en-US" altLang="ko-KR" sz="1600" smtClean="0"/>
                        <a:t>			e.printStackTrace();</a:t>
                      </a:r>
                    </a:p>
                    <a:p>
                      <a:pPr latinLnBrk="1"/>
                      <a:r>
                        <a:rPr lang="en-US" altLang="ko-KR" sz="1600" smtClean="0"/>
                        <a:t>		}</a:t>
                      </a:r>
                    </a:p>
                    <a:p>
                      <a:pPr latinLnBrk="1"/>
                      <a:r>
                        <a:rPr lang="en-US" altLang="ko-KR" sz="1600" smtClean="0"/>
                        <a:t>	}</a:t>
                      </a:r>
                    </a:p>
                    <a:p>
                      <a:pPr latinLnBrk="1"/>
                      <a:r>
                        <a:rPr lang="en-US" altLang="ko-KR" sz="1600" baseline="0" smtClean="0"/>
                        <a:t>       </a:t>
                      </a:r>
                      <a:r>
                        <a:rPr lang="en-US" altLang="ko-KR" sz="1600" smtClean="0"/>
                        <a:t>}</a:t>
                      </a:r>
                    </a:p>
                    <a:p>
                      <a:pPr latinLnBrk="1"/>
                      <a:r>
                        <a:rPr lang="en-US" altLang="ko-KR" sz="1600" smtClean="0"/>
                        <a:t>}</a:t>
                      </a:r>
                      <a:endParaRPr lang="ko-KR" altLang="en-US" sz="160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413241" y="977462"/>
            <a:ext cx="8373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/>
              <a:t>항공 </a:t>
            </a:r>
            <a:r>
              <a:rPr lang="ko-KR" altLang="en-US" smtClean="0"/>
              <a:t>도착 </a:t>
            </a:r>
            <a:r>
              <a:rPr lang="ko-KR" altLang="en-US"/>
              <a:t>지연 데이터 분석 </a:t>
            </a:r>
            <a:r>
              <a:rPr lang="en-US" altLang="ko-KR"/>
              <a:t>- </a:t>
            </a:r>
            <a:r>
              <a:rPr lang="en-US" altLang="ko-KR" smtClean="0"/>
              <a:t>ArravalDelayCountMapper.java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1672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err="1"/>
              <a:t>MapReduce</a:t>
            </a:r>
            <a:r>
              <a:rPr lang="en-US" altLang="ko-KR" b="1" dirty="0"/>
              <a:t> </a:t>
            </a:r>
            <a:r>
              <a:rPr lang="ko-KR" altLang="en-US" b="1" dirty="0"/>
              <a:t>항공 운항 데이터 예제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13240" y="1072055"/>
            <a:ext cx="11295283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/>
              <a:t>org.apache.hadoop.util.GenericOptionsParser</a:t>
            </a:r>
          </a:p>
          <a:p>
            <a:r>
              <a:rPr lang="ko-KR" altLang="en-US" smtClean="0"/>
              <a:t>   하둡 </a:t>
            </a:r>
            <a:r>
              <a:rPr lang="ko-KR" altLang="en-US"/>
              <a:t>콘솔 명령에서 입력한 옵션을 분석합니다</a:t>
            </a:r>
            <a:r>
              <a:rPr lang="en-US" altLang="ko-KR"/>
              <a:t>.</a:t>
            </a:r>
          </a:p>
          <a:p>
            <a:r>
              <a:rPr lang="en-US" altLang="ko-KR" smtClean="0"/>
              <a:t>   </a:t>
            </a:r>
            <a:r>
              <a:rPr lang="ko-KR" altLang="en-US" smtClean="0"/>
              <a:t>네임노드</a:t>
            </a:r>
            <a:r>
              <a:rPr lang="en-US" altLang="ko-KR"/>
              <a:t>, </a:t>
            </a:r>
            <a:r>
              <a:rPr lang="ko-KR" altLang="en-US"/>
              <a:t>잡트래커</a:t>
            </a:r>
            <a:r>
              <a:rPr lang="en-US" altLang="ko-KR"/>
              <a:t>, </a:t>
            </a:r>
            <a:r>
              <a:rPr lang="ko-KR" altLang="en-US"/>
              <a:t>추가 구성 자원 등을 설정할 수 있는 옵션 제공</a:t>
            </a:r>
          </a:p>
          <a:p>
            <a:r>
              <a:rPr lang="ko-KR" altLang="en-US" smtClean="0"/>
              <a:t>   </a:t>
            </a:r>
            <a:r>
              <a:rPr lang="en-US" altLang="ko-KR" smtClean="0"/>
              <a:t>getRemainingArgs</a:t>
            </a:r>
            <a:r>
              <a:rPr lang="en-US" altLang="ko-KR"/>
              <a:t>() : String[]</a:t>
            </a:r>
          </a:p>
          <a:p>
            <a:r>
              <a:rPr lang="en-US" altLang="ko-KR" smtClean="0"/>
              <a:t>   GenericOptionsParser</a:t>
            </a:r>
            <a:r>
              <a:rPr lang="ko-KR" altLang="en-US"/>
              <a:t>에서 제공하는 파라미터를 제외한 나머지 </a:t>
            </a:r>
            <a:r>
              <a:rPr lang="ko-KR" altLang="en-US" smtClean="0"/>
              <a:t>파라미터를 반환</a:t>
            </a:r>
            <a:r>
              <a:rPr lang="en-US" altLang="ko-KR" smtClean="0"/>
              <a:t>	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/>
              <a:t>org.apache.hadoop.util.Tool</a:t>
            </a:r>
          </a:p>
          <a:p>
            <a:r>
              <a:rPr lang="en-US" altLang="ko-KR" smtClean="0"/>
              <a:t>    GenericOptionsParser</a:t>
            </a:r>
            <a:r>
              <a:rPr lang="ko-KR" altLang="en-US"/>
              <a:t>의 콘솔 설정 옵션을 지원하기 위한 인터페이스</a:t>
            </a:r>
          </a:p>
          <a:p>
            <a:r>
              <a:rPr lang="ko-KR" altLang="en-US" smtClean="0"/>
              <a:t>     </a:t>
            </a:r>
            <a:r>
              <a:rPr lang="en-US" altLang="ko-KR"/>
              <a:t>interface Tool extends Configurable</a:t>
            </a:r>
          </a:p>
          <a:p>
            <a:r>
              <a:rPr lang="en-US" altLang="ko-KR" smtClean="0"/>
              <a:t>    </a:t>
            </a:r>
            <a:r>
              <a:rPr lang="ko-KR" altLang="en-US" smtClean="0"/>
              <a:t>드라이버 </a:t>
            </a:r>
            <a:r>
              <a:rPr lang="ko-KR" altLang="en-US"/>
              <a:t>클래스 정의 시 </a:t>
            </a:r>
            <a:r>
              <a:rPr lang="en-US" altLang="ko-KR"/>
              <a:t>Configured</a:t>
            </a:r>
            <a:r>
              <a:rPr lang="ko-KR" altLang="en-US"/>
              <a:t>를 상속받고</a:t>
            </a:r>
            <a:r>
              <a:rPr lang="en-US" altLang="ko-KR"/>
              <a:t>, Tool </a:t>
            </a:r>
            <a:r>
              <a:rPr lang="ko-KR" altLang="en-US"/>
              <a:t>인터페이스를 구현</a:t>
            </a:r>
          </a:p>
          <a:p>
            <a:r>
              <a:rPr lang="ko-KR" altLang="en-US" smtClean="0"/>
              <a:t>    </a:t>
            </a:r>
            <a:r>
              <a:rPr lang="en-US" altLang="ko-KR"/>
              <a:t>public class DelayCount extends Configured implements Tool</a:t>
            </a:r>
          </a:p>
          <a:p>
            <a:r>
              <a:rPr lang="en-US" altLang="ko-KR" smtClean="0"/>
              <a:t>     Configured </a:t>
            </a:r>
            <a:r>
              <a:rPr lang="ko-KR" altLang="en-US"/>
              <a:t>클래스는 환경설정 정보를 제어할 수 있게 합니다</a:t>
            </a:r>
            <a:r>
              <a:rPr lang="en-US" altLang="ko-KR"/>
              <a:t>.</a:t>
            </a:r>
          </a:p>
          <a:p>
            <a:r>
              <a:rPr lang="en-US" altLang="ko-KR" smtClean="0"/>
              <a:t>    Tool </a:t>
            </a:r>
            <a:r>
              <a:rPr lang="ko-KR" altLang="en-US"/>
              <a:t>인터페이스는 사용자의 옵션을 조회할 수 있게 합니다</a:t>
            </a:r>
            <a:r>
              <a:rPr lang="en-US" altLang="ko-KR" smtClean="0"/>
              <a:t>.	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/>
              <a:t>org.apache.hadoop.util.ToolRunner</a:t>
            </a:r>
          </a:p>
          <a:p>
            <a:r>
              <a:rPr lang="en-US" altLang="ko-KR" smtClean="0"/>
              <a:t>    Tool </a:t>
            </a:r>
            <a:r>
              <a:rPr lang="ko-KR" altLang="en-US"/>
              <a:t>인터페이스의 실행을 도와주는 헬퍼 클래스</a:t>
            </a:r>
          </a:p>
          <a:p>
            <a:r>
              <a:rPr lang="ko-KR" altLang="en-US" smtClean="0"/>
              <a:t>     </a:t>
            </a:r>
            <a:r>
              <a:rPr lang="en-US" altLang="ko-KR" smtClean="0"/>
              <a:t>GenericOptionsParser</a:t>
            </a:r>
            <a:r>
              <a:rPr lang="ko-KR" altLang="en-US"/>
              <a:t>를 사용해 사용자가 콘솔 명령어에서 설정한 옵션을 </a:t>
            </a:r>
            <a:r>
              <a:rPr lang="ko-KR" altLang="en-US" smtClean="0"/>
              <a:t>분석하고</a:t>
            </a:r>
            <a:r>
              <a:rPr lang="en-US" altLang="ko-KR"/>
              <a:t>, Configuration </a:t>
            </a:r>
            <a:r>
              <a:rPr lang="ko-KR" altLang="en-US"/>
              <a:t>객체에 설정합니다</a:t>
            </a:r>
            <a:r>
              <a:rPr lang="en-US" altLang="ko-KR"/>
              <a:t>.</a:t>
            </a:r>
          </a:p>
          <a:p>
            <a:r>
              <a:rPr lang="en-US" altLang="ko-KR" smtClean="0"/>
              <a:t>    Configuration </a:t>
            </a:r>
            <a:r>
              <a:rPr lang="ko-KR" altLang="en-US"/>
              <a:t>객체를 </a:t>
            </a:r>
            <a:r>
              <a:rPr lang="en-US" altLang="ko-KR"/>
              <a:t>Tool </a:t>
            </a:r>
            <a:r>
              <a:rPr lang="ko-KR" altLang="en-US"/>
              <a:t>인터페이스에 전달한 후</a:t>
            </a:r>
            <a:r>
              <a:rPr lang="en-US" altLang="ko-KR"/>
              <a:t>, Tool </a:t>
            </a:r>
            <a:r>
              <a:rPr lang="ko-KR" altLang="en-US"/>
              <a:t>인터페이스의 </a:t>
            </a:r>
            <a:r>
              <a:rPr lang="en-US" altLang="ko-KR"/>
              <a:t>run</a:t>
            </a:r>
            <a:r>
              <a:rPr lang="en-US" altLang="ko-KR" smtClean="0"/>
              <a:t>() </a:t>
            </a:r>
            <a:r>
              <a:rPr lang="ko-KR" altLang="en-US" smtClean="0"/>
              <a:t>메서드를 </a:t>
            </a:r>
            <a:r>
              <a:rPr lang="ko-KR" altLang="en-US"/>
              <a:t>실행합니다</a:t>
            </a:r>
            <a:r>
              <a:rPr lang="en-US" altLang="ko-KR"/>
              <a:t>.</a:t>
            </a:r>
          </a:p>
          <a:p>
            <a:r>
              <a:rPr lang="en-US" altLang="ko-KR" smtClean="0"/>
              <a:t>    ToolRunner.run(Cunfiguration </a:t>
            </a:r>
            <a:r>
              <a:rPr lang="en-US" altLang="ko-KR"/>
              <a:t>conf, Tool tool, String[] args) </a:t>
            </a:r>
            <a:r>
              <a:rPr lang="ko-KR" altLang="en-US"/>
              <a:t>메서드를 </a:t>
            </a:r>
            <a:r>
              <a:rPr lang="ko-KR" altLang="en-US" smtClean="0"/>
              <a:t>이용해 </a:t>
            </a:r>
            <a:r>
              <a:rPr lang="en-US" altLang="ko-KR"/>
              <a:t>Tool</a:t>
            </a:r>
            <a:r>
              <a:rPr lang="ko-KR" altLang="en-US"/>
              <a:t>의 </a:t>
            </a:r>
            <a:r>
              <a:rPr lang="en-US" altLang="ko-KR"/>
              <a:t>run() </a:t>
            </a:r>
            <a:r>
              <a:rPr lang="ko-KR" altLang="en-US"/>
              <a:t>메서드를 실행합니다</a:t>
            </a:r>
            <a:r>
              <a:rPr lang="en-US" altLang="ko-KR"/>
              <a:t>.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4226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err="1"/>
              <a:t>MapReduce</a:t>
            </a:r>
            <a:r>
              <a:rPr lang="en-US" altLang="ko-KR" b="1" dirty="0"/>
              <a:t> </a:t>
            </a:r>
            <a:r>
              <a:rPr lang="ko-KR" altLang="en-US" b="1" dirty="0"/>
              <a:t>항공 운항 데이터 예제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13240" y="1072055"/>
            <a:ext cx="112952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smtClean="0"/>
              <a:t>org.apache.hadoop.util.GenericOptionsParser</a:t>
            </a:r>
            <a:r>
              <a:rPr lang="ko-KR" altLang="en-US" smtClean="0"/>
              <a:t>   </a:t>
            </a:r>
            <a:r>
              <a:rPr lang="en-US" altLang="ko-KR" smtClean="0"/>
              <a:t> 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smtClean="0"/>
              <a:t>org.apache.hadoop.util.Tool     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smtClean="0"/>
              <a:t>org.apache.hadoop.util.ToolRunner</a:t>
            </a:r>
            <a:endParaRPr lang="en-US" altLang="ko-KR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9148" y="1995385"/>
            <a:ext cx="8458200" cy="462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930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err="1"/>
              <a:t>MapReduce</a:t>
            </a:r>
            <a:r>
              <a:rPr lang="en-US" altLang="ko-KR" b="1" dirty="0"/>
              <a:t> </a:t>
            </a:r>
            <a:r>
              <a:rPr lang="ko-KR" altLang="en-US" b="1" dirty="0"/>
              <a:t>항공 운항 데이터 예제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13240" y="1072055"/>
            <a:ext cx="1129528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/>
              <a:t>사용자 정의 카운터 사용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smtClean="0"/>
              <a:t>맵리듀스 </a:t>
            </a:r>
            <a:r>
              <a:rPr lang="ko-KR" altLang="en-US"/>
              <a:t>잡의 진행 상황을 모니터링 할 수 있게 </a:t>
            </a:r>
            <a:r>
              <a:rPr lang="en-US" altLang="ko-KR"/>
              <a:t>Counter API </a:t>
            </a:r>
            <a:r>
              <a:rPr lang="ko-KR" altLang="en-US"/>
              <a:t>제공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ko-KR" altLang="en-US" smtClean="0"/>
              <a:t>모든 </a:t>
            </a:r>
            <a:r>
              <a:rPr lang="ko-KR" altLang="en-US"/>
              <a:t>잡은 다수의 내장 카운터를 가지고 있다</a:t>
            </a:r>
            <a:r>
              <a:rPr lang="en-US" altLang="ko-KR"/>
              <a:t>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smtClean="0"/>
              <a:t>맵리듀스 </a:t>
            </a:r>
            <a:r>
              <a:rPr lang="ko-KR" altLang="en-US"/>
              <a:t>프레임워크는 개발자가 직접 카운터를 정의해서 사용할 수 </a:t>
            </a:r>
            <a:r>
              <a:rPr lang="ko-KR" altLang="en-US" smtClean="0"/>
              <a:t>있는 </a:t>
            </a:r>
            <a:r>
              <a:rPr lang="en-US" altLang="ko-KR" smtClean="0"/>
              <a:t>API</a:t>
            </a:r>
            <a:r>
              <a:rPr lang="ko-KR" altLang="en-US"/>
              <a:t>를 제공합니다</a:t>
            </a:r>
            <a:r>
              <a:rPr lang="en-US" altLang="ko-KR"/>
              <a:t>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smtClean="0"/>
              <a:t>JDK1.5</a:t>
            </a:r>
            <a:r>
              <a:rPr lang="ko-KR" altLang="en-US"/>
              <a:t>에 추가된 </a:t>
            </a:r>
            <a:r>
              <a:rPr lang="en-US" altLang="ko-KR"/>
              <a:t>enum </a:t>
            </a:r>
            <a:r>
              <a:rPr lang="ko-KR" altLang="en-US"/>
              <a:t>타입으로 카운터를 정의</a:t>
            </a:r>
          </a:p>
          <a:p>
            <a:pPr lvl="2"/>
            <a:r>
              <a:rPr lang="en-US" altLang="ko-KR" smtClean="0"/>
              <a:t>public </a:t>
            </a:r>
            <a:r>
              <a:rPr lang="en-US" altLang="ko-KR"/>
              <a:t>enum DelayCounters {</a:t>
            </a:r>
          </a:p>
          <a:p>
            <a:pPr lvl="2"/>
            <a:r>
              <a:rPr lang="en-US" altLang="ko-KR" smtClean="0"/>
              <a:t>not_available_arrival</a:t>
            </a:r>
            <a:r>
              <a:rPr lang="en-US" altLang="ko-KR"/>
              <a:t>, shceduled_arrival, </a:t>
            </a:r>
            <a:r>
              <a:rPr lang="en-US" altLang="ko-KR" smtClean="0"/>
              <a:t>...</a:t>
            </a:r>
          </a:p>
          <a:p>
            <a:pPr lvl="2"/>
            <a:r>
              <a:rPr lang="en-US" altLang="ko-KR" smtClean="0"/>
              <a:t> }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smtClean="0"/>
              <a:t>Mapper</a:t>
            </a:r>
            <a:r>
              <a:rPr lang="ko-KR" altLang="en-US"/>
              <a:t>에서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ko-KR" smtClean="0"/>
              <a:t>context.getCounter</a:t>
            </a:r>
            <a:r>
              <a:rPr lang="en-US" altLang="ko-KR"/>
              <a:t>(</a:t>
            </a:r>
            <a:r>
              <a:rPr lang="ko-KR" altLang="en-US"/>
              <a:t>카운터열거값</a:t>
            </a:r>
            <a:r>
              <a:rPr lang="en-US" altLang="ko-KR"/>
              <a:t>).increment(1);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ko-KR" smtClean="0"/>
              <a:t>context.getCounter(DelayCounter.scheduled)departure</a:t>
            </a:r>
            <a:r>
              <a:rPr lang="en-US" altLang="ko-KR"/>
              <a:t>).increment(1);</a:t>
            </a: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36028" y="4540469"/>
            <a:ext cx="1129862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/>
              <a:t>모든 내장 카운터는 맵</a:t>
            </a:r>
            <a:r>
              <a:rPr lang="en-US" altLang="ko-KR" sz="1600"/>
              <a:t>, </a:t>
            </a:r>
            <a:r>
              <a:rPr lang="ko-KR" altLang="en-US" sz="1600"/>
              <a:t>리듀스</a:t>
            </a:r>
            <a:r>
              <a:rPr lang="en-US" altLang="ko-KR" sz="1600"/>
              <a:t>, </a:t>
            </a:r>
            <a:r>
              <a:rPr lang="ko-KR" altLang="en-US" sz="1600"/>
              <a:t>콤바이너의 입출력 레코드 건수와 바이트를 학인 할 수 있고</a:t>
            </a:r>
            <a:r>
              <a:rPr lang="en-US" altLang="ko-KR" sz="1600" smtClean="0"/>
              <a:t>, </a:t>
            </a:r>
            <a:r>
              <a:rPr lang="ko-KR" altLang="en-US" sz="1600" smtClean="0"/>
              <a:t>몇 </a:t>
            </a:r>
            <a:r>
              <a:rPr lang="ko-KR" altLang="en-US" sz="1600"/>
              <a:t>개의 맵 태스크와 리듀스 태스크가 실행되고 실패했는지</a:t>
            </a:r>
            <a:r>
              <a:rPr lang="en-US" altLang="ko-KR" sz="1600"/>
              <a:t>, </a:t>
            </a:r>
            <a:r>
              <a:rPr lang="ko-KR" altLang="en-US" sz="1600"/>
              <a:t>또 파일 시스템에서는 얼마나 </a:t>
            </a:r>
            <a:r>
              <a:rPr lang="ko-KR" altLang="en-US" sz="1600" smtClean="0"/>
              <a:t>많 은 </a:t>
            </a:r>
            <a:r>
              <a:rPr lang="ko-KR" altLang="en-US" sz="1600"/>
              <a:t>바이트를 읽고 썼는가에 대한 정보를 제공합니다</a:t>
            </a:r>
            <a:r>
              <a:rPr lang="en-US" altLang="ko-KR" sz="160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/>
              <a:t>내장 카운터의 값은 잡을 실행하면 콘솔 화면에 출력되는 로그에 나타납니다</a:t>
            </a:r>
            <a:r>
              <a:rPr lang="en-US" altLang="ko-KR" sz="160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/>
              <a:t>카운터를 직접 정의해서 사용하면 카운터의 숫자를 직접 증</a:t>
            </a:r>
            <a:r>
              <a:rPr lang="en-US" altLang="ko-KR" sz="1600"/>
              <a:t>/</a:t>
            </a:r>
            <a:r>
              <a:rPr lang="ko-KR" altLang="en-US" sz="1600"/>
              <a:t>감 시킬 수 있기 때문에 맵과 </a:t>
            </a:r>
            <a:r>
              <a:rPr lang="ko-KR" altLang="en-US" sz="1600" smtClean="0"/>
              <a:t>리듀스의 </a:t>
            </a:r>
            <a:r>
              <a:rPr lang="ko-KR" altLang="en-US" sz="1600"/>
              <a:t>동작을 체크할 때 유용하게 사용할 수 있습니다</a:t>
            </a:r>
            <a:r>
              <a:rPr lang="en-US" altLang="ko-KR" sz="160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/>
              <a:t>Job </a:t>
            </a:r>
            <a:r>
              <a:rPr lang="ko-KR" altLang="en-US" sz="1600"/>
              <a:t>실행 결과 메시지와 </a:t>
            </a:r>
            <a:r>
              <a:rPr lang="en-US" altLang="ko-KR" sz="1600"/>
              <a:t>Web UI</a:t>
            </a:r>
            <a:r>
              <a:rPr lang="ko-KR" altLang="en-US" sz="1600"/>
              <a:t>에서 간편하게 데이터를 확인할 수 있습니다</a:t>
            </a:r>
            <a:r>
              <a:rPr lang="en-US" altLang="ko-KR" sz="1600"/>
              <a:t>.</a:t>
            </a:r>
            <a:endParaRPr lang="ko-KR" altLang="en-US" sz="1600"/>
          </a:p>
        </p:txBody>
      </p:sp>
    </p:spTree>
    <p:extLst>
      <p:ext uri="{BB962C8B-B14F-4D97-AF65-F5344CB8AC3E}">
        <p14:creationId xmlns:p14="http://schemas.microsoft.com/office/powerpoint/2010/main" val="345029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err="1"/>
              <a:t>MapReduce</a:t>
            </a:r>
            <a:r>
              <a:rPr lang="en-US" altLang="ko-KR" b="1" dirty="0"/>
              <a:t> </a:t>
            </a:r>
            <a:r>
              <a:rPr lang="ko-KR" altLang="en-US" b="1" dirty="0"/>
              <a:t>항공 운항 데이터 예제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13240" y="1072055"/>
            <a:ext cx="1129528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dirty="0" smtClean="0"/>
              <a:t>정렬</a:t>
            </a:r>
            <a:r>
              <a:rPr lang="en-US" altLang="ko-KR" dirty="0" smtClean="0"/>
              <a:t>(Sorting)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ko-KR" altLang="en-US" dirty="0" err="1" smtClean="0"/>
              <a:t>맵리듀스의</a:t>
            </a:r>
            <a:r>
              <a:rPr lang="ko-KR" altLang="en-US" dirty="0" smtClean="0"/>
              <a:t> </a:t>
            </a:r>
            <a:r>
              <a:rPr lang="ko-KR" altLang="en-US" dirty="0"/>
              <a:t>핵심 기능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ko-KR" altLang="en-US" dirty="0"/>
              <a:t>하나의 </a:t>
            </a:r>
            <a:r>
              <a:rPr lang="ko-KR" altLang="en-US" dirty="0" err="1"/>
              <a:t>리듀스</a:t>
            </a:r>
            <a:r>
              <a:rPr lang="ko-KR" altLang="en-US" dirty="0"/>
              <a:t> 태스크만 실행되게 하면 정렬을 쉽게 해결할 수 있지만</a:t>
            </a:r>
            <a:r>
              <a:rPr lang="en-US" altLang="ko-KR" dirty="0"/>
              <a:t>, </a:t>
            </a:r>
            <a:r>
              <a:rPr lang="ko-KR" altLang="en-US" dirty="0" smtClean="0"/>
              <a:t>여러 데이터 </a:t>
            </a:r>
            <a:r>
              <a:rPr lang="ko-KR" altLang="en-US" dirty="0" err="1"/>
              <a:t>노드가</a:t>
            </a:r>
            <a:r>
              <a:rPr lang="ko-KR" altLang="en-US" dirty="0"/>
              <a:t> 구성된 상황에서 하나의 </a:t>
            </a:r>
            <a:r>
              <a:rPr lang="ko-KR" altLang="en-US" dirty="0" err="1"/>
              <a:t>리듀스</a:t>
            </a:r>
            <a:r>
              <a:rPr lang="ko-KR" altLang="en-US" dirty="0"/>
              <a:t> 태스크만 실행하는 것은 </a:t>
            </a:r>
            <a:r>
              <a:rPr lang="ko-KR" altLang="en-US" dirty="0" smtClean="0"/>
              <a:t>분산 </a:t>
            </a:r>
            <a:r>
              <a:rPr lang="ko-KR" altLang="en-US" dirty="0"/>
              <a:t>환경의 장점을 살리지 않는 것입니다</a:t>
            </a:r>
            <a:r>
              <a:rPr lang="en-US" altLang="ko-KR" dirty="0"/>
              <a:t>.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ko-KR" altLang="en-US" dirty="0" smtClean="0"/>
              <a:t>대량의 </a:t>
            </a:r>
            <a:r>
              <a:rPr lang="ko-KR" altLang="en-US" dirty="0"/>
              <a:t>데이터를 정렬하게 될 경우 네트워크 부하도 상당함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ko-KR" altLang="en-US" dirty="0" err="1"/>
              <a:t>하둡이</a:t>
            </a:r>
            <a:r>
              <a:rPr lang="ko-KR" altLang="en-US" dirty="0"/>
              <a:t> 제공하는 정렬 방식</a:t>
            </a:r>
          </a:p>
          <a:p>
            <a:pPr lvl="1"/>
            <a:r>
              <a:rPr lang="ko-KR" altLang="en-US" dirty="0"/>
              <a:t> 보조 정렬</a:t>
            </a:r>
            <a:r>
              <a:rPr lang="en-US" altLang="ko-KR" dirty="0"/>
              <a:t>(Secondary Sort)</a:t>
            </a:r>
          </a:p>
          <a:p>
            <a:pPr lvl="1"/>
            <a:r>
              <a:rPr lang="en-US" altLang="ko-KR" dirty="0"/>
              <a:t> </a:t>
            </a:r>
            <a:r>
              <a:rPr lang="ko-KR" altLang="en-US" dirty="0"/>
              <a:t>부분 정렬</a:t>
            </a:r>
            <a:r>
              <a:rPr lang="en-US" altLang="ko-KR" dirty="0"/>
              <a:t>(Partial Sort)</a:t>
            </a:r>
          </a:p>
          <a:p>
            <a:pPr lvl="1"/>
            <a:r>
              <a:rPr lang="en-US" altLang="ko-KR" dirty="0"/>
              <a:t> </a:t>
            </a:r>
            <a:r>
              <a:rPr lang="ko-KR" altLang="en-US" dirty="0"/>
              <a:t>전체 정렬</a:t>
            </a:r>
            <a:r>
              <a:rPr lang="en-US" altLang="ko-KR" dirty="0"/>
              <a:t>(Total Sort)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10533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smtClean="0"/>
              <a:t>1. </a:t>
            </a:r>
            <a:r>
              <a:rPr lang="ko-KR" altLang="en-US" b="1" dirty="0" err="1" smtClean="0"/>
              <a:t>빅데이터</a:t>
            </a:r>
            <a:r>
              <a:rPr lang="ko-KR" altLang="en-US" b="1" dirty="0" smtClean="0"/>
              <a:t>  기술</a:t>
            </a:r>
            <a:endParaRPr lang="ko-KR" altLang="en-US" b="1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19</a:t>
            </a:fld>
            <a:r>
              <a:rPr lang="en-US" smtClean="0"/>
              <a:t> - </a:t>
            </a:r>
            <a:endParaRPr lang="en-US" dirty="0"/>
          </a:p>
        </p:txBody>
      </p:sp>
      <p:sp>
        <p:nvSpPr>
          <p:cNvPr id="5" name="내용 개체 틀 7"/>
          <p:cNvSpPr txBox="1">
            <a:spLocks/>
          </p:cNvSpPr>
          <p:nvPr/>
        </p:nvSpPr>
        <p:spPr bwMode="auto">
          <a:xfrm>
            <a:off x="526176" y="1042247"/>
            <a:ext cx="374627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sz="1800" dirty="0"/>
              <a:t> </a:t>
            </a:r>
            <a:r>
              <a:rPr lang="en-US" altLang="ko-KR" sz="1800" dirty="0"/>
              <a:t>GFS </a:t>
            </a:r>
            <a:r>
              <a:rPr lang="ko-KR" altLang="en-US" sz="1800" dirty="0" smtClean="0"/>
              <a:t>구</a:t>
            </a:r>
            <a:r>
              <a:rPr lang="ko-KR" altLang="en-US" sz="1800" dirty="0"/>
              <a:t>성</a:t>
            </a:r>
            <a:endParaRPr lang="en-US" altLang="ko-KR" sz="1800" b="0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176" y="1655544"/>
            <a:ext cx="4962525" cy="40988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4421" y="1655544"/>
            <a:ext cx="5974310" cy="40988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내용 개체 틀 7"/>
          <p:cNvSpPr txBox="1">
            <a:spLocks/>
          </p:cNvSpPr>
          <p:nvPr/>
        </p:nvSpPr>
        <p:spPr bwMode="auto">
          <a:xfrm>
            <a:off x="5944421" y="1056147"/>
            <a:ext cx="374627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sz="1800" dirty="0"/>
              <a:t> </a:t>
            </a:r>
            <a:r>
              <a:rPr lang="en-US" altLang="ko-KR" sz="1800" dirty="0" smtClean="0"/>
              <a:t>GFS </a:t>
            </a:r>
            <a:r>
              <a:rPr lang="ko-KR" altLang="en-US" sz="1800" dirty="0" smtClean="0"/>
              <a:t>데이터 흐름</a:t>
            </a:r>
            <a:r>
              <a:rPr lang="en-US" altLang="ko-KR" sz="1800" dirty="0" smtClean="0"/>
              <a:t> </a:t>
            </a:r>
            <a:endParaRPr lang="en-US" altLang="ko-KR" sz="1800" b="0" dirty="0" smtClean="0"/>
          </a:p>
        </p:txBody>
      </p:sp>
    </p:spTree>
    <p:extLst>
      <p:ext uri="{BB962C8B-B14F-4D97-AF65-F5344CB8AC3E}">
        <p14:creationId xmlns:p14="http://schemas.microsoft.com/office/powerpoint/2010/main" val="25718847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err="1"/>
              <a:t>MapReduce</a:t>
            </a:r>
            <a:r>
              <a:rPr lang="en-US" altLang="ko-KR" b="1" dirty="0"/>
              <a:t> </a:t>
            </a:r>
            <a:r>
              <a:rPr lang="ko-KR" altLang="en-US" b="1" dirty="0"/>
              <a:t>항공 운항 데이터 예제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13240" y="1072055"/>
            <a:ext cx="1129528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dirty="0"/>
              <a:t>보조 정렬</a:t>
            </a:r>
            <a:r>
              <a:rPr lang="en-US" altLang="ko-KR" dirty="0"/>
              <a:t>(Secondary Sort)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ko-KR" altLang="en-US" dirty="0"/>
              <a:t>키의 값들을 </a:t>
            </a:r>
            <a:r>
              <a:rPr lang="ko-KR" altLang="en-US" dirty="0" err="1"/>
              <a:t>그룹핑하고</a:t>
            </a:r>
            <a:r>
              <a:rPr lang="en-US" altLang="ko-KR" dirty="0"/>
              <a:t>, </a:t>
            </a:r>
            <a:r>
              <a:rPr lang="ko-KR" altLang="en-US" dirty="0" err="1"/>
              <a:t>그룹핑된</a:t>
            </a:r>
            <a:r>
              <a:rPr lang="ko-KR" altLang="en-US" dirty="0"/>
              <a:t> 레코드에 순서를 부여하는 방식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ko-KR" altLang="en-US" dirty="0" smtClean="0"/>
              <a:t>구현 </a:t>
            </a:r>
            <a:r>
              <a:rPr lang="ko-KR" altLang="en-US" dirty="0"/>
              <a:t>순서</a:t>
            </a:r>
          </a:p>
          <a:p>
            <a:pPr lvl="1"/>
            <a:r>
              <a:rPr lang="ko-KR" altLang="en-US" dirty="0"/>
              <a:t> 기존 키의 값들을 조합한 </a:t>
            </a:r>
            <a:r>
              <a:rPr lang="ko-KR" altLang="en-US" dirty="0" err="1"/>
              <a:t>복합키</a:t>
            </a:r>
            <a:r>
              <a:rPr lang="en-US" altLang="ko-KR" dirty="0"/>
              <a:t>(Composite Key) </a:t>
            </a:r>
            <a:r>
              <a:rPr lang="ko-KR" altLang="en-US" dirty="0"/>
              <a:t>정의</a:t>
            </a:r>
          </a:p>
          <a:p>
            <a:pPr lvl="1"/>
            <a:r>
              <a:rPr lang="ko-KR" altLang="en-US" dirty="0"/>
              <a:t> 키의 값 중에서 </a:t>
            </a:r>
            <a:r>
              <a:rPr lang="ko-KR" altLang="en-US" dirty="0" err="1"/>
              <a:t>그룹핑</a:t>
            </a:r>
            <a:r>
              <a:rPr lang="ko-KR" altLang="en-US" dirty="0"/>
              <a:t> 키로 사용할 키 결정</a:t>
            </a:r>
          </a:p>
          <a:p>
            <a:pPr lvl="1"/>
            <a:r>
              <a:rPr lang="ko-KR" altLang="en-US" dirty="0"/>
              <a:t> </a:t>
            </a:r>
            <a:r>
              <a:rPr lang="ko-KR" altLang="en-US" dirty="0" err="1"/>
              <a:t>복합키의</a:t>
            </a:r>
            <a:r>
              <a:rPr lang="ko-KR" altLang="en-US" dirty="0"/>
              <a:t> 레코드를 정렬하기 위한 비교기</a:t>
            </a:r>
            <a:r>
              <a:rPr lang="en-US" altLang="ko-KR" dirty="0"/>
              <a:t>(Comparator) </a:t>
            </a:r>
            <a:r>
              <a:rPr lang="ko-KR" altLang="en-US" dirty="0"/>
              <a:t>정의</a:t>
            </a:r>
          </a:p>
          <a:p>
            <a:pPr lvl="1"/>
            <a:r>
              <a:rPr lang="ko-KR" altLang="en-US" dirty="0"/>
              <a:t> </a:t>
            </a:r>
            <a:r>
              <a:rPr lang="ko-KR" altLang="en-US" dirty="0" err="1"/>
              <a:t>그룹핑</a:t>
            </a:r>
            <a:r>
              <a:rPr lang="ko-KR" altLang="en-US" dirty="0"/>
              <a:t> 키를 </a:t>
            </a:r>
            <a:r>
              <a:rPr lang="ko-KR" altLang="en-US" dirty="0" err="1"/>
              <a:t>파티셔닝할</a:t>
            </a:r>
            <a:r>
              <a:rPr lang="ko-KR" altLang="en-US" dirty="0"/>
              <a:t> </a:t>
            </a:r>
            <a:r>
              <a:rPr lang="ko-KR" altLang="en-US" dirty="0" err="1"/>
              <a:t>파티셔너</a:t>
            </a:r>
            <a:r>
              <a:rPr lang="en-US" altLang="ko-KR" dirty="0"/>
              <a:t>(</a:t>
            </a:r>
            <a:r>
              <a:rPr lang="en-US" altLang="ko-KR" dirty="0" err="1"/>
              <a:t>Partitioner</a:t>
            </a:r>
            <a:r>
              <a:rPr lang="en-US" altLang="ko-KR" dirty="0"/>
              <a:t>) </a:t>
            </a:r>
            <a:r>
              <a:rPr lang="ko-KR" altLang="en-US" dirty="0"/>
              <a:t>정의</a:t>
            </a:r>
          </a:p>
          <a:p>
            <a:pPr lvl="1"/>
            <a:r>
              <a:rPr lang="ko-KR" altLang="en-US" dirty="0"/>
              <a:t> </a:t>
            </a:r>
            <a:r>
              <a:rPr lang="ko-KR" altLang="en-US" dirty="0" err="1"/>
              <a:t>그룹핑</a:t>
            </a:r>
            <a:r>
              <a:rPr lang="ko-KR" altLang="en-US" dirty="0"/>
              <a:t> 키를 정렬하기 위한 비교기</a:t>
            </a:r>
            <a:r>
              <a:rPr lang="en-US" altLang="ko-KR" smtClean="0"/>
              <a:t>(Comparator</a:t>
            </a:r>
            <a:r>
              <a:rPr lang="en-US" altLang="ko-KR" dirty="0"/>
              <a:t>) </a:t>
            </a:r>
            <a:r>
              <a:rPr lang="ko-KR" altLang="en-US" dirty="0"/>
              <a:t>정의</a:t>
            </a:r>
          </a:p>
        </p:txBody>
      </p:sp>
    </p:spTree>
    <p:extLst>
      <p:ext uri="{BB962C8B-B14F-4D97-AF65-F5344CB8AC3E}">
        <p14:creationId xmlns:p14="http://schemas.microsoft.com/office/powerpoint/2010/main" val="2256967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err="1"/>
              <a:t>MapReduce</a:t>
            </a:r>
            <a:r>
              <a:rPr lang="en-US" altLang="ko-KR" b="1" dirty="0"/>
              <a:t> </a:t>
            </a:r>
            <a:r>
              <a:rPr lang="ko-KR" altLang="en-US" b="1" dirty="0"/>
              <a:t>항공 운항 데이터 예제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13240" y="1072055"/>
            <a:ext cx="1129528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dirty="0" err="1"/>
              <a:t>맵</a:t>
            </a:r>
            <a:r>
              <a:rPr lang="ko-KR" altLang="en-US" dirty="0"/>
              <a:t> 사이드 조인</a:t>
            </a:r>
          </a:p>
          <a:p>
            <a:r>
              <a:rPr lang="ko-KR" altLang="en-US" dirty="0"/>
              <a:t> </a:t>
            </a:r>
            <a:r>
              <a:rPr lang="en-US" altLang="ko-KR" dirty="0"/>
              <a:t>setup </a:t>
            </a:r>
            <a:r>
              <a:rPr lang="ko-KR" altLang="en-US" dirty="0" err="1"/>
              <a:t>메서드에서</a:t>
            </a:r>
            <a:r>
              <a:rPr lang="ko-KR" altLang="en-US" dirty="0"/>
              <a:t> 조인될 데이터를 준비합니다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 </a:t>
            </a:r>
            <a:r>
              <a:rPr lang="en-US" altLang="ko-KR" dirty="0" err="1"/>
              <a:t>Hashtable</a:t>
            </a:r>
            <a:r>
              <a:rPr lang="ko-KR" altLang="en-US" dirty="0"/>
              <a:t>을 전역변수로 선언하고 </a:t>
            </a:r>
            <a:r>
              <a:rPr lang="en-US" altLang="ko-KR" dirty="0" err="1"/>
              <a:t>Hashtable</a:t>
            </a:r>
            <a:r>
              <a:rPr lang="ko-KR" altLang="en-US" dirty="0"/>
              <a:t>에 데이터를 저장함</a:t>
            </a:r>
          </a:p>
          <a:p>
            <a:r>
              <a:rPr lang="ko-KR" altLang="en-US" dirty="0"/>
              <a:t> </a:t>
            </a:r>
            <a:r>
              <a:rPr lang="ko-KR" altLang="en-US" dirty="0" err="1"/>
              <a:t>읽어들일</a:t>
            </a:r>
            <a:r>
              <a:rPr lang="ko-KR" altLang="en-US" dirty="0"/>
              <a:t> 데이터가 분산캐시에 등록되어 있어야 함</a:t>
            </a:r>
          </a:p>
          <a:p>
            <a:r>
              <a:rPr lang="ko-KR" altLang="en-US" dirty="0"/>
              <a:t>  </a:t>
            </a:r>
            <a:r>
              <a:rPr lang="ko-KR" altLang="en-US" dirty="0" smtClean="0"/>
              <a:t>  </a:t>
            </a:r>
            <a:r>
              <a:rPr lang="ko-KR" altLang="en-US" dirty="0"/>
              <a:t>파일의 유형에 따라 등록하는 파일이 다름</a:t>
            </a:r>
          </a:p>
          <a:p>
            <a:r>
              <a:rPr lang="ko-KR" altLang="en-US" dirty="0"/>
              <a:t> </a:t>
            </a:r>
            <a:r>
              <a:rPr lang="en-US" altLang="ko-KR" dirty="0"/>
              <a:t>map </a:t>
            </a:r>
            <a:r>
              <a:rPr lang="ko-KR" altLang="en-US" dirty="0" err="1"/>
              <a:t>메서드에서</a:t>
            </a:r>
            <a:r>
              <a:rPr lang="ko-KR" altLang="en-US" dirty="0"/>
              <a:t> </a:t>
            </a:r>
            <a:r>
              <a:rPr lang="en-US" altLang="ko-KR" dirty="0"/>
              <a:t>write</a:t>
            </a:r>
            <a:r>
              <a:rPr lang="ko-KR" altLang="en-US" dirty="0"/>
              <a:t>할 때 </a:t>
            </a:r>
            <a:r>
              <a:rPr lang="en-US" altLang="ko-KR" dirty="0" err="1"/>
              <a:t>Hashtable</a:t>
            </a:r>
            <a:r>
              <a:rPr lang="ko-KR" altLang="en-US" dirty="0"/>
              <a:t>의 값을 키로 저장합니다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 </a:t>
            </a:r>
            <a:r>
              <a:rPr lang="ko-KR" altLang="en-US" dirty="0"/>
              <a:t>실행하기 전에 분산캐시로 사용할 파일을 </a:t>
            </a:r>
            <a:r>
              <a:rPr lang="en-US" altLang="ko-KR" dirty="0"/>
              <a:t>HDFS </a:t>
            </a:r>
            <a:r>
              <a:rPr lang="ko-KR" altLang="en-US" dirty="0"/>
              <a:t>에 업로드 해야 함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dirty="0" err="1"/>
              <a:t>리듀스</a:t>
            </a:r>
            <a:r>
              <a:rPr lang="ko-KR" altLang="en-US" dirty="0"/>
              <a:t> 사이드 조인</a:t>
            </a:r>
          </a:p>
          <a:p>
            <a:r>
              <a:rPr lang="ko-KR" altLang="en-US" dirty="0"/>
              <a:t> 두 개의 데이터를 키</a:t>
            </a:r>
            <a:r>
              <a:rPr lang="en-US" altLang="ko-KR" dirty="0"/>
              <a:t>/</a:t>
            </a:r>
            <a:r>
              <a:rPr lang="ko-KR" altLang="en-US" dirty="0"/>
              <a:t>값으로 출력합니다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 </a:t>
            </a:r>
            <a:r>
              <a:rPr lang="ko-KR" altLang="en-US" dirty="0"/>
              <a:t>조인될 키를 구분하기 위해 키 뒤에 임의의 문자 추가해서 출력</a:t>
            </a:r>
          </a:p>
          <a:p>
            <a:r>
              <a:rPr lang="ko-KR" altLang="en-US" dirty="0"/>
              <a:t> </a:t>
            </a:r>
            <a:r>
              <a:rPr lang="en-US" altLang="ko-KR" dirty="0"/>
              <a:t>ex)</a:t>
            </a:r>
          </a:p>
          <a:p>
            <a:r>
              <a:rPr lang="en-US" altLang="ko-KR" dirty="0"/>
              <a:t> WN_A(</a:t>
            </a:r>
            <a:r>
              <a:rPr lang="ko-KR" altLang="en-US" dirty="0"/>
              <a:t>항공운항통계 데이터의 항공사 코드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 WN_B(</a:t>
            </a:r>
            <a:r>
              <a:rPr lang="ko-KR" altLang="en-US" dirty="0"/>
              <a:t>항공사 코드 데이터의 항공사 코드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 </a:t>
            </a:r>
            <a:r>
              <a:rPr lang="ko-KR" altLang="en-US" dirty="0" err="1"/>
              <a:t>리듀스에서</a:t>
            </a:r>
            <a:r>
              <a:rPr lang="ko-KR" altLang="en-US" dirty="0"/>
              <a:t> 출력 시 추가된 문자열에 따라 다른 키의 값을 키로 저장</a:t>
            </a:r>
          </a:p>
          <a:p>
            <a:r>
              <a:rPr lang="ko-KR" altLang="en-US" dirty="0"/>
              <a:t> </a:t>
            </a:r>
            <a:r>
              <a:rPr lang="en-US" altLang="ko-KR" dirty="0"/>
              <a:t>_A</a:t>
            </a:r>
            <a:r>
              <a:rPr lang="ko-KR" altLang="en-US" dirty="0"/>
              <a:t>가 붙어있으면 키를 </a:t>
            </a:r>
            <a:r>
              <a:rPr lang="en-US" altLang="ko-KR" dirty="0"/>
              <a:t>WN_B</a:t>
            </a:r>
            <a:r>
              <a:rPr lang="ko-KR" altLang="en-US" dirty="0"/>
              <a:t>의 값으로 저장</a:t>
            </a:r>
          </a:p>
        </p:txBody>
      </p:sp>
    </p:spTree>
    <p:extLst>
      <p:ext uri="{BB962C8B-B14F-4D97-AF65-F5344CB8AC3E}">
        <p14:creationId xmlns:p14="http://schemas.microsoft.com/office/powerpoint/2010/main" val="2256967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err="1"/>
              <a:t>MapReduce</a:t>
            </a:r>
            <a:r>
              <a:rPr lang="en-US" altLang="ko-KR" b="1" dirty="0"/>
              <a:t> </a:t>
            </a:r>
            <a:r>
              <a:rPr lang="ko-KR" altLang="en-US" b="1" dirty="0"/>
              <a:t>항공 운항 데이터 예제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13240" y="1072055"/>
            <a:ext cx="1129528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dirty="0" err="1"/>
              <a:t>맵</a:t>
            </a:r>
            <a:r>
              <a:rPr lang="ko-KR" altLang="en-US" dirty="0"/>
              <a:t> 사이드 조인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ko-KR" altLang="en-US" dirty="0" smtClean="0"/>
              <a:t>조인될 </a:t>
            </a:r>
            <a:r>
              <a:rPr lang="ko-KR" altLang="en-US" dirty="0"/>
              <a:t>데이터를 </a:t>
            </a:r>
            <a:r>
              <a:rPr lang="en-US" altLang="ko-KR" dirty="0"/>
              <a:t>setup </a:t>
            </a:r>
            <a:r>
              <a:rPr lang="ko-KR" altLang="en-US" dirty="0" err="1"/>
              <a:t>메서드에서</a:t>
            </a:r>
            <a:r>
              <a:rPr lang="ko-KR" altLang="en-US" dirty="0"/>
              <a:t> </a:t>
            </a:r>
            <a:r>
              <a:rPr lang="en-US" altLang="ko-KR" dirty="0" err="1"/>
              <a:t>Hashtable</a:t>
            </a:r>
            <a:r>
              <a:rPr lang="ko-KR" altLang="en-US" dirty="0"/>
              <a:t>에 저장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ko-KR" altLang="en-US" dirty="0" smtClean="0"/>
              <a:t>조인될 </a:t>
            </a:r>
            <a:r>
              <a:rPr lang="ko-KR" altLang="en-US" dirty="0"/>
              <a:t>데이터가 많을 경우 </a:t>
            </a:r>
            <a:r>
              <a:rPr lang="en-US" altLang="ko-KR" dirty="0" err="1"/>
              <a:t>Hashtable</a:t>
            </a:r>
            <a:r>
              <a:rPr lang="ko-KR" altLang="en-US" dirty="0"/>
              <a:t>에 저장되는 데이터의 증가로 성능 </a:t>
            </a:r>
            <a:r>
              <a:rPr lang="ko-KR" altLang="en-US" dirty="0" smtClean="0"/>
              <a:t>저하 </a:t>
            </a:r>
            <a:r>
              <a:rPr lang="ko-KR" altLang="en-US" dirty="0" err="1"/>
              <a:t>우려리듀스</a:t>
            </a:r>
            <a:r>
              <a:rPr lang="ko-KR" altLang="en-US" dirty="0"/>
              <a:t> 사이드 조인</a:t>
            </a:r>
          </a:p>
          <a:p>
            <a:pPr lvl="1"/>
            <a:r>
              <a:rPr lang="ko-KR" altLang="en-US" dirty="0"/>
              <a:t> 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3009900" y="2886075"/>
            <a:ext cx="6172200" cy="3090492"/>
            <a:chOff x="3009900" y="2886075"/>
            <a:chExt cx="6172200" cy="3090492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09900" y="2995242"/>
              <a:ext cx="6172200" cy="29813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09900" y="2886075"/>
              <a:ext cx="533400" cy="5429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225596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err="1"/>
              <a:t>MapReduce</a:t>
            </a:r>
            <a:r>
              <a:rPr lang="en-US" altLang="ko-KR" b="1" dirty="0"/>
              <a:t> </a:t>
            </a:r>
            <a:r>
              <a:rPr lang="ko-KR" altLang="en-US" b="1" dirty="0"/>
              <a:t>항공 운항 데이터 예제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13240" y="1072055"/>
            <a:ext cx="1129528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dirty="0" err="1"/>
              <a:t>맵</a:t>
            </a:r>
            <a:r>
              <a:rPr lang="ko-KR" altLang="en-US" dirty="0"/>
              <a:t> 사이드 조인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ko-KR" altLang="en-US" dirty="0"/>
              <a:t>조인 데이터 준비</a:t>
            </a:r>
          </a:p>
          <a:p>
            <a:pPr lvl="1"/>
            <a:r>
              <a:rPr lang="ko-KR" altLang="en-US" dirty="0"/>
              <a:t> </a:t>
            </a:r>
            <a:r>
              <a:rPr lang="en-US" altLang="ko-KR" dirty="0"/>
              <a:t>http://stat-computing.org/dataexpo/2009/supplemental-data.html</a:t>
            </a:r>
          </a:p>
          <a:p>
            <a:pPr lvl="1"/>
            <a:r>
              <a:rPr lang="en-US" altLang="ko-KR" dirty="0"/>
              <a:t> </a:t>
            </a:r>
            <a:r>
              <a:rPr lang="ko-KR" altLang="en-US" dirty="0"/>
              <a:t>미국 항공 코드 데이터 다운로드</a:t>
            </a:r>
          </a:p>
          <a:p>
            <a:pPr lvl="1"/>
            <a:r>
              <a:rPr lang="ko-KR" altLang="en-US" dirty="0"/>
              <a:t> 항공기 코드와 항공기 이름 콤마</a:t>
            </a:r>
            <a:r>
              <a:rPr lang="en-US" altLang="ko-KR" dirty="0"/>
              <a:t>(,)</a:t>
            </a:r>
            <a:r>
              <a:rPr lang="ko-KR" altLang="en-US" dirty="0"/>
              <a:t>로 구분되어 있음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ko-KR" altLang="en-US" dirty="0"/>
              <a:t>업로드</a:t>
            </a:r>
          </a:p>
          <a:p>
            <a:pPr lvl="1"/>
            <a:r>
              <a:rPr lang="ko-KR" altLang="en-US" dirty="0"/>
              <a:t> 실행 하기 전에 다운로드 받은 데이터를 </a:t>
            </a:r>
            <a:r>
              <a:rPr lang="en-US" altLang="ko-KR" dirty="0"/>
              <a:t>HDFS</a:t>
            </a:r>
            <a:r>
              <a:rPr lang="ko-KR" altLang="en-US" dirty="0"/>
              <a:t>에 업로드 해야 합니다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 </a:t>
            </a:r>
            <a:r>
              <a:rPr lang="en-US" altLang="ko-KR" dirty="0" err="1"/>
              <a:t>hadoop</a:t>
            </a:r>
            <a:r>
              <a:rPr lang="en-US" altLang="ko-KR" dirty="0"/>
              <a:t> </a:t>
            </a:r>
            <a:r>
              <a:rPr lang="en-US" altLang="ko-KR" dirty="0" err="1"/>
              <a:t>fs</a:t>
            </a:r>
            <a:r>
              <a:rPr lang="en-US" altLang="ko-KR" dirty="0"/>
              <a:t> -put ./carriers.csv  /data/metadata/carriers.csv</a:t>
            </a:r>
          </a:p>
          <a:p>
            <a:pPr lvl="1"/>
            <a:r>
              <a:rPr lang="en-US" altLang="ko-KR" dirty="0"/>
              <a:t> </a:t>
            </a:r>
            <a:r>
              <a:rPr lang="ko-KR" altLang="en-US" dirty="0"/>
              <a:t>항공기 데이터</a:t>
            </a:r>
          </a:p>
          <a:p>
            <a:pPr lvl="1"/>
            <a:r>
              <a:rPr lang="ko-KR" altLang="en-US" dirty="0"/>
              <a:t> </a:t>
            </a:r>
            <a:r>
              <a:rPr lang="en-US" altLang="ko-KR" dirty="0" err="1"/>
              <a:t>hadoop</a:t>
            </a:r>
            <a:r>
              <a:rPr lang="en-US" altLang="ko-KR" dirty="0"/>
              <a:t> </a:t>
            </a:r>
            <a:r>
              <a:rPr lang="en-US" altLang="ko-KR" dirty="0" err="1"/>
              <a:t>fs</a:t>
            </a:r>
            <a:r>
              <a:rPr lang="en-US" altLang="ko-KR" dirty="0"/>
              <a:t> -put ./2008.csv /data/airline/</a:t>
            </a:r>
          </a:p>
          <a:p>
            <a:pPr lvl="1"/>
            <a:r>
              <a:rPr lang="en-US" altLang="ko-KR" dirty="0"/>
              <a:t> </a:t>
            </a:r>
            <a:r>
              <a:rPr lang="ko-KR" altLang="en-US" dirty="0"/>
              <a:t>운항 통계 데이터  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31554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err="1"/>
              <a:t>MapReduce</a:t>
            </a:r>
            <a:r>
              <a:rPr lang="en-US" altLang="ko-KR" b="1" dirty="0"/>
              <a:t> </a:t>
            </a:r>
            <a:r>
              <a:rPr lang="ko-KR" altLang="en-US" b="1" dirty="0"/>
              <a:t>항공 운항 데이터 예제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13240" y="1072055"/>
            <a:ext cx="112952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dirty="0" err="1" smtClean="0"/>
              <a:t>리듀스</a:t>
            </a:r>
            <a:r>
              <a:rPr lang="ko-KR" altLang="en-US" dirty="0" smtClean="0"/>
              <a:t> </a:t>
            </a:r>
            <a:r>
              <a:rPr lang="ko-KR" altLang="en-US" dirty="0"/>
              <a:t>사이드 조인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ko-KR" altLang="en-US" dirty="0"/>
              <a:t>조인될 데이터의 키와 조인할 데이터의 키에 두 키를 구분할 수 있는 </a:t>
            </a:r>
            <a:r>
              <a:rPr lang="ko-KR" altLang="en-US" dirty="0" smtClean="0"/>
              <a:t>문자열을 </a:t>
            </a:r>
            <a:r>
              <a:rPr lang="ko-KR" altLang="en-US" dirty="0"/>
              <a:t>추가하여 </a:t>
            </a:r>
            <a:r>
              <a:rPr lang="ko-KR" altLang="en-US" dirty="0" err="1"/>
              <a:t>맵의</a:t>
            </a:r>
            <a:r>
              <a:rPr lang="ko-KR" altLang="en-US" dirty="0"/>
              <a:t> 출력으로 보냄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ko-KR" altLang="en-US" dirty="0" err="1"/>
              <a:t>리듀서에서</a:t>
            </a:r>
            <a:r>
              <a:rPr lang="ko-KR" altLang="en-US" dirty="0"/>
              <a:t> 키에 따라 다른 키의 값으로 대체시킴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5697" y="2581832"/>
            <a:ext cx="6781800" cy="3095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81810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1487488" y="2780928"/>
            <a:ext cx="9409045" cy="1255044"/>
          </a:xfrm>
          <a:prstGeom prst="rect">
            <a:avLst/>
          </a:prstGeom>
          <a:ln>
            <a:noFill/>
          </a:ln>
        </p:spPr>
        <p:txBody>
          <a:bodyPr vert="horz" lIns="0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altLang="ko-KR" sz="3600" b="1" dirty="0" smtClean="0"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Hadoop &amp; </a:t>
            </a:r>
            <a:r>
              <a:rPr lang="en-US" altLang="ko-KR" sz="3600" b="1" dirty="0" err="1" smtClean="0"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Mysql</a:t>
            </a:r>
            <a:r>
              <a:rPr lang="en-US" altLang="ko-KR" sz="3600" b="1" dirty="0"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 </a:t>
            </a:r>
            <a:r>
              <a:rPr lang="ko-KR" altLang="en-US" sz="3600" b="1" dirty="0" smtClean="0"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연동</a:t>
            </a:r>
            <a:r>
              <a:rPr lang="en-US" altLang="ko-KR" sz="3600" b="1" dirty="0" smtClean="0"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/>
            </a:r>
            <a:br>
              <a:rPr lang="en-US" altLang="ko-KR" sz="3600" b="1" dirty="0" smtClean="0"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</a:br>
            <a:r>
              <a:rPr lang="en-US" altLang="ko-KR" sz="3600" b="1" dirty="0" smtClean="0"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Hadoop &amp; MongoDB </a:t>
            </a:r>
            <a:r>
              <a:rPr lang="ko-KR" altLang="en-US" sz="3600" b="1" dirty="0" smtClean="0"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연동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effectLst>
                <a:outerShdw blurRad="38100" dist="25400" dir="54000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954040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196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Hive</a:t>
            </a:r>
            <a:endParaRPr lang="ko-KR" altLang="en-US" b="1" dirty="0"/>
          </a:p>
        </p:txBody>
      </p:sp>
      <p:pic>
        <p:nvPicPr>
          <p:cNvPr id="6" name="Picture 3" descr="C:\Documents and Settings\장형석\바탕 화면\빅데이타\하둡자료\hive\noname01.bmp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4126" y="1302675"/>
            <a:ext cx="8649036" cy="489654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75840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197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6" y="1035422"/>
            <a:ext cx="116176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/>
              <a:t>MapReduce</a:t>
            </a:r>
            <a:r>
              <a:rPr lang="ko-KR" altLang="en-US" b="1" dirty="0"/>
              <a:t>를 직관적 “</a:t>
            </a:r>
            <a:r>
              <a:rPr lang="en-US" altLang="ko-KR" b="1" dirty="0"/>
              <a:t>SQL“</a:t>
            </a:r>
            <a:r>
              <a:rPr lang="ko-KR" altLang="en-US" b="1" dirty="0"/>
              <a:t>기반의 </a:t>
            </a:r>
            <a:r>
              <a:rPr lang="ko-KR" altLang="en-US" b="1" dirty="0" err="1"/>
              <a:t>하둡</a:t>
            </a:r>
            <a:r>
              <a:rPr lang="ko-KR" altLang="en-US" b="1" dirty="0"/>
              <a:t> 에코 </a:t>
            </a:r>
            <a:r>
              <a:rPr lang="ko-KR" altLang="en-US" b="1" dirty="0" err="1"/>
              <a:t>시스템중</a:t>
            </a:r>
            <a:r>
              <a:rPr lang="ko-KR" altLang="en-US" b="1" dirty="0"/>
              <a:t> 하나인 “</a:t>
            </a:r>
            <a:r>
              <a:rPr lang="en-US" altLang="ko-KR" b="1" dirty="0"/>
              <a:t>Hive“</a:t>
            </a:r>
            <a:r>
              <a:rPr lang="ko-KR" altLang="en-US" b="1" dirty="0"/>
              <a:t>를 통해서 실행 하는 </a:t>
            </a:r>
            <a:r>
              <a:rPr lang="ko-KR" altLang="en-US" b="1" dirty="0" smtClean="0"/>
              <a:t>경우</a:t>
            </a:r>
            <a:endParaRPr lang="en-US" altLang="ko-KR" b="1" dirty="0" smtClean="0"/>
          </a:p>
          <a:p>
            <a:pPr marL="342900" indent="-342900">
              <a:buFont typeface="+mj-lt"/>
              <a:buAutoNum type="arabicPeriod"/>
            </a:pPr>
            <a:r>
              <a:rPr lang="ko-KR" altLang="en-US" dirty="0" smtClean="0"/>
              <a:t>다소 </a:t>
            </a:r>
            <a:r>
              <a:rPr lang="ko-KR" altLang="en-US" dirty="0"/>
              <a:t>복잡한 “</a:t>
            </a:r>
            <a:r>
              <a:rPr lang="en-US" altLang="ko-KR" dirty="0"/>
              <a:t>MR </a:t>
            </a:r>
            <a:r>
              <a:rPr lang="ko-KR" altLang="en-US" dirty="0"/>
              <a:t>프로그래밍”이 보다 친근하고</a:t>
            </a:r>
            <a:r>
              <a:rPr lang="en-US" altLang="ko-KR" dirty="0"/>
              <a:t>, </a:t>
            </a:r>
            <a:r>
              <a:rPr lang="ko-KR" altLang="en-US" dirty="0"/>
              <a:t>직관적인 “</a:t>
            </a:r>
            <a:r>
              <a:rPr lang="en-US" altLang="ko-KR" dirty="0"/>
              <a:t>SQL”</a:t>
            </a:r>
            <a:r>
              <a:rPr lang="ko-KR" altLang="en-US" dirty="0"/>
              <a:t>의 지원</a:t>
            </a:r>
          </a:p>
          <a:p>
            <a:pPr marL="342900" indent="-342900">
              <a:buFont typeface="+mj-lt"/>
              <a:buAutoNum type="arabicPeriod"/>
            </a:pPr>
            <a:r>
              <a:rPr lang="ko-KR" altLang="en-US" dirty="0" err="1" smtClean="0"/>
              <a:t>다이나믹한</a:t>
            </a:r>
            <a:r>
              <a:rPr lang="ko-KR" altLang="en-US" dirty="0" smtClean="0"/>
              <a:t> </a:t>
            </a:r>
            <a:r>
              <a:rPr lang="ko-KR" altLang="en-US" dirty="0"/>
              <a:t>검색 조건 지정</a:t>
            </a:r>
          </a:p>
          <a:p>
            <a:pPr marL="342900" indent="-342900">
              <a:buFont typeface="+mj-lt"/>
              <a:buAutoNum type="arabicPeriod"/>
            </a:pPr>
            <a:r>
              <a:rPr lang="ko-KR" altLang="en-US" dirty="0" smtClean="0"/>
              <a:t>매번 </a:t>
            </a:r>
            <a:r>
              <a:rPr lang="ko-KR" altLang="en-US" dirty="0"/>
              <a:t>“</a:t>
            </a:r>
            <a:r>
              <a:rPr lang="en-US" altLang="ko-KR" dirty="0"/>
              <a:t>Name Node” </a:t>
            </a:r>
            <a:r>
              <a:rPr lang="ko-KR" altLang="en-US" dirty="0"/>
              <a:t>배포 없이 원격</a:t>
            </a:r>
            <a:r>
              <a:rPr lang="en-US" altLang="ko-KR" dirty="0"/>
              <a:t>(Remote)</a:t>
            </a:r>
            <a:r>
              <a:rPr lang="ko-KR" altLang="en-US" dirty="0"/>
              <a:t>에서 “</a:t>
            </a:r>
            <a:r>
              <a:rPr lang="en-US" altLang="ko-KR" dirty="0"/>
              <a:t>MR Job”</a:t>
            </a:r>
            <a:r>
              <a:rPr lang="ko-KR" altLang="en-US" dirty="0"/>
              <a:t>를 실행 지원</a:t>
            </a: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 </a:t>
            </a:r>
            <a:endParaRPr lang="ko-KR" altLang="en-US" b="1" dirty="0"/>
          </a:p>
        </p:txBody>
      </p:sp>
      <p:sp>
        <p:nvSpPr>
          <p:cNvPr id="6" name="제목 2"/>
          <p:cNvSpPr txBox="1">
            <a:spLocks/>
          </p:cNvSpPr>
          <p:nvPr/>
        </p:nvSpPr>
        <p:spPr bwMode="auto">
          <a:xfrm>
            <a:off x="469295" y="245124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Hive</a:t>
            </a:r>
            <a:endParaRPr lang="ko-KR" alt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316896" y="2780139"/>
            <a:ext cx="116176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smtClean="0"/>
              <a:t>Hive </a:t>
            </a:r>
            <a:r>
              <a:rPr lang="ko-KR" altLang="en-US" b="1" dirty="0" smtClean="0"/>
              <a:t>내장 모드</a:t>
            </a:r>
            <a:endParaRPr lang="en-US" altLang="ko-KR" b="1" dirty="0" smtClean="0"/>
          </a:p>
          <a:p>
            <a:r>
              <a:rPr lang="ko-KR" altLang="en-US" dirty="0" smtClean="0"/>
              <a:t>설정 변경을 하지 않는 기본 구성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smtClean="0"/>
              <a:t>DBMS</a:t>
            </a:r>
            <a:r>
              <a:rPr lang="ko-KR" altLang="en-US" dirty="0" smtClean="0"/>
              <a:t>로  </a:t>
            </a:r>
            <a:r>
              <a:rPr lang="en-US" altLang="ko-KR" dirty="0" smtClean="0"/>
              <a:t>Derby</a:t>
            </a:r>
            <a:r>
              <a:rPr lang="ko-KR" altLang="en-US" dirty="0" smtClean="0"/>
              <a:t>를 이용한다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혼자서 테스트 용도로 사용하기에 적합한 구성</a:t>
            </a:r>
            <a:endParaRPr lang="en-US" altLang="ko-KR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337396" y="4020359"/>
            <a:ext cx="116176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smtClean="0"/>
              <a:t>Hive </a:t>
            </a:r>
            <a:r>
              <a:rPr lang="ko-KR" altLang="en-US" b="1" dirty="0" smtClean="0"/>
              <a:t>로컬 모드</a:t>
            </a:r>
            <a:endParaRPr lang="en-US" altLang="ko-KR" b="1" dirty="0" smtClean="0"/>
          </a:p>
          <a:p>
            <a:r>
              <a:rPr lang="en-US" altLang="ko-KR" dirty="0" smtClean="0"/>
              <a:t>Hive </a:t>
            </a:r>
            <a:r>
              <a:rPr lang="ko-KR" altLang="en-US" dirty="0" smtClean="0"/>
              <a:t>클라이언트와 메타스토어로부터 </a:t>
            </a:r>
            <a:r>
              <a:rPr lang="en-US" altLang="ko-KR" dirty="0" smtClean="0"/>
              <a:t>DBMS</a:t>
            </a:r>
            <a:r>
              <a:rPr lang="ko-KR" altLang="en-US" dirty="0" smtClean="0"/>
              <a:t>를 독립시키는 구성이다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DBMS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JDBC</a:t>
            </a:r>
            <a:r>
              <a:rPr lang="ko-KR" altLang="en-US" dirty="0" smtClean="0"/>
              <a:t>를 통해 접속한다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로컬 모드에서는 다수의 접속을 동시에 허용하지만</a:t>
            </a:r>
            <a:r>
              <a:rPr lang="en-US" altLang="ko-KR" dirty="0" smtClean="0"/>
              <a:t>, Hive </a:t>
            </a:r>
            <a:r>
              <a:rPr lang="ko-KR" altLang="en-US" dirty="0" smtClean="0"/>
              <a:t>클라이언트가 모드 같은 </a:t>
            </a:r>
            <a:r>
              <a:rPr lang="ko-KR" altLang="en-US" dirty="0" err="1" smtClean="0"/>
              <a:t>노드에</a:t>
            </a:r>
            <a:r>
              <a:rPr lang="ko-KR" altLang="en-US" dirty="0" smtClean="0"/>
              <a:t> 존재해야 한다</a:t>
            </a:r>
            <a:r>
              <a:rPr lang="en-US" altLang="ko-KR" dirty="0" smtClean="0"/>
              <a:t>.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37396" y="5373088"/>
            <a:ext cx="116176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smtClean="0"/>
              <a:t>Hive </a:t>
            </a:r>
            <a:r>
              <a:rPr lang="ko-KR" altLang="en-US" b="1" dirty="0" smtClean="0"/>
              <a:t>원</a:t>
            </a:r>
            <a:r>
              <a:rPr lang="ko-KR" altLang="en-US" b="1" dirty="0"/>
              <a:t>격</a:t>
            </a:r>
            <a:r>
              <a:rPr lang="ko-KR" altLang="en-US" b="1" dirty="0" smtClean="0"/>
              <a:t> 모드</a:t>
            </a:r>
            <a:endParaRPr lang="en-US" altLang="ko-KR" b="1" dirty="0" smtClean="0"/>
          </a:p>
          <a:p>
            <a:r>
              <a:rPr lang="en-US" altLang="ko-KR" dirty="0" smtClean="0"/>
              <a:t>DBMS</a:t>
            </a:r>
            <a:r>
              <a:rPr lang="ko-KR" altLang="en-US" dirty="0" smtClean="0"/>
              <a:t>뿐만 아니라 메타스토어도 독립시킨 구성이다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Hive </a:t>
            </a:r>
            <a:r>
              <a:rPr lang="ko-KR" altLang="en-US" dirty="0" smtClean="0"/>
              <a:t>클라이언트가 </a:t>
            </a:r>
            <a:r>
              <a:rPr lang="en-US" altLang="ko-KR" dirty="0" smtClean="0"/>
              <a:t>Thrift API</a:t>
            </a:r>
            <a:r>
              <a:rPr lang="ko-KR" altLang="en-US" dirty="0" smtClean="0"/>
              <a:t>를 경유해서 원격으로 메타스토어에 접속할 수 있다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760566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198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4" y="956650"/>
            <a:ext cx="11617603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err="1" smtClean="0"/>
              <a:t>HiveQL</a:t>
            </a:r>
            <a:r>
              <a:rPr lang="ko-KR" altLang="en-US" dirty="0" smtClean="0"/>
              <a:t>이라 불리는 </a:t>
            </a:r>
            <a:r>
              <a:rPr lang="en-US" altLang="ko-KR" dirty="0" smtClean="0"/>
              <a:t>SQL</a:t>
            </a:r>
            <a:r>
              <a:rPr lang="ko-KR" altLang="en-US" dirty="0"/>
              <a:t> </a:t>
            </a:r>
            <a:r>
              <a:rPr lang="ko-KR" altLang="en-US" dirty="0" smtClean="0"/>
              <a:t>유사 언어를 이용해서 </a:t>
            </a:r>
            <a:r>
              <a:rPr lang="en-US" altLang="ko-KR" dirty="0" smtClean="0"/>
              <a:t>MapReduce</a:t>
            </a:r>
            <a:r>
              <a:rPr lang="ko-KR" altLang="en-US" dirty="0" smtClean="0"/>
              <a:t>를 실행하는 것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 err="1" smtClean="0"/>
              <a:t>페이스북</a:t>
            </a:r>
            <a:r>
              <a:rPr lang="ko-KR" altLang="en-US" dirty="0" smtClean="0"/>
              <a:t> 멤버를 중심으로 개발이 진행되고 있다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err="1" smtClean="0"/>
              <a:t>HiveQL</a:t>
            </a:r>
            <a:r>
              <a:rPr lang="ko-KR" altLang="en-US" dirty="0" smtClean="0"/>
              <a:t>이 취급하는 데이터는 논리적 행과 열로 이루어진 테이블 구조로</a:t>
            </a:r>
            <a:r>
              <a:rPr lang="en-US" altLang="ko-KR" dirty="0" smtClean="0"/>
              <a:t>, HDFS</a:t>
            </a:r>
            <a:r>
              <a:rPr lang="ko-KR" altLang="en-US" dirty="0" smtClean="0"/>
              <a:t>상에 파일로 존재한다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err="1" smtClean="0"/>
              <a:t>HiveQL</a:t>
            </a:r>
            <a:r>
              <a:rPr lang="ko-KR" altLang="en-US" dirty="0" smtClean="0"/>
              <a:t>로 기술한 쿼리는 </a:t>
            </a:r>
            <a:r>
              <a:rPr lang="en-US" altLang="ko-KR" dirty="0" smtClean="0"/>
              <a:t>MapReduce </a:t>
            </a:r>
            <a:r>
              <a:rPr lang="ko-KR" altLang="en-US" dirty="0" smtClean="0"/>
              <a:t>같은 일련의 처리로 변환되어 테이블을 조작한다</a:t>
            </a:r>
            <a:r>
              <a:rPr lang="en-US" altLang="ko-KR" dirty="0" smtClean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 smtClean="0"/>
              <a:t>컴파일 없이 바로 실행할 수 있으므로</a:t>
            </a:r>
            <a:r>
              <a:rPr lang="en-US" altLang="ko-KR" dirty="0" smtClean="0"/>
              <a:t>, Ad-hoc </a:t>
            </a:r>
            <a:r>
              <a:rPr lang="ko-KR" altLang="en-US" dirty="0" smtClean="0"/>
              <a:t>처리에 적합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Hive</a:t>
            </a:r>
            <a:r>
              <a:rPr lang="ko-KR" altLang="en-US" dirty="0" smtClean="0"/>
              <a:t>는 테이블 정의 등의 정보를 </a:t>
            </a:r>
            <a:r>
              <a:rPr lang="en-US" altLang="ko-KR" dirty="0" err="1" smtClean="0"/>
              <a:t>Metastore</a:t>
            </a:r>
            <a:r>
              <a:rPr lang="ko-KR" altLang="en-US" dirty="0" smtClean="0"/>
              <a:t>로 관리하고 있으며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테이블 </a:t>
            </a:r>
            <a:r>
              <a:rPr lang="en-US" altLang="ko-KR" dirty="0" smtClean="0"/>
              <a:t>Meta</a:t>
            </a:r>
            <a:r>
              <a:rPr lang="ko-KR" altLang="en-US" dirty="0" smtClean="0"/>
              <a:t>정보를 저장하기 위해 </a:t>
            </a:r>
            <a:r>
              <a:rPr lang="en-US" altLang="ko-KR" dirty="0" smtClean="0"/>
              <a:t>RDBMS</a:t>
            </a:r>
            <a:r>
              <a:rPr lang="ko-KR" altLang="en-US" dirty="0" smtClean="0"/>
              <a:t>가 필요하다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smtClean="0"/>
              <a:t>Hive(Hadoop)</a:t>
            </a:r>
            <a:r>
              <a:rPr lang="ko-KR" altLang="en-US" b="1" dirty="0" smtClean="0"/>
              <a:t>과 </a:t>
            </a:r>
            <a:r>
              <a:rPr lang="en-US" altLang="ko-KR" b="1" dirty="0" smtClean="0"/>
              <a:t>RDBMS</a:t>
            </a:r>
            <a:r>
              <a:rPr lang="ko-KR" altLang="en-US" b="1" dirty="0" smtClean="0"/>
              <a:t>의 차이</a:t>
            </a:r>
            <a:endParaRPr lang="en-US" altLang="ko-KR" b="1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온라인 처리에 부적합 </a:t>
            </a:r>
            <a:r>
              <a:rPr lang="en-US" altLang="ko-KR" dirty="0" smtClean="0"/>
              <a:t>(MapReduce</a:t>
            </a:r>
            <a:r>
              <a:rPr lang="ko-KR" altLang="en-US" dirty="0" smtClean="0"/>
              <a:t>의 </a:t>
            </a:r>
            <a:r>
              <a:rPr lang="ko-KR" altLang="en-US" dirty="0" err="1" smtClean="0"/>
              <a:t>잡</a:t>
            </a:r>
            <a:r>
              <a:rPr lang="ko-KR" altLang="en-US" dirty="0" smtClean="0"/>
              <a:t> 하나를 실행하면 아무것도 하지 않아도 오버헤드로 </a:t>
            </a:r>
            <a:r>
              <a:rPr lang="en-US" altLang="ko-KR" dirty="0" smtClean="0"/>
              <a:t>20~30</a:t>
            </a:r>
            <a:r>
              <a:rPr lang="ko-KR" altLang="en-US" dirty="0" smtClean="0"/>
              <a:t>초 정도 시간이 걸리므로</a:t>
            </a:r>
            <a:r>
              <a:rPr lang="en-US" altLang="ko-KR" dirty="0" smtClean="0"/>
              <a:t>…..</a:t>
            </a:r>
            <a:r>
              <a:rPr lang="ko-KR" altLang="en-US" dirty="0" smtClean="0"/>
              <a:t>일괄처리를 고속으로 실행하기 위한 것</a:t>
            </a:r>
            <a:r>
              <a:rPr lang="en-US" altLang="ko-KR" dirty="0" smtClean="0"/>
              <a:t>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인덱스 및 트랜잭션 기능이 없다 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롤백</a:t>
            </a:r>
            <a:r>
              <a:rPr lang="en-US" altLang="ko-KR" dirty="0" smtClean="0"/>
              <a:t>(rollback)</a:t>
            </a:r>
            <a:r>
              <a:rPr lang="ko-KR" altLang="en-US" dirty="0" smtClean="0"/>
              <a:t>처리가 없다</a:t>
            </a:r>
            <a:r>
              <a:rPr lang="en-US" altLang="ko-KR" dirty="0" smtClean="0"/>
              <a:t>. (</a:t>
            </a:r>
            <a:r>
              <a:rPr lang="ko-KR" altLang="en-US" dirty="0" smtClean="0"/>
              <a:t>복수의 </a:t>
            </a:r>
            <a:r>
              <a:rPr lang="en-US" altLang="ko-KR" dirty="0" err="1" smtClean="0"/>
              <a:t>HiveQL</a:t>
            </a:r>
            <a:r>
              <a:rPr lang="ko-KR" altLang="en-US" dirty="0" smtClean="0"/>
              <a:t>을 병렬 실행하여 </a:t>
            </a:r>
            <a:r>
              <a:rPr lang="ko-KR" altLang="en-US" dirty="0" err="1" smtClean="0"/>
              <a:t>그중</a:t>
            </a:r>
            <a:r>
              <a:rPr lang="ko-KR" altLang="en-US" dirty="0" smtClean="0"/>
              <a:t> 하나라도 실패하면</a:t>
            </a:r>
            <a:r>
              <a:rPr lang="en-US" altLang="ko-KR" dirty="0" smtClean="0"/>
              <a:t>, </a:t>
            </a:r>
            <a:r>
              <a:rPr lang="ko-KR" altLang="en-US" dirty="0" smtClean="0"/>
              <a:t>사용자 스스로 </a:t>
            </a:r>
            <a:r>
              <a:rPr lang="ko-KR" altLang="en-US" dirty="0" err="1" smtClean="0"/>
              <a:t>잡</a:t>
            </a:r>
            <a:r>
              <a:rPr lang="ko-KR" altLang="en-US" dirty="0" smtClean="0"/>
              <a:t> 관리와 불필요한 처리 결과를 삭제해주어야 한다</a:t>
            </a:r>
            <a:r>
              <a:rPr lang="en-US" altLang="ko-KR" dirty="0" smtClean="0"/>
              <a:t>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smtClean="0"/>
              <a:t>MapReduce</a:t>
            </a:r>
            <a:r>
              <a:rPr lang="ko-KR" altLang="en-US" dirty="0" smtClean="0"/>
              <a:t>의 </a:t>
            </a:r>
            <a:r>
              <a:rPr lang="en-US" altLang="ko-KR" dirty="0" err="1" smtClean="0"/>
              <a:t>keep.failed.task.files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파라미터는</a:t>
            </a:r>
            <a:r>
              <a:rPr lang="ko-KR" altLang="en-US" dirty="0" smtClean="0"/>
              <a:t> </a:t>
            </a:r>
            <a:r>
              <a:rPr lang="en-US" altLang="ko-KR" dirty="0" smtClean="0"/>
              <a:t>MapReduce </a:t>
            </a:r>
            <a:r>
              <a:rPr lang="ko-KR" altLang="en-US" dirty="0" smtClean="0"/>
              <a:t>잡이 실패하면 </a:t>
            </a:r>
            <a:r>
              <a:rPr lang="en-US" altLang="ko-KR" dirty="0" smtClean="0"/>
              <a:t>MapReduce </a:t>
            </a:r>
            <a:r>
              <a:rPr lang="ko-KR" altLang="en-US" dirty="0" smtClean="0"/>
              <a:t>프레임워크 중간 파일은 </a:t>
            </a:r>
            <a:r>
              <a:rPr lang="ko-KR" altLang="en-US" dirty="0" err="1" smtClean="0"/>
              <a:t>종료시에</a:t>
            </a:r>
            <a:r>
              <a:rPr lang="ko-KR" altLang="en-US" dirty="0" smtClean="0"/>
              <a:t> 삭제되도록 초기 설정이 되어 있다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smtClean="0"/>
              <a:t>Hive</a:t>
            </a:r>
            <a:r>
              <a:rPr lang="ko-KR" altLang="en-US" dirty="0" smtClean="0"/>
              <a:t>에는 </a:t>
            </a:r>
            <a:r>
              <a:rPr lang="en-US" altLang="ko-KR" dirty="0" smtClean="0"/>
              <a:t>Update</a:t>
            </a:r>
            <a:r>
              <a:rPr lang="ko-KR" altLang="en-US" dirty="0" smtClean="0"/>
              <a:t>나 </a:t>
            </a:r>
            <a:r>
              <a:rPr lang="en-US" altLang="ko-KR" dirty="0" smtClean="0"/>
              <a:t>Delete</a:t>
            </a:r>
            <a:r>
              <a:rPr lang="ko-KR" altLang="en-US" dirty="0" smtClean="0"/>
              <a:t>문이 없다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/>
          </a:p>
          <a:p>
            <a:r>
              <a:rPr lang="en-US" altLang="ko-KR" dirty="0" smtClean="0"/>
              <a:t> </a:t>
            </a:r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Hive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735268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199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4" y="956650"/>
            <a:ext cx="1161760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Hive </a:t>
            </a:r>
            <a:r>
              <a:rPr lang="ko-KR" altLang="en-US" dirty="0" smtClean="0"/>
              <a:t>데이터는 </a:t>
            </a:r>
            <a:r>
              <a:rPr lang="en-US" altLang="ko-KR" dirty="0" smtClean="0"/>
              <a:t>HDFS </a:t>
            </a:r>
            <a:r>
              <a:rPr lang="ko-KR" altLang="en-US" dirty="0" smtClean="0"/>
              <a:t>상의 파일로 존재하며</a:t>
            </a:r>
            <a:r>
              <a:rPr lang="en-US" altLang="ko-KR" dirty="0" smtClean="0"/>
              <a:t>, Hive </a:t>
            </a:r>
            <a:r>
              <a:rPr lang="ko-KR" altLang="en-US" dirty="0" smtClean="0"/>
              <a:t>테이블은 </a:t>
            </a:r>
            <a:r>
              <a:rPr lang="en-US" altLang="ko-KR" dirty="0" smtClean="0"/>
              <a:t>HDFS </a:t>
            </a:r>
            <a:r>
              <a:rPr lang="ko-KR" altLang="en-US" dirty="0" err="1" smtClean="0"/>
              <a:t>디렉토리로</a:t>
            </a:r>
            <a:r>
              <a:rPr lang="ko-KR" altLang="en-US" dirty="0" smtClean="0"/>
              <a:t> 존재한다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Hive </a:t>
            </a:r>
            <a:r>
              <a:rPr lang="ko-KR" altLang="en-US" dirty="0" smtClean="0"/>
              <a:t>데이터베이스나 스키마도 </a:t>
            </a:r>
            <a:r>
              <a:rPr lang="en-US" altLang="ko-KR" dirty="0" smtClean="0"/>
              <a:t>HDFS </a:t>
            </a:r>
            <a:r>
              <a:rPr lang="ko-KR" altLang="en-US" dirty="0" smtClean="0"/>
              <a:t>상의 디렉터리로 존재한다</a:t>
            </a:r>
            <a:r>
              <a:rPr lang="en-US" altLang="ko-KR" dirty="0" smtClean="0"/>
              <a:t>. (/user/hive/warehouse/</a:t>
            </a:r>
            <a:r>
              <a:rPr lang="ko-KR" altLang="en-US" dirty="0" err="1" smtClean="0"/>
              <a:t>테이블명</a:t>
            </a:r>
            <a:r>
              <a:rPr lang="ko-KR" altLang="en-US" dirty="0" smtClean="0"/>
              <a:t> </a:t>
            </a:r>
            <a:r>
              <a:rPr lang="en-US" altLang="ko-KR" dirty="0"/>
              <a:t> </a:t>
            </a:r>
            <a:r>
              <a:rPr lang="ko-KR" altLang="en-US" dirty="0" smtClean="0"/>
              <a:t>디렉터리로 존재</a:t>
            </a:r>
            <a:r>
              <a:rPr lang="en-US" altLang="ko-KR" dirty="0" smtClean="0"/>
              <a:t>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Hive </a:t>
            </a:r>
            <a:r>
              <a:rPr lang="ko-KR" altLang="en-US" dirty="0" smtClean="0"/>
              <a:t>에서 </a:t>
            </a:r>
            <a:r>
              <a:rPr lang="ko-KR" altLang="en-US" dirty="0" err="1" smtClean="0"/>
              <a:t>컬럼이나</a:t>
            </a:r>
            <a:r>
              <a:rPr lang="ko-KR" altLang="en-US" dirty="0" smtClean="0"/>
              <a:t> 속성 등 테이블 실체가 아닌</a:t>
            </a:r>
            <a:r>
              <a:rPr lang="en-US" altLang="ko-KR" dirty="0" smtClean="0"/>
              <a:t>, </a:t>
            </a:r>
            <a:r>
              <a:rPr lang="ko-KR" altLang="en-US" dirty="0" smtClean="0"/>
              <a:t>속성 정보에 해당하는 테이블 정의는 </a:t>
            </a:r>
            <a:r>
              <a:rPr lang="en-US" altLang="ko-KR" dirty="0" err="1" smtClean="0"/>
              <a:t>metastore</a:t>
            </a:r>
            <a:r>
              <a:rPr lang="ko-KR" altLang="en-US" dirty="0" smtClean="0"/>
              <a:t>라 불리며</a:t>
            </a:r>
            <a:r>
              <a:rPr lang="en-US" altLang="ko-KR" dirty="0" smtClean="0"/>
              <a:t>, RDBMS</a:t>
            </a:r>
            <a:r>
              <a:rPr lang="ko-KR" altLang="en-US" dirty="0" smtClean="0"/>
              <a:t>에 저장된다</a:t>
            </a:r>
            <a:r>
              <a:rPr lang="en-US" altLang="ko-KR" dirty="0" smtClean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Hive</a:t>
            </a:r>
            <a:r>
              <a:rPr lang="ko-KR" altLang="en-US" dirty="0" smtClean="0"/>
              <a:t>의 테이블 정의에서는 파티션이라 불리는 물리적 관리 단위를 지정할 수 있다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 smtClean="0"/>
              <a:t>파티션은 </a:t>
            </a:r>
            <a:r>
              <a:rPr lang="en-US" altLang="ko-KR" dirty="0" smtClean="0"/>
              <a:t>HDFS </a:t>
            </a:r>
            <a:r>
              <a:rPr lang="ko-KR" altLang="en-US" dirty="0" smtClean="0"/>
              <a:t>상의 </a:t>
            </a:r>
            <a:r>
              <a:rPr lang="ko-KR" altLang="en-US" dirty="0" err="1" smtClean="0"/>
              <a:t>디렉토리를</a:t>
            </a:r>
            <a:r>
              <a:rPr lang="ko-KR" altLang="en-US" dirty="0" smtClean="0"/>
              <a:t> 분할하는 것과 같다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 smtClean="0"/>
              <a:t>파티션을 설정함으로써 처리 범위를 제어할 수 있어</a:t>
            </a:r>
            <a:r>
              <a:rPr lang="en-US" altLang="ko-KR" dirty="0" smtClean="0"/>
              <a:t>, </a:t>
            </a:r>
            <a:r>
              <a:rPr lang="ko-KR" altLang="en-US" dirty="0" smtClean="0"/>
              <a:t>처리 고속화가 가능하다</a:t>
            </a:r>
            <a:r>
              <a:rPr lang="en-US" altLang="ko-KR" dirty="0" smtClean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 smtClean="0"/>
              <a:t>파티션 내의 모든 데이터가 필요 없어지면</a:t>
            </a:r>
            <a:r>
              <a:rPr lang="en-US" altLang="ko-KR" dirty="0" smtClean="0"/>
              <a:t>, </a:t>
            </a:r>
            <a:r>
              <a:rPr lang="ko-KR" altLang="en-US" dirty="0" smtClean="0"/>
              <a:t>파티션 단위로 삭제할 수 있어서 관리도 수월하다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err="1" smtClean="0"/>
              <a:t>HiveQL</a:t>
            </a:r>
            <a:r>
              <a:rPr lang="ko-KR" altLang="en-US" dirty="0" smtClean="0"/>
              <a:t>의 흐름은 </a:t>
            </a:r>
            <a:r>
              <a:rPr lang="en-US" altLang="ko-KR" dirty="0" smtClean="0"/>
              <a:t>Hive</a:t>
            </a:r>
            <a:r>
              <a:rPr lang="ko-KR" altLang="en-US" dirty="0" smtClean="0"/>
              <a:t>에서 </a:t>
            </a:r>
            <a:r>
              <a:rPr lang="ko-KR" altLang="en-US" dirty="0" err="1" smtClean="0"/>
              <a:t>쿼리문</a:t>
            </a:r>
            <a:r>
              <a:rPr lang="ko-KR" altLang="en-US" dirty="0" smtClean="0"/>
              <a:t> 앞에 </a:t>
            </a:r>
            <a:r>
              <a:rPr lang="en-US" altLang="ko-KR" dirty="0" smtClean="0"/>
              <a:t>EXPLAIN</a:t>
            </a:r>
            <a:r>
              <a:rPr lang="ko-KR" altLang="en-US" dirty="0" smtClean="0"/>
              <a:t>을 붙여 실행하면 확인할 수 있다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err="1" smtClean="0"/>
              <a:t>HiveSQ</a:t>
            </a:r>
            <a:r>
              <a:rPr lang="ko-KR" altLang="en-US" dirty="0" smtClean="0"/>
              <a:t>은 </a:t>
            </a:r>
            <a:r>
              <a:rPr lang="en-US" altLang="ko-KR" dirty="0" smtClean="0"/>
              <a:t>Stage</a:t>
            </a:r>
            <a:r>
              <a:rPr lang="ko-KR" altLang="en-US" dirty="0" smtClean="0"/>
              <a:t>라는 단위로 </a:t>
            </a:r>
            <a:r>
              <a:rPr lang="en-US" altLang="ko-KR" dirty="0" smtClean="0"/>
              <a:t>MapReduce</a:t>
            </a:r>
            <a:r>
              <a:rPr lang="ko-KR" altLang="en-US" dirty="0" smtClean="0"/>
              <a:t>나 부속 처리로 변환되어</a:t>
            </a:r>
            <a:r>
              <a:rPr lang="en-US" altLang="ko-KR" dirty="0" smtClean="0"/>
              <a:t>, Stage </a:t>
            </a:r>
            <a:r>
              <a:rPr lang="ko-KR" altLang="en-US" dirty="0" smtClean="0"/>
              <a:t>간 의존 관계가 생성된다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/>
          </a:p>
          <a:p>
            <a:r>
              <a:rPr lang="en-US" altLang="ko-KR" dirty="0" smtClean="0"/>
              <a:t> </a:t>
            </a:r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Hive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001596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7"/>
          <p:cNvSpPr txBox="1">
            <a:spLocks/>
          </p:cNvSpPr>
          <p:nvPr/>
        </p:nvSpPr>
        <p:spPr bwMode="auto">
          <a:xfrm>
            <a:off x="652300" y="1144476"/>
            <a:ext cx="10513853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Blip>
                <a:blip r:embed="rId3"/>
              </a:buBlip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pPr marL="0" indent="0">
              <a:buNone/>
            </a:pPr>
            <a:endParaRPr lang="en-US" altLang="ko-KR" sz="2000" dirty="0"/>
          </a:p>
        </p:txBody>
      </p:sp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8" y="305361"/>
            <a:ext cx="3504000" cy="432000"/>
          </a:xfrm>
        </p:spPr>
        <p:txBody>
          <a:bodyPr/>
          <a:lstStyle/>
          <a:p>
            <a:r>
              <a:rPr lang="en-US" altLang="ko-KR" b="1" dirty="0">
                <a:latin typeface="+mn-ea"/>
                <a:ea typeface="+mn-ea"/>
                <a:cs typeface="JBold" pitchFamily="18" charset="-127"/>
              </a:rPr>
              <a:t>1. </a:t>
            </a:r>
            <a:r>
              <a:rPr lang="ko-KR" altLang="en-US" b="1" dirty="0" err="1" smtClean="0">
                <a:latin typeface="+mn-ea"/>
                <a:ea typeface="+mn-ea"/>
                <a:cs typeface="JBold" pitchFamily="18" charset="-127"/>
              </a:rPr>
              <a:t>빅데이터</a:t>
            </a:r>
            <a:endParaRPr lang="ko-KR" altLang="en-US" sz="2000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16898" y="1057848"/>
            <a:ext cx="1157030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디지털 환경에서 생성되는 정형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반정형</a:t>
            </a:r>
            <a:r>
              <a:rPr lang="en-US" altLang="ko-KR" dirty="0" smtClean="0"/>
              <a:t>, </a:t>
            </a:r>
            <a:r>
              <a:rPr lang="ko-KR" altLang="en-US" dirty="0" smtClean="0"/>
              <a:t>비정형 데이터로서 그 규모가 방대하고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생성주기가 </a:t>
            </a:r>
            <a:r>
              <a:rPr lang="ko-KR" altLang="en-US" dirty="0" smtClean="0"/>
              <a:t>짧은  </a:t>
            </a:r>
            <a:r>
              <a:rPr lang="ko-KR" altLang="en-US" dirty="0" smtClean="0"/>
              <a:t>대규모 데이터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err="1" smtClean="0"/>
              <a:t>관계형</a:t>
            </a:r>
            <a:r>
              <a:rPr lang="ko-KR" altLang="en-US" dirty="0" smtClean="0"/>
              <a:t> 데이터베이스 같은 기존의 방법으로 저장</a:t>
            </a:r>
            <a:r>
              <a:rPr lang="en-US" altLang="ko-KR" dirty="0" smtClean="0"/>
              <a:t>, </a:t>
            </a:r>
            <a:r>
              <a:rPr lang="ko-KR" altLang="en-US" dirty="0" smtClean="0"/>
              <a:t>관리</a:t>
            </a:r>
            <a:r>
              <a:rPr lang="en-US" altLang="ko-KR" dirty="0" smtClean="0"/>
              <a:t>, </a:t>
            </a:r>
            <a:r>
              <a:rPr lang="ko-KR" altLang="en-US" dirty="0" smtClean="0"/>
              <a:t>분석</a:t>
            </a:r>
            <a:r>
              <a:rPr lang="en-US" altLang="ko-KR" dirty="0" smtClean="0"/>
              <a:t>, </a:t>
            </a:r>
            <a:r>
              <a:rPr lang="ko-KR" altLang="en-US" dirty="0" smtClean="0"/>
              <a:t>처리를 넘어서는 방대한 규모의 데이터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데이터와 데이터를 처리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가공</a:t>
            </a:r>
            <a:r>
              <a:rPr lang="en-US" altLang="ko-KR" dirty="0" smtClean="0"/>
              <a:t>, </a:t>
            </a:r>
            <a:r>
              <a:rPr lang="ko-KR" altLang="en-US" dirty="0" smtClean="0"/>
              <a:t>분석하여 일상생활이나 기업의 경영 환경에 유용한 정보를 제공하는 기술도 포함하는 개념</a:t>
            </a:r>
            <a:endParaRPr lang="ko-KR" altLang="en-US" dirty="0"/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8726286"/>
              </p:ext>
            </p:extLst>
          </p:nvPr>
        </p:nvGraphicFramePr>
        <p:xfrm>
          <a:off x="758318" y="2559643"/>
          <a:ext cx="10797180" cy="40165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2452"/>
                <a:gridCol w="8944728"/>
              </a:tblGrid>
              <a:tr h="40056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atin typeface="굴림" pitchFamily="50" charset="-127"/>
                          <a:ea typeface="굴림" pitchFamily="50" charset="-127"/>
                        </a:rPr>
                        <a:t>전문가</a:t>
                      </a:r>
                      <a:endParaRPr lang="ko-KR" altLang="en-US" sz="1600" b="1" dirty="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112542" marR="11254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latin typeface="굴림" pitchFamily="50" charset="-127"/>
                          <a:ea typeface="굴림" pitchFamily="50" charset="-127"/>
                        </a:rPr>
                        <a:t>정의</a:t>
                      </a:r>
                      <a:endParaRPr lang="ko-KR" altLang="en-US" sz="1600" dirty="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112542" marR="112542"/>
                </a:tc>
              </a:tr>
              <a:tr h="5854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err="1" smtClean="0">
                          <a:solidFill>
                            <a:srgbClr val="C0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매킨지</a:t>
                      </a:r>
                      <a:r>
                        <a:rPr lang="ko-KR" altLang="en-US" sz="1600" b="1" dirty="0" smtClean="0">
                          <a:solidFill>
                            <a:srgbClr val="C0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 </a:t>
                      </a:r>
                      <a:endParaRPr lang="ko-KR" altLang="en-US" sz="1600" b="1" dirty="0">
                        <a:solidFill>
                          <a:srgbClr val="C0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112542" marR="112542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1" dirty="0" err="1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빅데이터는</a:t>
                      </a:r>
                      <a:r>
                        <a:rPr lang="ko-KR" altLang="en-US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 전통적인 데이터베이스 소프트웨어 도구로는 획득하고</a:t>
                      </a:r>
                      <a:r>
                        <a:rPr lang="en-US" altLang="ko-KR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, </a:t>
                      </a:r>
                      <a:r>
                        <a:rPr lang="ko-KR" altLang="en-US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저장하고</a:t>
                      </a:r>
                      <a:r>
                        <a:rPr lang="en-US" altLang="ko-KR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, </a:t>
                      </a:r>
                      <a:r>
                        <a:rPr lang="ko-KR" altLang="en-US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관리하고 분석할 수 없는 규모의 데이터를 뜻한다</a:t>
                      </a:r>
                      <a:endParaRPr lang="ko-KR" altLang="en-US" sz="1600" dirty="0">
                        <a:solidFill>
                          <a:srgbClr val="002060"/>
                        </a:solidFill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112542" marR="112542"/>
                </a:tc>
              </a:tr>
              <a:tr h="4179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>
                          <a:solidFill>
                            <a:srgbClr val="C0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Gartner</a:t>
                      </a:r>
                      <a:endParaRPr lang="ko-KR" altLang="en-US" sz="1600" b="1" dirty="0">
                        <a:solidFill>
                          <a:srgbClr val="C0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112542" marR="112542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향상된 시사점</a:t>
                      </a:r>
                      <a:r>
                        <a:rPr lang="en-US" altLang="ko-KR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(insight)</a:t>
                      </a:r>
                      <a:r>
                        <a:rPr lang="ko-KR" altLang="en-US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과 더 나은 의사결정을 위해 사용되는 비용 효율이 높고</a:t>
                      </a:r>
                      <a:r>
                        <a:rPr lang="en-US" altLang="ko-KR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, </a:t>
                      </a:r>
                      <a:r>
                        <a:rPr lang="ko-KR" altLang="en-US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혁신적이며</a:t>
                      </a:r>
                      <a:r>
                        <a:rPr lang="en-US" altLang="ko-KR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, </a:t>
                      </a:r>
                      <a:r>
                        <a:rPr lang="ko-KR" altLang="en-US" sz="1600" b="1" u="sng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대용량</a:t>
                      </a:r>
                      <a:r>
                        <a:rPr lang="en-US" altLang="ko-KR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, </a:t>
                      </a:r>
                      <a:r>
                        <a:rPr lang="ko-KR" altLang="en-US" sz="1600" b="1" u="sng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고속</a:t>
                      </a:r>
                      <a:r>
                        <a:rPr lang="ko-KR" altLang="en-US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 및 </a:t>
                      </a:r>
                      <a:r>
                        <a:rPr lang="ko-KR" altLang="en-US" sz="1600" b="1" u="sng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다양성</a:t>
                      </a:r>
                      <a:r>
                        <a:rPr lang="ko-KR" altLang="en-US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의 특성을 가진 정보 자산</a:t>
                      </a:r>
                      <a:endParaRPr lang="ko-KR" altLang="en-US" sz="1600" dirty="0">
                        <a:solidFill>
                          <a:srgbClr val="002060"/>
                        </a:solidFill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112542" marR="112542"/>
                </a:tc>
              </a:tr>
              <a:tr h="3748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err="1" smtClean="0">
                          <a:solidFill>
                            <a:srgbClr val="C0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야후</a:t>
                      </a:r>
                      <a:endParaRPr lang="ko-KR" altLang="en-US" sz="1600" b="1" dirty="0">
                        <a:solidFill>
                          <a:srgbClr val="C0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112542" marR="112542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1" dirty="0" err="1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빅데이터는</a:t>
                      </a:r>
                      <a:r>
                        <a:rPr lang="ko-KR" altLang="en-US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 기업이 생성하는 비구조적 데이터이다</a:t>
                      </a:r>
                      <a:r>
                        <a:rPr lang="en-US" altLang="ko-KR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. </a:t>
                      </a:r>
                      <a:endParaRPr lang="ko-KR" altLang="en-US" sz="1600" dirty="0">
                        <a:solidFill>
                          <a:srgbClr val="002060"/>
                        </a:solidFill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112542" marR="112542"/>
                </a:tc>
              </a:tr>
              <a:tr h="3748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err="1" smtClean="0">
                          <a:solidFill>
                            <a:srgbClr val="C0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위키피디아</a:t>
                      </a:r>
                      <a:endParaRPr lang="ko-KR" altLang="en-US" sz="1600" b="1" dirty="0">
                        <a:solidFill>
                          <a:srgbClr val="C0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112542" marR="112542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1" dirty="0" err="1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빅데이터는</a:t>
                      </a:r>
                      <a:r>
                        <a:rPr lang="ko-KR" altLang="en-US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 통상적으로 사용되는 데이터 수집 및 관리</a:t>
                      </a:r>
                      <a:r>
                        <a:rPr lang="en-US" altLang="ko-KR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, </a:t>
                      </a:r>
                      <a:r>
                        <a:rPr lang="ko-KR" altLang="en-US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처리와 관련된 소프트웨어의 수용 한계를 넘어서는 크기의 데이터를 말하며</a:t>
                      </a:r>
                      <a:r>
                        <a:rPr lang="en-US" altLang="ko-KR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, </a:t>
                      </a:r>
                      <a:r>
                        <a:rPr lang="ko-KR" altLang="en-US" sz="1600" b="1" dirty="0" err="1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빅데이터의</a:t>
                      </a:r>
                      <a:r>
                        <a:rPr lang="ko-KR" altLang="en-US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 규모는 단일 데이터 집합의 크기가 수집 </a:t>
                      </a:r>
                      <a:r>
                        <a:rPr lang="ko-KR" altLang="en-US" sz="1600" b="1" dirty="0" err="1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테라바이트에서</a:t>
                      </a:r>
                      <a:r>
                        <a:rPr lang="ko-KR" altLang="en-US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 수 </a:t>
                      </a:r>
                      <a:r>
                        <a:rPr lang="ko-KR" altLang="en-US" sz="1600" b="1" dirty="0" err="1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페타바이트에</a:t>
                      </a:r>
                      <a:r>
                        <a:rPr lang="ko-KR" altLang="en-US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 이르며</a:t>
                      </a:r>
                      <a:r>
                        <a:rPr lang="en-US" altLang="ko-KR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, </a:t>
                      </a:r>
                      <a:r>
                        <a:rPr lang="ko-KR" altLang="en-US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그 크기가 끊임없이 변화하는 것이 특징이다</a:t>
                      </a:r>
                      <a:endParaRPr lang="ko-KR" altLang="en-US" sz="1600" b="1" dirty="0">
                        <a:solidFill>
                          <a:srgbClr val="002060"/>
                        </a:solidFill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112542" marR="112542"/>
                </a:tc>
              </a:tr>
              <a:tr h="6238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smtClean="0">
                          <a:solidFill>
                            <a:srgbClr val="C0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IDC</a:t>
                      </a:r>
                      <a:endParaRPr lang="ko-KR" altLang="en-US" sz="1600" b="1">
                        <a:solidFill>
                          <a:srgbClr val="C0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112542" marR="112542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1" dirty="0" err="1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빅데이터</a:t>
                      </a:r>
                      <a:r>
                        <a:rPr lang="ko-KR" altLang="en-US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 여부를 판단할 수 있는 규모 기준은 없다</a:t>
                      </a:r>
                      <a:r>
                        <a:rPr lang="en-US" altLang="ko-KR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. </a:t>
                      </a:r>
                      <a:r>
                        <a:rPr lang="ko-KR" altLang="en-US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규모가 크고</a:t>
                      </a:r>
                      <a:r>
                        <a:rPr lang="en-US" altLang="ko-KR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, </a:t>
                      </a:r>
                      <a:r>
                        <a:rPr lang="ko-KR" altLang="en-US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구조가 다양하며</a:t>
                      </a:r>
                      <a:r>
                        <a:rPr lang="en-US" altLang="ko-KR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, </a:t>
                      </a:r>
                      <a:r>
                        <a:rPr lang="ko-KR" altLang="en-US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매우 빠르게 획득하고 분석할 수 있도록 새로운 기술로 관리해야 하는 데이터이다</a:t>
                      </a:r>
                      <a:endParaRPr lang="ko-KR" altLang="en-US" sz="1600" dirty="0">
                        <a:solidFill>
                          <a:srgbClr val="002060"/>
                        </a:solidFill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112542" marR="112542"/>
                </a:tc>
              </a:tr>
              <a:tr h="62979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err="1" smtClean="0">
                          <a:solidFill>
                            <a:srgbClr val="C0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국가정보화전략</a:t>
                      </a:r>
                      <a:r>
                        <a:rPr lang="en-US" altLang="ko-KR" sz="1600" b="1" dirty="0" smtClean="0">
                          <a:solidFill>
                            <a:srgbClr val="C0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/>
                      </a:r>
                      <a:br>
                        <a:rPr lang="en-US" altLang="ko-KR" sz="1600" b="1" dirty="0" smtClean="0">
                          <a:solidFill>
                            <a:srgbClr val="C00000"/>
                          </a:solidFill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ko-KR" altLang="en-US" sz="1600" b="1" dirty="0" smtClean="0">
                          <a:solidFill>
                            <a:srgbClr val="C0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위원회</a:t>
                      </a:r>
                      <a:endParaRPr lang="ko-KR" altLang="en-US" sz="1600" b="1" dirty="0">
                        <a:solidFill>
                          <a:srgbClr val="C0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112542" marR="112542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대용량 데이터를 활용</a:t>
                      </a:r>
                      <a:r>
                        <a:rPr lang="en-US" altLang="ko-KR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/</a:t>
                      </a:r>
                      <a:r>
                        <a:rPr lang="ko-KR" altLang="en-US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분석해서 가치 있는 정보를 추출하고</a:t>
                      </a:r>
                      <a:r>
                        <a:rPr lang="en-US" altLang="ko-KR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, </a:t>
                      </a:r>
                      <a:r>
                        <a:rPr lang="ko-KR" altLang="en-US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생성된 지식을 바탕으로 능동적으로 대응하거나 변화를 예측하기 위한 정보화 기술</a:t>
                      </a:r>
                      <a:endParaRPr lang="ko-KR" altLang="en-US" sz="1600" b="1" dirty="0">
                        <a:solidFill>
                          <a:srgbClr val="002060"/>
                        </a:solidFill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112542" marR="112542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65287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smtClean="0"/>
              <a:t>1. </a:t>
            </a:r>
            <a:r>
              <a:rPr lang="ko-KR" altLang="en-US" b="1" dirty="0" err="1" smtClean="0"/>
              <a:t>빅데이터</a:t>
            </a:r>
            <a:r>
              <a:rPr lang="ko-KR" altLang="en-US" b="1" dirty="0" smtClean="0"/>
              <a:t>  기술</a:t>
            </a:r>
            <a:endParaRPr lang="ko-KR" altLang="en-US" b="1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20</a:t>
            </a:fld>
            <a:r>
              <a:rPr lang="en-US" smtClean="0"/>
              <a:t> - </a:t>
            </a:r>
            <a:endParaRPr lang="en-US" dirty="0"/>
          </a:p>
        </p:txBody>
      </p:sp>
      <p:sp>
        <p:nvSpPr>
          <p:cNvPr id="5" name="내용 개체 틀 7"/>
          <p:cNvSpPr txBox="1">
            <a:spLocks/>
          </p:cNvSpPr>
          <p:nvPr/>
        </p:nvSpPr>
        <p:spPr bwMode="auto">
          <a:xfrm>
            <a:off x="526176" y="1042247"/>
            <a:ext cx="10872293" cy="22713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sz="1800" dirty="0"/>
              <a:t> </a:t>
            </a:r>
            <a:r>
              <a:rPr lang="en-US" altLang="ko-KR" sz="1800" dirty="0"/>
              <a:t>Hadoop </a:t>
            </a:r>
            <a:r>
              <a:rPr lang="ko-KR" altLang="en-US" sz="1800" dirty="0" smtClean="0"/>
              <a:t>모듈</a:t>
            </a:r>
            <a:endParaRPr lang="en-US" altLang="ko-KR" sz="1800" dirty="0" smtClean="0"/>
          </a:p>
          <a:p>
            <a:pPr marL="0" indent="0">
              <a:buNone/>
            </a:pPr>
            <a:endParaRPr lang="en-US" altLang="ko-KR" sz="1800" dirty="0"/>
          </a:p>
          <a:p>
            <a:pPr marL="514350" lvl="1" indent="-342900">
              <a:buFont typeface="Wingdings" panose="05000000000000000000" pitchFamily="2" charset="2"/>
              <a:buChar char="Ø"/>
            </a:pPr>
            <a:r>
              <a:rPr lang="ko-KR" altLang="en-US" b="0" dirty="0" smtClean="0"/>
              <a:t> </a:t>
            </a:r>
            <a:r>
              <a:rPr lang="en-US" altLang="ko-KR" b="0" dirty="0" err="1"/>
              <a:t>Hadoop</a:t>
            </a:r>
            <a:r>
              <a:rPr lang="en-US" altLang="ko-KR" b="0" dirty="0"/>
              <a:t> </a:t>
            </a:r>
            <a:r>
              <a:rPr lang="en-US" altLang="ko-KR" b="0" dirty="0" smtClean="0"/>
              <a:t>Common - </a:t>
            </a:r>
            <a:r>
              <a:rPr lang="ko-KR" altLang="en-US" b="0" dirty="0" smtClean="0"/>
              <a:t>다른 </a:t>
            </a:r>
            <a:r>
              <a:rPr lang="ko-KR" altLang="en-US" b="0" dirty="0" err="1"/>
              <a:t>하둡</a:t>
            </a:r>
            <a:r>
              <a:rPr lang="ko-KR" altLang="en-US" b="0" dirty="0"/>
              <a:t> 모듈을 지원하는 </a:t>
            </a:r>
            <a:r>
              <a:rPr lang="ko-KR" altLang="en-US" b="0" dirty="0" smtClean="0"/>
              <a:t>유틸리티</a:t>
            </a:r>
            <a:endParaRPr lang="en-US" altLang="ko-KR" b="0" dirty="0" smtClean="0"/>
          </a:p>
          <a:p>
            <a:pPr marL="514350" lvl="1" indent="-342900">
              <a:buFont typeface="Wingdings" panose="05000000000000000000" pitchFamily="2" charset="2"/>
              <a:buChar char="Ø"/>
            </a:pPr>
            <a:r>
              <a:rPr lang="ko-KR" altLang="en-US" b="0" dirty="0" smtClean="0"/>
              <a:t> </a:t>
            </a:r>
            <a:r>
              <a:rPr lang="en-US" altLang="ko-KR" b="0" dirty="0" smtClean="0"/>
              <a:t>HDFS (</a:t>
            </a:r>
            <a:r>
              <a:rPr lang="en-US" altLang="ko-KR" b="0" dirty="0" err="1" smtClean="0"/>
              <a:t>Hadoop</a:t>
            </a:r>
            <a:r>
              <a:rPr lang="en-US" altLang="ko-KR" b="0" dirty="0" smtClean="0"/>
              <a:t> </a:t>
            </a:r>
            <a:r>
              <a:rPr lang="en-US" altLang="ko-KR" b="0" dirty="0"/>
              <a:t>Distributed File </a:t>
            </a:r>
            <a:r>
              <a:rPr lang="en-US" altLang="ko-KR" b="0" dirty="0" smtClean="0"/>
              <a:t>System) - </a:t>
            </a:r>
            <a:r>
              <a:rPr lang="ko-KR" altLang="en-US" b="0" dirty="0" smtClean="0"/>
              <a:t>어플리케이션 </a:t>
            </a:r>
            <a:r>
              <a:rPr lang="ko-KR" altLang="en-US" b="0" dirty="0"/>
              <a:t>데이터에 고성능 접근을 지원하는 분산 파일 </a:t>
            </a:r>
            <a:r>
              <a:rPr lang="ko-KR" altLang="en-US" b="0" dirty="0" smtClean="0"/>
              <a:t>시스템</a:t>
            </a:r>
            <a:endParaRPr lang="en-US" altLang="ko-KR" b="0" dirty="0" smtClean="0"/>
          </a:p>
          <a:p>
            <a:pPr marL="514350" lvl="1" indent="-342900">
              <a:buFont typeface="Wingdings" panose="05000000000000000000" pitchFamily="2" charset="2"/>
              <a:buChar char="Ø"/>
            </a:pPr>
            <a:r>
              <a:rPr lang="en-US" altLang="ko-KR" b="0" dirty="0" err="1" smtClean="0"/>
              <a:t>Hbase</a:t>
            </a:r>
            <a:r>
              <a:rPr lang="en-US" altLang="ko-KR" b="0" dirty="0" smtClean="0"/>
              <a:t> - </a:t>
            </a:r>
            <a:r>
              <a:rPr lang="ko-KR" altLang="en-US" b="0" dirty="0" smtClean="0"/>
              <a:t>분산 데이터베이스</a:t>
            </a:r>
            <a:endParaRPr lang="en-US" altLang="ko-KR" b="0" dirty="0" smtClean="0"/>
          </a:p>
          <a:p>
            <a:pPr marL="514350" lvl="1" indent="-342900">
              <a:buFont typeface="Wingdings" panose="05000000000000000000" pitchFamily="2" charset="2"/>
              <a:buChar char="Ø"/>
            </a:pPr>
            <a:r>
              <a:rPr lang="en-US" altLang="ko-KR" b="0" dirty="0" err="1" smtClean="0"/>
              <a:t>Hadoop</a:t>
            </a:r>
            <a:r>
              <a:rPr lang="en-US" altLang="ko-KR" b="0" dirty="0" smtClean="0"/>
              <a:t> YARN - </a:t>
            </a:r>
            <a:r>
              <a:rPr lang="ko-KR" altLang="en-US" b="0" dirty="0" err="1" smtClean="0"/>
              <a:t>잡</a:t>
            </a:r>
            <a:r>
              <a:rPr lang="ko-KR" altLang="en-US" b="0" dirty="0" smtClean="0"/>
              <a:t> </a:t>
            </a:r>
            <a:r>
              <a:rPr lang="ko-KR" altLang="en-US" b="0" dirty="0" err="1"/>
              <a:t>스케쥴링과</a:t>
            </a:r>
            <a:r>
              <a:rPr lang="ko-KR" altLang="en-US" b="0" dirty="0"/>
              <a:t> 클러스터 리소스 관리를 위한 </a:t>
            </a:r>
            <a:r>
              <a:rPr lang="ko-KR" altLang="en-US" b="0" dirty="0" err="1" smtClean="0"/>
              <a:t>프레임웍</a:t>
            </a:r>
            <a:endParaRPr lang="en-US" altLang="ko-KR" b="0" dirty="0" smtClean="0"/>
          </a:p>
          <a:p>
            <a:pPr marL="514350" lvl="1" indent="-342900">
              <a:buFont typeface="Wingdings" panose="05000000000000000000" pitchFamily="2" charset="2"/>
              <a:buChar char="Ø"/>
            </a:pPr>
            <a:r>
              <a:rPr lang="en-US" altLang="ko-KR" b="0" dirty="0" err="1" smtClean="0"/>
              <a:t>Hadoop</a:t>
            </a:r>
            <a:r>
              <a:rPr lang="en-US" altLang="ko-KR" b="0" dirty="0" smtClean="0"/>
              <a:t> </a:t>
            </a:r>
            <a:r>
              <a:rPr lang="en-US" altLang="ko-KR" b="0" dirty="0" err="1" smtClean="0"/>
              <a:t>MapReduce</a:t>
            </a:r>
            <a:r>
              <a:rPr lang="en-US" altLang="ko-KR" b="0" dirty="0" smtClean="0"/>
              <a:t> - </a:t>
            </a:r>
            <a:r>
              <a:rPr lang="ko-KR" altLang="en-US" b="0" dirty="0" smtClean="0"/>
              <a:t>대용량 </a:t>
            </a:r>
            <a:r>
              <a:rPr lang="ko-KR" altLang="en-US" b="0" dirty="0"/>
              <a:t>데이터의 병렬처리를 위한 얀 기반 시스템</a:t>
            </a:r>
            <a:endParaRPr lang="en-US" altLang="ko-KR" b="0" dirty="0" smtClean="0"/>
          </a:p>
        </p:txBody>
      </p:sp>
      <p:sp>
        <p:nvSpPr>
          <p:cNvPr id="6" name="내용 개체 틀 7"/>
          <p:cNvSpPr txBox="1">
            <a:spLocks/>
          </p:cNvSpPr>
          <p:nvPr/>
        </p:nvSpPr>
        <p:spPr bwMode="auto">
          <a:xfrm>
            <a:off x="530408" y="3891325"/>
            <a:ext cx="11281453" cy="19943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sz="1800" dirty="0"/>
              <a:t> </a:t>
            </a:r>
            <a:r>
              <a:rPr lang="en-US" altLang="ko-KR" sz="1800" dirty="0"/>
              <a:t>Hadoop </a:t>
            </a:r>
            <a:r>
              <a:rPr lang="ko-KR" altLang="en-US" sz="1800" dirty="0"/>
              <a:t>설계 </a:t>
            </a:r>
            <a:r>
              <a:rPr lang="ko-KR" altLang="en-US" sz="1800" dirty="0" smtClean="0"/>
              <a:t>목표</a:t>
            </a:r>
            <a:endParaRPr lang="en-US" altLang="ko-KR" sz="1800" dirty="0" smtClean="0"/>
          </a:p>
          <a:p>
            <a:pPr marL="0" indent="0">
              <a:buNone/>
            </a:pPr>
            <a:endParaRPr lang="en-US" altLang="ko-KR" sz="1800" dirty="0"/>
          </a:p>
          <a:p>
            <a:pPr marL="514350" lvl="1" indent="-342900">
              <a:buFont typeface="Wingdings" panose="05000000000000000000" pitchFamily="2" charset="2"/>
              <a:buChar char="Ø"/>
            </a:pPr>
            <a:r>
              <a:rPr lang="ko-KR" altLang="en-US" b="0" dirty="0" smtClean="0"/>
              <a:t>장애복구 </a:t>
            </a:r>
            <a:r>
              <a:rPr lang="en-US" altLang="ko-KR" b="0" dirty="0" smtClean="0"/>
              <a:t>-  </a:t>
            </a:r>
            <a:r>
              <a:rPr lang="ko-KR" altLang="en-US" b="0" dirty="0" smtClean="0"/>
              <a:t>복제 </a:t>
            </a:r>
            <a:r>
              <a:rPr lang="ko-KR" altLang="en-US" b="0" dirty="0"/>
              <a:t>데이터 </a:t>
            </a:r>
            <a:r>
              <a:rPr lang="ko-KR" altLang="en-US" b="0" dirty="0" smtClean="0"/>
              <a:t>저장</a:t>
            </a:r>
            <a:r>
              <a:rPr lang="en-US" altLang="ko-KR" b="0" dirty="0" smtClean="0"/>
              <a:t>,  </a:t>
            </a:r>
            <a:r>
              <a:rPr lang="ko-KR" altLang="en-US" b="0" dirty="0" smtClean="0"/>
              <a:t>주기적인 </a:t>
            </a:r>
            <a:r>
              <a:rPr lang="ko-KR" altLang="en-US" b="0" dirty="0"/>
              <a:t>상태 체크</a:t>
            </a:r>
          </a:p>
          <a:p>
            <a:pPr marL="514350" lvl="1" indent="-342900">
              <a:buFont typeface="Wingdings" panose="05000000000000000000" pitchFamily="2" charset="2"/>
              <a:buChar char="Ø"/>
            </a:pPr>
            <a:r>
              <a:rPr lang="ko-KR" altLang="en-US" b="0" dirty="0" err="1" smtClean="0"/>
              <a:t>스트리밍</a:t>
            </a:r>
            <a:r>
              <a:rPr lang="ko-KR" altLang="en-US" b="0" dirty="0" smtClean="0"/>
              <a:t> </a:t>
            </a:r>
            <a:r>
              <a:rPr lang="ko-KR" altLang="en-US" b="0" dirty="0"/>
              <a:t>방식의 데이터 </a:t>
            </a:r>
            <a:r>
              <a:rPr lang="ko-KR" altLang="en-US" b="0" dirty="0" smtClean="0"/>
              <a:t>접근 </a:t>
            </a:r>
            <a:r>
              <a:rPr lang="en-US" altLang="ko-KR" b="0" dirty="0" smtClean="0"/>
              <a:t>- </a:t>
            </a:r>
            <a:r>
              <a:rPr lang="ko-KR" altLang="en-US" b="0" dirty="0" smtClean="0"/>
              <a:t>높은 </a:t>
            </a:r>
            <a:r>
              <a:rPr lang="ko-KR" altLang="en-US" b="0" dirty="0"/>
              <a:t>데이터 처리량에 중점을 두고 있음</a:t>
            </a:r>
          </a:p>
          <a:p>
            <a:pPr marL="514350" lvl="1" indent="-342900">
              <a:buFont typeface="Wingdings" panose="05000000000000000000" pitchFamily="2" charset="2"/>
              <a:buChar char="Ø"/>
            </a:pPr>
            <a:r>
              <a:rPr lang="ko-KR" altLang="en-US" b="0" dirty="0" smtClean="0"/>
              <a:t>대용량 </a:t>
            </a:r>
            <a:r>
              <a:rPr lang="ko-KR" altLang="en-US" b="0" dirty="0"/>
              <a:t>데이터 </a:t>
            </a:r>
            <a:r>
              <a:rPr lang="ko-KR" altLang="en-US" b="0" dirty="0" smtClean="0"/>
              <a:t>저장 </a:t>
            </a:r>
            <a:r>
              <a:rPr lang="en-US" altLang="ko-KR" b="0" dirty="0" smtClean="0"/>
              <a:t>- </a:t>
            </a:r>
            <a:r>
              <a:rPr lang="ko-KR" altLang="en-US" b="0" dirty="0" smtClean="0"/>
              <a:t>하나의 </a:t>
            </a:r>
            <a:r>
              <a:rPr lang="ko-KR" altLang="en-US" b="0" dirty="0"/>
              <a:t>파일이 </a:t>
            </a:r>
            <a:r>
              <a:rPr lang="ko-KR" altLang="en-US" b="0" dirty="0" err="1"/>
              <a:t>테라바이트</a:t>
            </a:r>
            <a:r>
              <a:rPr lang="ko-KR" altLang="en-US" b="0" dirty="0"/>
              <a:t> 이상 저장 </a:t>
            </a:r>
            <a:r>
              <a:rPr lang="ko-KR" altLang="en-US" b="0" dirty="0" smtClean="0"/>
              <a:t>가능</a:t>
            </a:r>
            <a:r>
              <a:rPr lang="en-US" altLang="ko-KR" b="0" dirty="0" smtClean="0"/>
              <a:t>, </a:t>
            </a:r>
            <a:r>
              <a:rPr lang="ko-KR" altLang="en-US" b="0" dirty="0" smtClean="0"/>
              <a:t>하나의 </a:t>
            </a:r>
            <a:r>
              <a:rPr lang="ko-KR" altLang="en-US" b="0" dirty="0" err="1"/>
              <a:t>인스턴스에서</a:t>
            </a:r>
            <a:r>
              <a:rPr lang="ko-KR" altLang="en-US" b="0" dirty="0"/>
              <a:t> 수백만 개 이상의 파일 지원</a:t>
            </a:r>
          </a:p>
          <a:p>
            <a:pPr marL="514350" lvl="1" indent="-342900">
              <a:buFont typeface="Wingdings" panose="05000000000000000000" pitchFamily="2" charset="2"/>
              <a:buChar char="Ø"/>
            </a:pPr>
            <a:r>
              <a:rPr lang="ko-KR" altLang="en-US" b="0" dirty="0" smtClean="0"/>
              <a:t>데이터 </a:t>
            </a:r>
            <a:r>
              <a:rPr lang="ko-KR" altLang="en-US" b="0" dirty="0" err="1" smtClean="0"/>
              <a:t>무결성</a:t>
            </a:r>
            <a:r>
              <a:rPr lang="ko-KR" altLang="en-US" b="0" dirty="0" smtClean="0"/>
              <a:t>  </a:t>
            </a:r>
            <a:r>
              <a:rPr lang="en-US" altLang="ko-KR" b="0" dirty="0" smtClean="0"/>
              <a:t>- </a:t>
            </a:r>
            <a:r>
              <a:rPr lang="ko-KR" altLang="en-US" b="0" dirty="0" smtClean="0"/>
              <a:t>읽기 전용</a:t>
            </a:r>
            <a:r>
              <a:rPr lang="en-US" altLang="ko-KR" b="0" dirty="0" smtClean="0"/>
              <a:t>, </a:t>
            </a:r>
            <a:r>
              <a:rPr lang="ko-KR" altLang="en-US" b="0" dirty="0" smtClean="0"/>
              <a:t>파일 </a:t>
            </a:r>
            <a:r>
              <a:rPr lang="ko-KR" altLang="en-US" b="0" dirty="0"/>
              <a:t>이동</a:t>
            </a:r>
            <a:r>
              <a:rPr lang="en-US" altLang="ko-KR" b="0" dirty="0"/>
              <a:t>, </a:t>
            </a:r>
            <a:r>
              <a:rPr lang="ko-KR" altLang="en-US" b="0" dirty="0"/>
              <a:t>삭제</a:t>
            </a:r>
            <a:r>
              <a:rPr lang="en-US" altLang="ko-KR" b="0" dirty="0"/>
              <a:t>, </a:t>
            </a:r>
            <a:r>
              <a:rPr lang="ko-KR" altLang="en-US" b="0" dirty="0"/>
              <a:t>복사 인터페이스 제공</a:t>
            </a:r>
            <a:endParaRPr lang="en-US" altLang="ko-KR" b="0" dirty="0"/>
          </a:p>
        </p:txBody>
      </p:sp>
    </p:spTree>
    <p:extLst>
      <p:ext uri="{BB962C8B-B14F-4D97-AF65-F5344CB8AC3E}">
        <p14:creationId xmlns:p14="http://schemas.microsoft.com/office/powerpoint/2010/main" val="2188401024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200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4" y="956650"/>
            <a:ext cx="116176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>
                <a:hlinkClick r:id="rId2"/>
              </a:rPr>
              <a:t>https://cwiki.apache.org/confluence/display/Hive/LanguageManual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/>
          </a:p>
          <a:p>
            <a:r>
              <a:rPr lang="en-US" altLang="ko-KR" dirty="0" smtClean="0"/>
              <a:t> </a:t>
            </a:r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Hive QL</a:t>
            </a:r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>
            <a:off x="504497" y="1589419"/>
            <a:ext cx="10893971" cy="227313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#</a:t>
            </a:r>
            <a:r>
              <a:rPr lang="en-US" altLang="ko-KR" dirty="0" err="1" smtClean="0">
                <a:solidFill>
                  <a:schemeClr val="tx1"/>
                </a:solidFill>
              </a:rPr>
              <a:t>HiveQL</a:t>
            </a:r>
            <a:r>
              <a:rPr lang="ko-KR" altLang="en-US" dirty="0" smtClean="0">
                <a:solidFill>
                  <a:schemeClr val="tx1"/>
                </a:solidFill>
              </a:rPr>
              <a:t>이 기술되어 있는 파일을 인수로 사용하여 명령어 라인에서 실행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</a:p>
          <a:p>
            <a:r>
              <a:rPr lang="en-US" altLang="ko-KR" dirty="0" smtClean="0">
                <a:solidFill>
                  <a:schemeClr val="tx1"/>
                </a:solidFill>
              </a:rPr>
              <a:t>hive  -f  &lt;</a:t>
            </a:r>
            <a:r>
              <a:rPr lang="ko-KR" altLang="en-US" dirty="0" smtClean="0">
                <a:solidFill>
                  <a:schemeClr val="tx1"/>
                </a:solidFill>
              </a:rPr>
              <a:t>파일명</a:t>
            </a:r>
            <a:r>
              <a:rPr lang="en-US" altLang="ko-KR" dirty="0" smtClean="0">
                <a:solidFill>
                  <a:schemeClr val="tx1"/>
                </a:solidFill>
              </a:rPr>
              <a:t>&gt;     </a:t>
            </a:r>
          </a:p>
          <a:p>
            <a:r>
              <a:rPr lang="en-US" altLang="ko-KR" dirty="0" smtClean="0">
                <a:solidFill>
                  <a:schemeClr val="tx1"/>
                </a:solidFill>
              </a:rPr>
              <a:t># </a:t>
            </a:r>
            <a:r>
              <a:rPr lang="ko-KR" altLang="en-US" dirty="0" smtClean="0">
                <a:solidFill>
                  <a:schemeClr val="tx1"/>
                </a:solidFill>
              </a:rPr>
              <a:t>명령어 라인 인수로 </a:t>
            </a:r>
            <a:r>
              <a:rPr lang="en-US" altLang="ko-KR" dirty="0" err="1" smtClean="0">
                <a:solidFill>
                  <a:schemeClr val="tx1"/>
                </a:solidFill>
              </a:rPr>
              <a:t>HiveQL</a:t>
            </a:r>
            <a:r>
              <a:rPr lang="ko-KR" altLang="en-US" dirty="0" smtClean="0">
                <a:solidFill>
                  <a:schemeClr val="tx1"/>
                </a:solidFill>
              </a:rPr>
              <a:t>문을 직접 기술해서 실행</a:t>
            </a:r>
            <a:endParaRPr lang="en-US" altLang="ko-KR" dirty="0" smtClean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hive</a:t>
            </a:r>
            <a:r>
              <a:rPr lang="ko-KR" altLang="en-US" dirty="0" smtClean="0">
                <a:solidFill>
                  <a:schemeClr val="tx1"/>
                </a:solidFill>
              </a:rPr>
              <a:t>  </a:t>
            </a:r>
            <a:r>
              <a:rPr lang="en-US" altLang="ko-KR" dirty="0" smtClean="0">
                <a:solidFill>
                  <a:schemeClr val="tx1"/>
                </a:solidFill>
              </a:rPr>
              <a:t>-e  ‘</a:t>
            </a:r>
            <a:r>
              <a:rPr lang="en-US" altLang="ko-KR" dirty="0" err="1" smtClean="0">
                <a:solidFill>
                  <a:schemeClr val="tx1"/>
                </a:solidFill>
              </a:rPr>
              <a:t>HiveSQL</a:t>
            </a:r>
            <a:r>
              <a:rPr lang="ko-KR" altLang="en-US" dirty="0" smtClean="0">
                <a:solidFill>
                  <a:schemeClr val="tx1"/>
                </a:solidFill>
              </a:rPr>
              <a:t>문</a:t>
            </a:r>
            <a:r>
              <a:rPr lang="en-US" altLang="ko-KR" dirty="0" smtClean="0">
                <a:solidFill>
                  <a:schemeClr val="tx1"/>
                </a:solidFill>
              </a:rPr>
              <a:t>’</a:t>
            </a:r>
          </a:p>
          <a:p>
            <a:r>
              <a:rPr lang="en-US" altLang="ko-KR" dirty="0" smtClean="0">
                <a:solidFill>
                  <a:schemeClr val="tx1"/>
                </a:solidFill>
              </a:rPr>
              <a:t># Hive</a:t>
            </a:r>
            <a:r>
              <a:rPr lang="ko-KR" altLang="en-US" dirty="0" smtClean="0">
                <a:solidFill>
                  <a:schemeClr val="tx1"/>
                </a:solidFill>
              </a:rPr>
              <a:t>는 실행 시에 </a:t>
            </a:r>
            <a:r>
              <a:rPr lang="en-US" altLang="ko-KR" dirty="0" smtClean="0">
                <a:solidFill>
                  <a:schemeClr val="tx1"/>
                </a:solidFill>
              </a:rPr>
              <a:t>Hive</a:t>
            </a:r>
            <a:r>
              <a:rPr lang="ko-KR" altLang="en-US" dirty="0" smtClean="0">
                <a:solidFill>
                  <a:schemeClr val="tx1"/>
                </a:solidFill>
              </a:rPr>
              <a:t>에 관한 로그나 </a:t>
            </a:r>
            <a:r>
              <a:rPr lang="en-US" altLang="ko-KR" dirty="0" err="1" smtClean="0">
                <a:solidFill>
                  <a:schemeClr val="tx1"/>
                </a:solidFill>
              </a:rPr>
              <a:t>MapREduce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ko-KR" altLang="en-US" dirty="0" err="1" smtClean="0">
                <a:solidFill>
                  <a:schemeClr val="tx1"/>
                </a:solidFill>
              </a:rPr>
              <a:t>잡</a:t>
            </a:r>
            <a:r>
              <a:rPr lang="ko-KR" altLang="en-US" dirty="0" smtClean="0">
                <a:solidFill>
                  <a:schemeClr val="tx1"/>
                </a:solidFill>
              </a:rPr>
              <a:t> 실행 상태에 대한 정보를 출력하지만</a:t>
            </a:r>
            <a:r>
              <a:rPr lang="en-US" altLang="ko-KR" dirty="0" smtClean="0">
                <a:solidFill>
                  <a:schemeClr val="tx1"/>
                </a:solidFill>
              </a:rPr>
              <a:t>, -s </a:t>
            </a:r>
            <a:r>
              <a:rPr lang="ko-KR" altLang="en-US" dirty="0" smtClean="0">
                <a:solidFill>
                  <a:schemeClr val="tx1"/>
                </a:solidFill>
              </a:rPr>
              <a:t>인수를 지정하면 </a:t>
            </a:r>
            <a:r>
              <a:rPr lang="en-US" altLang="ko-KR" dirty="0" smtClean="0">
                <a:solidFill>
                  <a:schemeClr val="tx1"/>
                </a:solidFill>
              </a:rPr>
              <a:t>silent </a:t>
            </a:r>
            <a:r>
              <a:rPr lang="ko-KR" altLang="en-US" dirty="0" smtClean="0">
                <a:solidFill>
                  <a:schemeClr val="tx1"/>
                </a:solidFill>
              </a:rPr>
              <a:t>모드가 돼서 출력을 억제하는 것이 가능</a:t>
            </a:r>
            <a:endParaRPr lang="en-US" altLang="ko-KR" dirty="0" smtClean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hive  -</a:t>
            </a:r>
            <a:r>
              <a:rPr lang="en-US" altLang="ko-KR" dirty="0">
                <a:solidFill>
                  <a:schemeClr val="tx1"/>
                </a:solidFill>
              </a:rPr>
              <a:t>s  -e  ‘</a:t>
            </a:r>
            <a:r>
              <a:rPr lang="en-US" altLang="ko-KR" dirty="0" err="1">
                <a:solidFill>
                  <a:schemeClr val="tx1"/>
                </a:solidFill>
              </a:rPr>
              <a:t>HiveSQL</a:t>
            </a:r>
            <a:r>
              <a:rPr lang="ko-KR" altLang="en-US" dirty="0">
                <a:solidFill>
                  <a:schemeClr val="tx1"/>
                </a:solidFill>
              </a:rPr>
              <a:t>문</a:t>
            </a:r>
            <a:r>
              <a:rPr lang="en-US" altLang="ko-KR" dirty="0" smtClean="0">
                <a:solidFill>
                  <a:schemeClr val="tx1"/>
                </a:solidFill>
              </a:rPr>
              <a:t>’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   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48274" y="4120264"/>
            <a:ext cx="116176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Hive </a:t>
            </a:r>
            <a:r>
              <a:rPr lang="ko-KR" altLang="en-US" dirty="0" smtClean="0"/>
              <a:t>명령을 실행함으로써 </a:t>
            </a:r>
            <a:r>
              <a:rPr lang="en-US" altLang="ko-KR" dirty="0" smtClean="0"/>
              <a:t>Hive </a:t>
            </a:r>
            <a:r>
              <a:rPr lang="ko-KR" altLang="en-US" dirty="0" err="1" smtClean="0"/>
              <a:t>쉘을</a:t>
            </a:r>
            <a:r>
              <a:rPr lang="ko-KR" altLang="en-US" dirty="0" smtClean="0"/>
              <a:t> 시작할 수 있다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SET </a:t>
            </a:r>
            <a:r>
              <a:rPr lang="ko-KR" altLang="en-US" dirty="0" smtClean="0"/>
              <a:t>명령을 통해 </a:t>
            </a:r>
            <a:r>
              <a:rPr lang="en-US" altLang="ko-KR" dirty="0" smtClean="0"/>
              <a:t>Hadoop</a:t>
            </a:r>
            <a:r>
              <a:rPr lang="ko-KR" altLang="en-US" dirty="0" smtClean="0"/>
              <a:t>이나 </a:t>
            </a:r>
            <a:r>
              <a:rPr lang="en-US" altLang="ko-KR" dirty="0" smtClean="0"/>
              <a:t>Hive </a:t>
            </a:r>
            <a:r>
              <a:rPr lang="ko-KR" altLang="en-US" dirty="0" smtClean="0"/>
              <a:t>관련 속성을 설정 할 수 있다</a:t>
            </a:r>
            <a:r>
              <a:rPr lang="en-US" altLang="ko-KR" dirty="0" smtClean="0"/>
              <a:t>.  (</a:t>
            </a:r>
            <a:r>
              <a:rPr lang="ko-KR" altLang="en-US" dirty="0" smtClean="0"/>
              <a:t>설정한 것은 </a:t>
            </a:r>
            <a:r>
              <a:rPr lang="en-US" altLang="ko-KR" dirty="0" smtClean="0"/>
              <a:t>Hive </a:t>
            </a:r>
            <a:r>
              <a:rPr lang="ko-KR" altLang="en-US" dirty="0" err="1" smtClean="0"/>
              <a:t>쉘</a:t>
            </a:r>
            <a:r>
              <a:rPr lang="ko-KR" altLang="en-US" dirty="0" smtClean="0"/>
              <a:t> 내에서만 유효하다</a:t>
            </a:r>
            <a:r>
              <a:rPr lang="en-US" altLang="ko-KR" dirty="0" smtClean="0"/>
              <a:t>) 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504497" y="4942489"/>
            <a:ext cx="10893971" cy="80404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hive&gt; SET </a:t>
            </a:r>
            <a:r>
              <a:rPr lang="en-US" altLang="ko-KR" dirty="0" err="1" smtClean="0">
                <a:solidFill>
                  <a:schemeClr val="tx1"/>
                </a:solidFill>
              </a:rPr>
              <a:t>mapred.reduce.tasks</a:t>
            </a:r>
            <a:r>
              <a:rPr lang="en-US" altLang="ko-KR" dirty="0" smtClean="0">
                <a:solidFill>
                  <a:schemeClr val="tx1"/>
                </a:solidFill>
              </a:rPr>
              <a:t>= 20</a:t>
            </a:r>
          </a:p>
          <a:p>
            <a:r>
              <a:rPr lang="en-US" altLang="ko-KR" dirty="0" smtClean="0">
                <a:solidFill>
                  <a:schemeClr val="tx1"/>
                </a:solidFill>
              </a:rPr>
              <a:t>Hive&gt; SET  </a:t>
            </a:r>
            <a:r>
              <a:rPr lang="en-US" altLang="ko-KR" dirty="0" err="1" smtClean="0">
                <a:solidFill>
                  <a:schemeClr val="tx1"/>
                </a:solidFill>
              </a:rPr>
              <a:t>hive.parallel.queries</a:t>
            </a:r>
            <a:r>
              <a:rPr lang="en-US" altLang="ko-KR" dirty="0" smtClean="0">
                <a:solidFill>
                  <a:schemeClr val="tx1"/>
                </a:solidFill>
              </a:rPr>
              <a:t>=true;</a:t>
            </a:r>
            <a:endParaRPr lang="en-US" altLang="ko-K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1728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201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4" y="956650"/>
            <a:ext cx="1161760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LIST </a:t>
            </a:r>
            <a:r>
              <a:rPr lang="ko-KR" altLang="en-US" dirty="0" smtClean="0"/>
              <a:t>명령으로 이용 가능한 리소스를 확인할 수 있다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!</a:t>
            </a:r>
            <a:r>
              <a:rPr lang="ko-KR" altLang="en-US" dirty="0" smtClean="0"/>
              <a:t>마크를 붙임으로써 </a:t>
            </a:r>
            <a:r>
              <a:rPr lang="en-US" altLang="ko-KR" dirty="0" smtClean="0"/>
              <a:t>OS </a:t>
            </a:r>
            <a:r>
              <a:rPr lang="ko-KR" altLang="en-US" dirty="0" smtClean="0"/>
              <a:t>명령을 실행할 수 있다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/>
              <a:t>f</a:t>
            </a:r>
            <a:r>
              <a:rPr lang="en-US" altLang="ko-KR" dirty="0" smtClean="0"/>
              <a:t>s </a:t>
            </a:r>
            <a:r>
              <a:rPr lang="ko-KR" altLang="en-US" dirty="0" smtClean="0"/>
              <a:t>명령을 사용해서 </a:t>
            </a:r>
            <a:r>
              <a:rPr lang="en-US" altLang="ko-KR" dirty="0" smtClean="0"/>
              <a:t>HDFS </a:t>
            </a:r>
            <a:r>
              <a:rPr lang="ko-KR" altLang="en-US" dirty="0" smtClean="0"/>
              <a:t>조작 관련 명령을 실행 할 </a:t>
            </a:r>
            <a:r>
              <a:rPr lang="ko-KR" altLang="en-US" dirty="0" err="1" smtClean="0"/>
              <a:t>숭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ㅣㅆ다</a:t>
            </a:r>
            <a:r>
              <a:rPr lang="en-US" altLang="ko-KR" dirty="0" smtClean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/>
              <a:t>e</a:t>
            </a:r>
            <a:r>
              <a:rPr lang="en-US" altLang="ko-KR" dirty="0" smtClean="0"/>
              <a:t>xit </a:t>
            </a:r>
            <a:r>
              <a:rPr lang="ko-KR" altLang="en-US" dirty="0" smtClean="0"/>
              <a:t>명령으로 </a:t>
            </a:r>
            <a:r>
              <a:rPr lang="en-US" altLang="ko-KR" dirty="0" smtClean="0"/>
              <a:t>Hive </a:t>
            </a:r>
            <a:r>
              <a:rPr lang="ko-KR" altLang="en-US" dirty="0" err="1" smtClean="0"/>
              <a:t>쉘을</a:t>
            </a:r>
            <a:r>
              <a:rPr lang="ko-KR" altLang="en-US" dirty="0" smtClean="0"/>
              <a:t> 종료할 수 있다</a:t>
            </a:r>
            <a:r>
              <a:rPr lang="en-US" altLang="ko-KR" dirty="0" smtClean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/>
          </a:p>
          <a:p>
            <a:r>
              <a:rPr lang="en-US" altLang="ko-KR" dirty="0" smtClean="0"/>
              <a:t> </a:t>
            </a:r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Hive QL</a:t>
            </a:r>
            <a:endParaRPr lang="ko-KR" altLang="en-US" b="1" dirty="0"/>
          </a:p>
        </p:txBody>
      </p:sp>
      <p:sp>
        <p:nvSpPr>
          <p:cNvPr id="8" name="직사각형 7"/>
          <p:cNvSpPr/>
          <p:nvPr/>
        </p:nvSpPr>
        <p:spPr>
          <a:xfrm>
            <a:off x="678709" y="3114069"/>
            <a:ext cx="10893971" cy="111108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CREATE  DATABASE  db1  ;     or    CREATE  SCHEMA   db1 ;</a:t>
            </a:r>
          </a:p>
          <a:p>
            <a:r>
              <a:rPr lang="en-US" altLang="ko-KR" dirty="0" smtClean="0">
                <a:solidFill>
                  <a:schemeClr val="tx1"/>
                </a:solidFill>
              </a:rPr>
              <a:t>USE  db1</a:t>
            </a:r>
            <a:r>
              <a:rPr lang="ko-KR" altLang="en-US" dirty="0" smtClean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;</a:t>
            </a:r>
          </a:p>
          <a:p>
            <a:r>
              <a:rPr lang="en-US" altLang="ko-KR" dirty="0" smtClean="0">
                <a:solidFill>
                  <a:schemeClr val="tx1"/>
                </a:solidFill>
              </a:rPr>
              <a:t>SHOW  TABLES;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16896" y="2633715"/>
            <a:ext cx="116176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Hive</a:t>
            </a:r>
            <a:r>
              <a:rPr lang="ko-KR" altLang="en-US" dirty="0" smtClean="0"/>
              <a:t>에서는 데이터베이스와 스키마가 동일한 것을 가리킨다</a:t>
            </a:r>
            <a:r>
              <a:rPr lang="en-US" altLang="ko-KR" dirty="0" smtClean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035747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202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Hive QL</a:t>
            </a:r>
            <a:endParaRPr lang="ko-KR" alt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316896" y="1009430"/>
            <a:ext cx="116176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Hive </a:t>
            </a:r>
            <a:r>
              <a:rPr lang="ko-KR" altLang="en-US" dirty="0" smtClean="0"/>
              <a:t>테이블에 데이터를 등록할 때는 입력 데이터가 파일 시스템 상에 있으면 </a:t>
            </a:r>
            <a:r>
              <a:rPr lang="en-US" altLang="ko-KR" dirty="0" smtClean="0"/>
              <a:t>LOAD, </a:t>
            </a:r>
            <a:r>
              <a:rPr lang="ko-KR" altLang="en-US" dirty="0"/>
              <a:t> </a:t>
            </a:r>
            <a:r>
              <a:rPr lang="en-US" altLang="ko-KR" dirty="0" smtClean="0"/>
              <a:t>Hive </a:t>
            </a:r>
            <a:r>
              <a:rPr lang="ko-KR" altLang="en-US" dirty="0" smtClean="0"/>
              <a:t>테이블이면 </a:t>
            </a:r>
            <a:r>
              <a:rPr lang="en-US" altLang="ko-KR" dirty="0" smtClean="0"/>
              <a:t>INSERT</a:t>
            </a:r>
            <a:r>
              <a:rPr lang="ko-KR" altLang="en-US" dirty="0" smtClean="0"/>
              <a:t>를 이용한다</a:t>
            </a:r>
            <a:r>
              <a:rPr lang="en-US" altLang="ko-KR" dirty="0" smtClean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Hive </a:t>
            </a:r>
            <a:r>
              <a:rPr lang="ko-KR" altLang="en-US" dirty="0" smtClean="0"/>
              <a:t>테이블 데이터를 파일 시스템 상의 파일로 출력할 때도 </a:t>
            </a:r>
            <a:r>
              <a:rPr lang="en-US" altLang="ko-KR" dirty="0" smtClean="0"/>
              <a:t>INSERT</a:t>
            </a:r>
            <a:r>
              <a:rPr lang="ko-KR" altLang="en-US" dirty="0" smtClean="0"/>
              <a:t>문을 이용한다</a:t>
            </a:r>
            <a:r>
              <a:rPr lang="en-US" altLang="ko-KR" dirty="0" smtClean="0"/>
              <a:t>.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678708" y="2215436"/>
            <a:ext cx="10893971" cy="74848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LOAD  DATA  [LOCAL]  INPATH   ‘&lt;</a:t>
            </a:r>
            <a:r>
              <a:rPr lang="ko-KR" altLang="en-US" dirty="0" smtClean="0">
                <a:solidFill>
                  <a:schemeClr val="tx1"/>
                </a:solidFill>
              </a:rPr>
              <a:t>파일 경로</a:t>
            </a:r>
            <a:r>
              <a:rPr lang="en-US" altLang="ko-KR" dirty="0" smtClean="0">
                <a:solidFill>
                  <a:schemeClr val="tx1"/>
                </a:solidFill>
              </a:rPr>
              <a:t>&gt;’  [OVERWRITE]</a:t>
            </a:r>
            <a:br>
              <a:rPr lang="en-US" altLang="ko-KR" dirty="0" smtClean="0">
                <a:solidFill>
                  <a:schemeClr val="tx1"/>
                </a:solidFill>
              </a:rPr>
            </a:br>
            <a:r>
              <a:rPr lang="en-US" altLang="ko-KR" dirty="0" smtClean="0">
                <a:solidFill>
                  <a:schemeClr val="tx1"/>
                </a:solidFill>
              </a:rPr>
              <a:t>   INTO  TABLE   &lt;</a:t>
            </a:r>
            <a:r>
              <a:rPr lang="ko-KR" altLang="en-US" dirty="0" err="1" smtClean="0">
                <a:solidFill>
                  <a:schemeClr val="tx1"/>
                </a:solidFill>
              </a:rPr>
              <a:t>테이블명</a:t>
            </a:r>
            <a:r>
              <a:rPr lang="en-US" altLang="ko-KR" dirty="0" smtClean="0">
                <a:solidFill>
                  <a:schemeClr val="tx1"/>
                </a:solidFill>
              </a:rPr>
              <a:t>&gt;  [PARTITION  (partcol1 = val1, partcol2=col2,…)]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16896" y="4391598"/>
            <a:ext cx="1161760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err="1" smtClean="0"/>
              <a:t>HiveQL</a:t>
            </a:r>
            <a:r>
              <a:rPr lang="ko-KR" altLang="en-US" dirty="0" smtClean="0"/>
              <a:t>은  </a:t>
            </a:r>
            <a:r>
              <a:rPr lang="en-US" altLang="ko-KR" dirty="0" smtClean="0"/>
              <a:t>JOIN,  </a:t>
            </a:r>
            <a:r>
              <a:rPr lang="ko-KR" altLang="en-US" dirty="0" smtClean="0"/>
              <a:t>서브쿼리</a:t>
            </a:r>
            <a:r>
              <a:rPr lang="en-US" altLang="ko-KR" dirty="0" smtClean="0"/>
              <a:t>, UNION ALL</a:t>
            </a:r>
            <a:r>
              <a:rPr lang="ko-KR" altLang="en-US" dirty="0" smtClean="0"/>
              <a:t>을 지원한다</a:t>
            </a:r>
            <a:r>
              <a:rPr lang="en-US" altLang="ko-KR" dirty="0" smtClean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GROUP BY</a:t>
            </a:r>
            <a:r>
              <a:rPr lang="ko-KR" altLang="en-US" dirty="0" smtClean="0"/>
              <a:t>는 </a:t>
            </a:r>
            <a:r>
              <a:rPr lang="ko-KR" altLang="en-US" dirty="0"/>
              <a:t> </a:t>
            </a:r>
            <a:r>
              <a:rPr lang="en-US" altLang="ko-KR" dirty="0" smtClean="0"/>
              <a:t>Reduce</a:t>
            </a:r>
            <a:r>
              <a:rPr lang="ko-KR" altLang="en-US" dirty="0" smtClean="0"/>
              <a:t>에서 처리하지만</a:t>
            </a:r>
            <a:r>
              <a:rPr lang="en-US" altLang="ko-KR" dirty="0" smtClean="0"/>
              <a:t>, Map</a:t>
            </a:r>
            <a:r>
              <a:rPr lang="ko-KR" altLang="en-US" dirty="0" smtClean="0"/>
              <a:t>에서 처리하도록 명시적으로 지정할 수 있다</a:t>
            </a:r>
            <a:r>
              <a:rPr lang="en-US" altLang="ko-KR" dirty="0" smtClean="0"/>
              <a:t>. </a:t>
            </a:r>
            <a:r>
              <a:rPr lang="ko-KR" altLang="en-US" dirty="0"/>
              <a:t> </a:t>
            </a:r>
            <a:r>
              <a:rPr lang="en-US" altLang="ko-KR" dirty="0" smtClean="0"/>
              <a:t>Map </a:t>
            </a:r>
            <a:r>
              <a:rPr lang="ko-KR" altLang="en-US" dirty="0" smtClean="0"/>
              <a:t>태스크의  메모리 사용량이 늘어날 가능성이 있지만</a:t>
            </a:r>
            <a:r>
              <a:rPr lang="en-US" altLang="ko-KR" dirty="0" smtClean="0"/>
              <a:t>, Map</a:t>
            </a:r>
            <a:r>
              <a:rPr lang="ko-KR" altLang="en-US" dirty="0" smtClean="0"/>
              <a:t>에서 집계할 수 있으므로 </a:t>
            </a:r>
            <a:r>
              <a:rPr lang="en-US" altLang="ko-KR" dirty="0" smtClean="0"/>
              <a:t>Reduce</a:t>
            </a:r>
            <a:r>
              <a:rPr lang="ko-KR" altLang="en-US" dirty="0" smtClean="0"/>
              <a:t>로 보내는 </a:t>
            </a:r>
            <a:r>
              <a:rPr lang="ko-KR" altLang="en-US" dirty="0" err="1" smtClean="0"/>
              <a:t>전송량을</a:t>
            </a:r>
            <a:r>
              <a:rPr lang="ko-KR" altLang="en-US" dirty="0" smtClean="0"/>
              <a:t> 줄 일 수 있다</a:t>
            </a:r>
            <a:r>
              <a:rPr lang="en-US" altLang="ko-KR" dirty="0" smtClean="0"/>
              <a:t>.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Map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GROUP BY</a:t>
            </a:r>
            <a:r>
              <a:rPr lang="ko-KR" altLang="en-US" dirty="0" smtClean="0"/>
              <a:t>를 실행하려면 </a:t>
            </a:r>
            <a:r>
              <a:rPr lang="en-US" altLang="ko-KR" dirty="0"/>
              <a:t> </a:t>
            </a:r>
            <a:r>
              <a:rPr lang="en-US" altLang="ko-KR" dirty="0" err="1" smtClean="0"/>
              <a:t>hive.map.agg</a:t>
            </a:r>
            <a:r>
              <a:rPr lang="en-US" altLang="ko-KR" dirty="0" smtClean="0"/>
              <a:t> </a:t>
            </a:r>
            <a:r>
              <a:rPr lang="ko-KR" altLang="en-US" dirty="0" smtClean="0"/>
              <a:t>속성을 </a:t>
            </a:r>
            <a:r>
              <a:rPr lang="en-US" altLang="ko-KR" dirty="0" smtClean="0"/>
              <a:t>true</a:t>
            </a:r>
            <a:r>
              <a:rPr lang="ko-KR" altLang="en-US" dirty="0" smtClean="0"/>
              <a:t>로 한다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ORDER BY</a:t>
            </a:r>
            <a:r>
              <a:rPr lang="ko-KR" altLang="en-US" dirty="0" smtClean="0"/>
              <a:t>로 출력 결과 전체를 정렬할  때는 </a:t>
            </a:r>
            <a:r>
              <a:rPr lang="en-US" altLang="ko-KR" dirty="0" smtClean="0"/>
              <a:t>reducer </a:t>
            </a:r>
            <a:r>
              <a:rPr lang="ko-KR" altLang="en-US" dirty="0" smtClean="0"/>
              <a:t>수가 하나로 제한한다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SORT BY</a:t>
            </a:r>
            <a:r>
              <a:rPr lang="ko-KR" altLang="en-US" dirty="0" smtClean="0"/>
              <a:t>를 지정하면 </a:t>
            </a:r>
            <a:r>
              <a:rPr lang="en-US" altLang="ko-KR" dirty="0"/>
              <a:t> </a:t>
            </a:r>
            <a:r>
              <a:rPr lang="en-US" altLang="ko-KR" dirty="0" smtClean="0"/>
              <a:t>Reducer</a:t>
            </a:r>
            <a:r>
              <a:rPr lang="ko-KR" altLang="en-US" dirty="0" smtClean="0"/>
              <a:t>를 다수 동작시킬 수 있으며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처리 결과를 </a:t>
            </a:r>
            <a:r>
              <a:rPr lang="en-US" altLang="ko-KR" dirty="0" smtClean="0"/>
              <a:t>Reducer</a:t>
            </a:r>
            <a:r>
              <a:rPr lang="ko-KR" altLang="en-US" dirty="0" smtClean="0"/>
              <a:t>내에 정렬한다</a:t>
            </a:r>
            <a:r>
              <a:rPr lang="en-US" altLang="ko-KR" dirty="0" smtClean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dirty="0" smtClean="0"/>
          </a:p>
        </p:txBody>
      </p:sp>
      <p:sp>
        <p:nvSpPr>
          <p:cNvPr id="11" name="직사각형 10"/>
          <p:cNvSpPr/>
          <p:nvPr/>
        </p:nvSpPr>
        <p:spPr>
          <a:xfrm>
            <a:off x="678707" y="3234940"/>
            <a:ext cx="10893971" cy="74848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INSERT  OVERWRITE  TABLE  &lt;</a:t>
            </a:r>
            <a:r>
              <a:rPr lang="ko-KR" altLang="en-US" dirty="0" err="1" smtClean="0">
                <a:solidFill>
                  <a:schemeClr val="tx1"/>
                </a:solidFill>
              </a:rPr>
              <a:t>테이블명</a:t>
            </a:r>
            <a:r>
              <a:rPr lang="en-US" altLang="ko-KR" dirty="0" smtClean="0">
                <a:solidFill>
                  <a:schemeClr val="tx1"/>
                </a:solidFill>
              </a:rPr>
              <a:t>&gt;  [</a:t>
            </a:r>
            <a:r>
              <a:rPr lang="en-US" altLang="ko-KR" dirty="0">
                <a:solidFill>
                  <a:schemeClr val="tx1"/>
                </a:solidFill>
              </a:rPr>
              <a:t>PARTITION  (partcol1 = val1, partcol2=col2,…)]</a:t>
            </a:r>
            <a:r>
              <a:rPr lang="en-US" altLang="ko-KR" dirty="0" smtClean="0">
                <a:solidFill>
                  <a:schemeClr val="tx1"/>
                </a:solidFill>
              </a:rPr>
              <a:t/>
            </a:r>
            <a:br>
              <a:rPr lang="en-US" altLang="ko-KR" dirty="0" smtClean="0">
                <a:solidFill>
                  <a:schemeClr val="tx1"/>
                </a:solidFill>
              </a:rPr>
            </a:br>
            <a:r>
              <a:rPr lang="en-US" altLang="ko-KR" dirty="0" smtClean="0">
                <a:solidFill>
                  <a:schemeClr val="tx1"/>
                </a:solidFill>
              </a:rPr>
              <a:t>     [IF  NOT  EXISTS]]  &lt;SELECT</a:t>
            </a:r>
            <a:r>
              <a:rPr lang="ko-KR" altLang="en-US" dirty="0" smtClean="0">
                <a:solidFill>
                  <a:schemeClr val="tx1"/>
                </a:solidFill>
              </a:rPr>
              <a:t>구</a:t>
            </a:r>
            <a:r>
              <a:rPr lang="en-US" altLang="ko-KR" dirty="0" smtClean="0">
                <a:solidFill>
                  <a:schemeClr val="tx1"/>
                </a:solidFill>
              </a:rPr>
              <a:t>&gt;  FROM  &lt;FROM </a:t>
            </a:r>
            <a:r>
              <a:rPr lang="ko-KR" altLang="en-US" dirty="0" smtClean="0">
                <a:solidFill>
                  <a:schemeClr val="tx1"/>
                </a:solidFill>
              </a:rPr>
              <a:t>구</a:t>
            </a:r>
            <a:r>
              <a:rPr lang="en-US" altLang="ko-KR" dirty="0" smtClean="0">
                <a:solidFill>
                  <a:schemeClr val="tx1"/>
                </a:solidFill>
              </a:rPr>
              <a:t>&gt; ;</a:t>
            </a:r>
            <a:endParaRPr lang="en-US" altLang="ko-K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1810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203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Hive QL</a:t>
            </a:r>
            <a:endParaRPr lang="ko-KR" alt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316896" y="1009430"/>
            <a:ext cx="116176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SORT By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Hadoop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Shuffle </a:t>
            </a:r>
            <a:r>
              <a:rPr lang="ko-KR" altLang="en-US" dirty="0" smtClean="0"/>
              <a:t>정렬 기능을 이용한다</a:t>
            </a:r>
            <a:r>
              <a:rPr lang="en-US" altLang="ko-KR" dirty="0" smtClean="0"/>
              <a:t>. Shuffle</a:t>
            </a:r>
            <a:r>
              <a:rPr lang="ko-KR" altLang="en-US" dirty="0" smtClean="0"/>
              <a:t>은 </a:t>
            </a:r>
            <a:r>
              <a:rPr lang="en-US" altLang="ko-KR" dirty="0" smtClean="0"/>
              <a:t>Reduce </a:t>
            </a:r>
            <a:r>
              <a:rPr lang="ko-KR" altLang="en-US" dirty="0" smtClean="0"/>
              <a:t>처리 단위로 실행되기 때문에 </a:t>
            </a:r>
            <a:r>
              <a:rPr lang="en-US" altLang="ko-KR" dirty="0" smtClean="0"/>
              <a:t>Select</a:t>
            </a:r>
            <a:r>
              <a:rPr lang="ko-KR" altLang="en-US" dirty="0" smtClean="0"/>
              <a:t>문과 같이 모든 데이터를 정렬한 결과를 얻을 수 없다</a:t>
            </a:r>
            <a:r>
              <a:rPr lang="en-US" altLang="ko-KR" dirty="0" smtClean="0"/>
              <a:t>.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678706" y="1727467"/>
            <a:ext cx="10893971" cy="49623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SELECT  col1  FROM  table1  SORT BY col1  ASC;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16896" y="2972702"/>
            <a:ext cx="116176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SELECT</a:t>
            </a:r>
            <a:r>
              <a:rPr lang="ko-KR" altLang="en-US" dirty="0" smtClean="0"/>
              <a:t>문의 출력 건수를 </a:t>
            </a:r>
            <a:r>
              <a:rPr lang="en-US" altLang="ko-KR" dirty="0" smtClean="0"/>
              <a:t>LIMIT</a:t>
            </a:r>
            <a:r>
              <a:rPr lang="ko-KR" altLang="en-US" dirty="0"/>
              <a:t> </a:t>
            </a:r>
            <a:r>
              <a:rPr lang="ko-KR" altLang="en-US" dirty="0" smtClean="0"/>
              <a:t>구로 제한할 수 있다</a:t>
            </a:r>
            <a:r>
              <a:rPr lang="en-US" altLang="ko-KR" dirty="0" smtClean="0"/>
              <a:t>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dirty="0" smtClean="0"/>
          </a:p>
        </p:txBody>
      </p:sp>
      <p:sp>
        <p:nvSpPr>
          <p:cNvPr id="11" name="직사각형 10"/>
          <p:cNvSpPr/>
          <p:nvPr/>
        </p:nvSpPr>
        <p:spPr>
          <a:xfrm>
            <a:off x="489521" y="3590511"/>
            <a:ext cx="10893971" cy="74848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SET  </a:t>
            </a:r>
            <a:r>
              <a:rPr lang="en-US" altLang="ko-KR" dirty="0" err="1" smtClean="0">
                <a:solidFill>
                  <a:schemeClr val="tx1"/>
                </a:solidFill>
              </a:rPr>
              <a:t>mapred.reduce.tasks</a:t>
            </a:r>
            <a:r>
              <a:rPr lang="en-US" altLang="ko-KR" dirty="0" smtClean="0">
                <a:solidFill>
                  <a:schemeClr val="tx1"/>
                </a:solidFill>
              </a:rPr>
              <a:t> = 1</a:t>
            </a:r>
          </a:p>
          <a:p>
            <a:r>
              <a:rPr lang="en-US" altLang="ko-KR" dirty="0" smtClean="0">
                <a:solidFill>
                  <a:schemeClr val="tx1"/>
                </a:solidFill>
              </a:rPr>
              <a:t>SELECT  *  FROM  table1  SORT BY  col1  DESC  LIMIT 5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16896" y="2375774"/>
            <a:ext cx="11617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 smtClean="0"/>
              <a:t>특정 행을 어떤 </a:t>
            </a:r>
            <a:r>
              <a:rPr lang="en-US" altLang="ko-KR" dirty="0" smtClean="0"/>
              <a:t>Reducer</a:t>
            </a:r>
            <a:r>
              <a:rPr lang="ko-KR" altLang="en-US" dirty="0" smtClean="0"/>
              <a:t>로 보낼지 제어하고 싶을 때는 </a:t>
            </a:r>
            <a:r>
              <a:rPr lang="en-US" altLang="ko-KR" dirty="0" smtClean="0"/>
              <a:t>CLUSTER BY </a:t>
            </a:r>
            <a:r>
              <a:rPr lang="ko-KR" altLang="en-US" dirty="0" smtClean="0"/>
              <a:t>또는 </a:t>
            </a:r>
            <a:r>
              <a:rPr lang="en-US" altLang="ko-KR" dirty="0" smtClean="0"/>
              <a:t>DISTRIBUTE BY</a:t>
            </a:r>
            <a:r>
              <a:rPr lang="ko-KR" altLang="en-US" dirty="0" smtClean="0"/>
              <a:t>를 이용한다</a:t>
            </a:r>
            <a:r>
              <a:rPr lang="en-US" altLang="ko-KR" dirty="0" smtClean="0"/>
              <a:t>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16889" y="4512468"/>
            <a:ext cx="116176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 smtClean="0"/>
              <a:t>정렬한 결과를 상위 다섯 건만 출력하려면</a:t>
            </a:r>
            <a:r>
              <a:rPr lang="en-US" altLang="ko-KR" dirty="0" smtClean="0"/>
              <a:t>, SET</a:t>
            </a:r>
            <a:r>
              <a:rPr lang="ko-KR" altLang="en-US" dirty="0" smtClean="0"/>
              <a:t>문으로 </a:t>
            </a:r>
            <a:r>
              <a:rPr lang="en-US" altLang="ko-KR" dirty="0" smtClean="0"/>
              <a:t>reducer </a:t>
            </a:r>
            <a:r>
              <a:rPr lang="ko-KR" altLang="en-US" dirty="0" smtClean="0"/>
              <a:t>수를 </a:t>
            </a:r>
            <a:r>
              <a:rPr lang="en-US" altLang="ko-KR" dirty="0" smtClean="0"/>
              <a:t>1</a:t>
            </a:r>
            <a:r>
              <a:rPr lang="ko-KR" altLang="en-US" dirty="0" smtClean="0"/>
              <a:t>로 제한한 후에 </a:t>
            </a:r>
            <a:r>
              <a:rPr lang="en-US" altLang="ko-KR" dirty="0" smtClean="0"/>
              <a:t>SORT BY</a:t>
            </a:r>
            <a:r>
              <a:rPr lang="ko-KR" altLang="en-US" dirty="0" smtClean="0"/>
              <a:t>로 정렬하고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출력 건수를 </a:t>
            </a:r>
            <a:r>
              <a:rPr lang="en-US" altLang="ko-KR" dirty="0" smtClean="0"/>
              <a:t>LIMIT</a:t>
            </a:r>
            <a:r>
              <a:rPr lang="ko-KR" altLang="en-US" dirty="0" smtClean="0"/>
              <a:t>로 제한한다</a:t>
            </a:r>
            <a:r>
              <a:rPr lang="en-US" altLang="ko-KR" dirty="0" smtClean="0"/>
              <a:t>.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16888" y="5284978"/>
            <a:ext cx="116176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SELECT </a:t>
            </a:r>
            <a:r>
              <a:rPr lang="ko-KR" altLang="en-US" dirty="0" smtClean="0"/>
              <a:t>부분에 자바의 정규 </a:t>
            </a:r>
            <a:r>
              <a:rPr lang="ko-KR" altLang="en-US" dirty="0" err="1" smtClean="0"/>
              <a:t>표현식을</a:t>
            </a:r>
            <a:r>
              <a:rPr lang="ko-KR" altLang="en-US" dirty="0" smtClean="0"/>
              <a:t> 기술 할 수 있다</a:t>
            </a:r>
            <a:r>
              <a:rPr lang="en-US" altLang="ko-KR" dirty="0" smtClean="0"/>
              <a:t>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dirty="0" smtClean="0"/>
          </a:p>
        </p:txBody>
      </p:sp>
      <p:sp>
        <p:nvSpPr>
          <p:cNvPr id="15" name="직사각형 14"/>
          <p:cNvSpPr/>
          <p:nvPr/>
        </p:nvSpPr>
        <p:spPr>
          <a:xfrm>
            <a:off x="641920" y="5754413"/>
            <a:ext cx="10893971" cy="42566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 SELECT    ‘(</a:t>
            </a:r>
            <a:r>
              <a:rPr lang="en-US" altLang="ko-KR" dirty="0" err="1" smtClean="0">
                <a:solidFill>
                  <a:schemeClr val="tx1"/>
                </a:solidFill>
              </a:rPr>
              <a:t>ds|hr</a:t>
            </a:r>
            <a:r>
              <a:rPr lang="en-US" altLang="ko-KR" dirty="0" smtClean="0">
                <a:solidFill>
                  <a:schemeClr val="tx1"/>
                </a:solidFill>
              </a:rPr>
              <a:t>)?+.+’    FROM  sales</a:t>
            </a:r>
            <a:endParaRPr lang="en-US" altLang="ko-K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6756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204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Hive QL</a:t>
            </a:r>
            <a:endParaRPr lang="ko-KR" alt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316896" y="1009430"/>
            <a:ext cx="11617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Col1</a:t>
            </a:r>
            <a:r>
              <a:rPr lang="ko-KR" altLang="en-US" dirty="0" smtClean="0"/>
              <a:t>의 값이 같은 것은 동일 </a:t>
            </a:r>
            <a:r>
              <a:rPr lang="en-US" altLang="ko-KR" dirty="0" smtClean="0"/>
              <a:t>reducer</a:t>
            </a:r>
            <a:r>
              <a:rPr lang="ko-KR" altLang="en-US" dirty="0" smtClean="0"/>
              <a:t>로 처리 할 수 있다</a:t>
            </a:r>
            <a:r>
              <a:rPr lang="en-US" altLang="ko-KR" dirty="0" smtClean="0"/>
              <a:t>.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678703" y="1479350"/>
            <a:ext cx="10893971" cy="49623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SELECT  col1, 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col2  FROM  table1  DISTRIBUTE BY col1;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489521" y="3972965"/>
            <a:ext cx="10893971" cy="53950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 SELECT  col1,  col2   FROM  table1  CLUSTER  BY col1  ;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16896" y="2191108"/>
            <a:ext cx="11617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DISTRIBUTE  BY</a:t>
            </a:r>
            <a:r>
              <a:rPr lang="ko-KR" altLang="en-US" dirty="0" smtClean="0"/>
              <a:t>에  </a:t>
            </a:r>
            <a:r>
              <a:rPr lang="en-US" altLang="ko-KR" dirty="0" smtClean="0"/>
              <a:t>SORT BY</a:t>
            </a:r>
            <a:r>
              <a:rPr lang="ko-KR" altLang="en-US" dirty="0" smtClean="0"/>
              <a:t>를 부여하면 </a:t>
            </a:r>
            <a:r>
              <a:rPr lang="en-US" altLang="ko-KR" dirty="0" smtClean="0"/>
              <a:t>Reducer </a:t>
            </a:r>
            <a:r>
              <a:rPr lang="ko-KR" altLang="en-US" dirty="0" smtClean="0"/>
              <a:t>출력을 정렬할 수 있다 </a:t>
            </a:r>
            <a:endParaRPr lang="en-US" altLang="ko-KR" dirty="0" smtClean="0"/>
          </a:p>
        </p:txBody>
      </p:sp>
      <p:sp>
        <p:nvSpPr>
          <p:cNvPr id="14" name="TextBox 13"/>
          <p:cNvSpPr txBox="1"/>
          <p:nvPr/>
        </p:nvSpPr>
        <p:spPr>
          <a:xfrm>
            <a:off x="316898" y="4822597"/>
            <a:ext cx="112557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Hive</a:t>
            </a:r>
            <a:r>
              <a:rPr lang="ko-KR" altLang="en-US" dirty="0" smtClean="0"/>
              <a:t>에서는 내부 결합</a:t>
            </a:r>
            <a:r>
              <a:rPr lang="en-US" altLang="ko-KR" dirty="0" smtClean="0"/>
              <a:t>, </a:t>
            </a:r>
            <a:r>
              <a:rPr lang="ko-KR" altLang="en-US" dirty="0" smtClean="0"/>
              <a:t>외부 결합</a:t>
            </a:r>
            <a:r>
              <a:rPr lang="en-US" altLang="ko-KR" dirty="0" smtClean="0"/>
              <a:t>, </a:t>
            </a:r>
            <a:r>
              <a:rPr lang="ko-KR" altLang="en-US" dirty="0" smtClean="0"/>
              <a:t>반 결합</a:t>
            </a:r>
            <a:r>
              <a:rPr lang="en-US" altLang="ko-KR" dirty="0" smtClean="0"/>
              <a:t>, </a:t>
            </a:r>
            <a:r>
              <a:rPr lang="ko-KR" altLang="en-US" dirty="0" smtClean="0"/>
              <a:t>크로스 결합을 이용할 수 있다</a:t>
            </a:r>
            <a:r>
              <a:rPr lang="en-US" altLang="ko-KR" dirty="0" smtClean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err="1" smtClean="0"/>
              <a:t>HiveQL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JOIN</a:t>
            </a:r>
            <a:r>
              <a:rPr lang="ko-KR" altLang="en-US" dirty="0" smtClean="0"/>
              <a:t>은 </a:t>
            </a:r>
            <a:r>
              <a:rPr lang="en-US" altLang="ko-KR" dirty="0" smtClean="0"/>
              <a:t>ON </a:t>
            </a:r>
            <a:r>
              <a:rPr lang="ko-KR" altLang="en-US" dirty="0" smtClean="0"/>
              <a:t>구 안에 </a:t>
            </a:r>
            <a:r>
              <a:rPr lang="en-US" altLang="ko-KR" dirty="0" smtClean="0"/>
              <a:t>NOT </a:t>
            </a:r>
            <a:r>
              <a:rPr lang="ko-KR" altLang="en-US" dirty="0" smtClean="0"/>
              <a:t>조건을 기술할 수 없다</a:t>
            </a:r>
            <a:r>
              <a:rPr lang="en-US" altLang="ko-KR" dirty="0" smtClean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WHERE </a:t>
            </a:r>
            <a:r>
              <a:rPr lang="ko-KR" altLang="en-US" dirty="0" smtClean="0"/>
              <a:t>구내의 </a:t>
            </a:r>
            <a:r>
              <a:rPr lang="en-US" altLang="ko-KR" dirty="0" smtClean="0"/>
              <a:t>IN </a:t>
            </a:r>
            <a:r>
              <a:rPr lang="ko-KR" altLang="en-US" dirty="0" smtClean="0"/>
              <a:t>및 </a:t>
            </a:r>
            <a:r>
              <a:rPr lang="en-US" altLang="ko-KR" dirty="0" smtClean="0"/>
              <a:t>EXISTS </a:t>
            </a:r>
            <a:r>
              <a:rPr lang="ko-KR" altLang="en-US" dirty="0" smtClean="0"/>
              <a:t>서브 쿼리는 </a:t>
            </a:r>
            <a:r>
              <a:rPr lang="en-US" altLang="ko-KR" dirty="0" smtClean="0"/>
              <a:t>Hive</a:t>
            </a:r>
            <a:r>
              <a:rPr lang="ko-KR" altLang="en-US" dirty="0" smtClean="0"/>
              <a:t>에서 지원하지 않는다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동일 처리를 구현하려면 </a:t>
            </a:r>
            <a:r>
              <a:rPr lang="en-US" altLang="ko-KR" dirty="0" smtClean="0"/>
              <a:t>SEMI  LEFT </a:t>
            </a:r>
            <a:r>
              <a:rPr lang="ko-KR" altLang="en-US" dirty="0"/>
              <a:t> </a:t>
            </a:r>
            <a:r>
              <a:rPr lang="en-US" altLang="ko-KR" dirty="0" smtClean="0"/>
              <a:t>JOIN</a:t>
            </a:r>
            <a:r>
              <a:rPr lang="ko-KR" altLang="en-US" dirty="0" smtClean="0"/>
              <a:t>을 사용하면 된다</a:t>
            </a:r>
            <a:r>
              <a:rPr lang="en-US" altLang="ko-KR" dirty="0" smtClean="0"/>
              <a:t>.  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641920" y="2584990"/>
            <a:ext cx="10893971" cy="49623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SELECT  col1, 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col2  FROM  table1  DISTRIBUTE BY col1  SORT BY  col1  ASC,  col2  DESC;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16897" y="3257908"/>
            <a:ext cx="112557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DISTRIBUTE  BY</a:t>
            </a:r>
            <a:r>
              <a:rPr lang="ko-KR" altLang="en-US" dirty="0" smtClean="0"/>
              <a:t>와  </a:t>
            </a:r>
            <a:r>
              <a:rPr lang="en-US" altLang="ko-KR" dirty="0" smtClean="0"/>
              <a:t>SORT BY</a:t>
            </a:r>
            <a:r>
              <a:rPr lang="ko-KR" altLang="en-US" dirty="0" smtClean="0"/>
              <a:t>가 같은 </a:t>
            </a:r>
            <a:r>
              <a:rPr lang="ko-KR" altLang="en-US" dirty="0" err="1" smtClean="0"/>
              <a:t>컬럼을</a:t>
            </a:r>
            <a:r>
              <a:rPr lang="ko-KR" altLang="en-US" dirty="0" smtClean="0"/>
              <a:t> 지정해야 한다면</a:t>
            </a:r>
            <a:r>
              <a:rPr lang="en-US" altLang="ko-KR" dirty="0" smtClean="0"/>
              <a:t>,  CLUSTER BY</a:t>
            </a:r>
            <a:r>
              <a:rPr lang="ko-KR" altLang="en-US" dirty="0" smtClean="0"/>
              <a:t>를 사용해 동일한 기능을  간단히 구현할 수 있다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213555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205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Hive QL</a:t>
            </a:r>
            <a:endParaRPr lang="ko-KR" altLang="en-US" b="1" dirty="0"/>
          </a:p>
        </p:txBody>
      </p:sp>
      <p:sp>
        <p:nvSpPr>
          <p:cNvPr id="8" name="직사각형 7"/>
          <p:cNvSpPr/>
          <p:nvPr/>
        </p:nvSpPr>
        <p:spPr>
          <a:xfrm>
            <a:off x="714970" y="1774208"/>
            <a:ext cx="10893971" cy="105889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SELECT  table1.col1, 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table1.col2  </a:t>
            </a:r>
            <a:br>
              <a:rPr lang="en-US" altLang="ko-KR" dirty="0" smtClean="0">
                <a:solidFill>
                  <a:schemeClr val="tx1"/>
                </a:solidFill>
              </a:rPr>
            </a:br>
            <a:r>
              <a:rPr lang="en-US" altLang="ko-KR" dirty="0" smtClean="0">
                <a:solidFill>
                  <a:schemeClr val="tx1"/>
                </a:solidFill>
              </a:rPr>
              <a:t>   FROM  table1  </a:t>
            </a:r>
            <a:br>
              <a:rPr lang="en-US" altLang="ko-KR" dirty="0" smtClean="0">
                <a:solidFill>
                  <a:schemeClr val="tx1"/>
                </a:solidFill>
              </a:rPr>
            </a:br>
            <a:r>
              <a:rPr lang="en-US" altLang="ko-KR" dirty="0" smtClean="0">
                <a:solidFill>
                  <a:schemeClr val="tx1"/>
                </a:solidFill>
              </a:rPr>
              <a:t>      LEFT  SEMI  JOIN  table2  ON  (table1.col1 = table2.col1);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16898" y="975811"/>
            <a:ext cx="112557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 SEMI  LEFT </a:t>
            </a:r>
            <a:r>
              <a:rPr lang="ko-KR" altLang="en-US" dirty="0"/>
              <a:t> </a:t>
            </a:r>
            <a:r>
              <a:rPr lang="en-US" altLang="ko-KR" dirty="0" smtClean="0"/>
              <a:t>JOIN</a:t>
            </a:r>
            <a:r>
              <a:rPr lang="ko-KR" altLang="en-US" dirty="0" smtClean="0"/>
              <a:t>을 사용할 때</a:t>
            </a:r>
            <a:r>
              <a:rPr lang="en-US" altLang="ko-KR" dirty="0" smtClean="0"/>
              <a:t>, </a:t>
            </a:r>
            <a:r>
              <a:rPr lang="ko-KR" altLang="en-US" dirty="0" smtClean="0"/>
              <a:t>오른쪽 테이블은  </a:t>
            </a:r>
            <a:r>
              <a:rPr lang="en-US" altLang="ko-KR" dirty="0" smtClean="0"/>
              <a:t>SELECT </a:t>
            </a:r>
            <a:r>
              <a:rPr lang="ko-KR" altLang="en-US" dirty="0" smtClean="0"/>
              <a:t>구에서 사용할 수 없고 </a:t>
            </a:r>
            <a:r>
              <a:rPr lang="en-US" altLang="ko-KR" dirty="0" smtClean="0"/>
              <a:t>ON </a:t>
            </a:r>
            <a:r>
              <a:rPr lang="ko-KR" altLang="en-US" dirty="0" smtClean="0"/>
              <a:t>구 내에서만 표현할 수 있다</a:t>
            </a:r>
            <a:endParaRPr lang="en-US" altLang="ko-KR" dirty="0" smtClean="0"/>
          </a:p>
        </p:txBody>
      </p:sp>
      <p:sp>
        <p:nvSpPr>
          <p:cNvPr id="17" name="직사각형 16"/>
          <p:cNvSpPr/>
          <p:nvPr/>
        </p:nvSpPr>
        <p:spPr>
          <a:xfrm>
            <a:off x="552061" y="4366493"/>
            <a:ext cx="10893971" cy="178205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SELECT  col1, 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col2  FROM   (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       SELECT  </a:t>
            </a:r>
            <a:r>
              <a:rPr lang="en-US" altLang="ko-KR" dirty="0">
                <a:solidFill>
                  <a:schemeClr val="tx1"/>
                </a:solidFill>
              </a:rPr>
              <a:t>col1, 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col2  FROM</a:t>
            </a:r>
            <a:r>
              <a:rPr lang="en-US" altLang="ko-KR" dirty="0" smtClean="0">
                <a:solidFill>
                  <a:schemeClr val="tx1"/>
                </a:solidFill>
              </a:rPr>
              <a:t>  input1  </a:t>
            </a:r>
            <a:br>
              <a:rPr lang="en-US" altLang="ko-KR" dirty="0" smtClean="0">
                <a:solidFill>
                  <a:schemeClr val="tx1"/>
                </a:solidFill>
              </a:rPr>
            </a:br>
            <a:r>
              <a:rPr lang="en-US" altLang="ko-KR" dirty="0" smtClean="0">
                <a:solidFill>
                  <a:schemeClr val="tx1"/>
                </a:solidFill>
              </a:rPr>
              <a:t>         UNION  ALL col1 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       SELECT  </a:t>
            </a:r>
            <a:r>
              <a:rPr lang="en-US" altLang="ko-KR" dirty="0">
                <a:solidFill>
                  <a:schemeClr val="tx1"/>
                </a:solidFill>
              </a:rPr>
              <a:t>col1, 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col2  FROM  </a:t>
            </a:r>
            <a:r>
              <a:rPr lang="en-US" altLang="ko-KR" dirty="0" smtClean="0">
                <a:solidFill>
                  <a:schemeClr val="tx1"/>
                </a:solidFill>
              </a:rPr>
              <a:t>input2</a:t>
            </a:r>
          </a:p>
          <a:p>
            <a:r>
              <a:rPr lang="en-US" altLang="ko-KR" dirty="0" smtClean="0">
                <a:solidFill>
                  <a:schemeClr val="tx1"/>
                </a:solidFill>
              </a:rPr>
              <a:t>)  </a:t>
            </a:r>
            <a:r>
              <a:rPr lang="en-US" altLang="ko-KR" dirty="0" err="1" smtClean="0">
                <a:solidFill>
                  <a:schemeClr val="tx1"/>
                </a:solidFill>
              </a:rPr>
              <a:t>tmp</a:t>
            </a:r>
            <a:r>
              <a:rPr lang="en-US" altLang="ko-KR" dirty="0" smtClean="0">
                <a:solidFill>
                  <a:schemeClr val="tx1"/>
                </a:solidFill>
              </a:rPr>
              <a:t> ;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16897" y="3257908"/>
            <a:ext cx="112557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Hive QL</a:t>
            </a:r>
            <a:r>
              <a:rPr lang="ko-KR" altLang="en-US" dirty="0" smtClean="0"/>
              <a:t>에서는 </a:t>
            </a:r>
            <a:r>
              <a:rPr lang="en-US" altLang="ko-KR" dirty="0" smtClean="0"/>
              <a:t>UNION ALL</a:t>
            </a:r>
            <a:r>
              <a:rPr lang="ko-KR" altLang="en-US" dirty="0" smtClean="0"/>
              <a:t>을 이용할 수 있다</a:t>
            </a:r>
            <a:r>
              <a:rPr lang="en-US" altLang="ko-KR" dirty="0" smtClean="0"/>
              <a:t>.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UNION ALL </a:t>
            </a:r>
            <a:r>
              <a:rPr lang="ko-KR" altLang="en-US" dirty="0" smtClean="0"/>
              <a:t>구를 사용하는 경우 </a:t>
            </a:r>
            <a:r>
              <a:rPr lang="en-US" altLang="ko-KR" dirty="0" smtClean="0"/>
              <a:t>SELECT</a:t>
            </a:r>
            <a:r>
              <a:rPr lang="ko-KR" altLang="en-US" dirty="0" smtClean="0"/>
              <a:t>문에서 지정한 </a:t>
            </a:r>
            <a:r>
              <a:rPr lang="ko-KR" altLang="en-US" dirty="0" err="1" smtClean="0"/>
              <a:t>컬럼은</a:t>
            </a:r>
            <a:r>
              <a:rPr lang="ko-KR" altLang="en-US" dirty="0" smtClean="0"/>
              <a:t> 동일 </a:t>
            </a:r>
            <a:r>
              <a:rPr lang="ko-KR" altLang="en-US" dirty="0" err="1" smtClean="0"/>
              <a:t>데이터형이어야</a:t>
            </a:r>
            <a:r>
              <a:rPr lang="ko-KR" altLang="en-US" dirty="0" smtClean="0"/>
              <a:t> 한다</a:t>
            </a:r>
            <a:r>
              <a:rPr lang="en-US" altLang="ko-KR" dirty="0" smtClean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err="1" smtClean="0"/>
              <a:t>HiveQL</a:t>
            </a:r>
            <a:r>
              <a:rPr lang="ko-KR" altLang="en-US" dirty="0" smtClean="0"/>
              <a:t>에서는 상위 계층의 </a:t>
            </a:r>
            <a:r>
              <a:rPr lang="en-US" altLang="ko-KR" dirty="0" smtClean="0"/>
              <a:t>UNION ALL</a:t>
            </a:r>
            <a:r>
              <a:rPr lang="ko-KR" altLang="en-US" dirty="0" smtClean="0"/>
              <a:t>은 지원하지 않으며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서브 쿼리 내부에서 이용합니다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869548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206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4" y="956650"/>
            <a:ext cx="11617603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1. </a:t>
            </a:r>
            <a:r>
              <a:rPr lang="en-US" altLang="ko-KR" b="1" dirty="0" err="1"/>
              <a:t>metastore</a:t>
            </a:r>
            <a:r>
              <a:rPr lang="ko-KR" altLang="en-US" b="1" dirty="0"/>
              <a:t>로 사용할 </a:t>
            </a:r>
            <a:r>
              <a:rPr lang="en-US" altLang="ko-KR" b="1" dirty="0"/>
              <a:t>RDBMS </a:t>
            </a:r>
            <a:r>
              <a:rPr lang="en-US" altLang="ko-KR" b="1" dirty="0" err="1"/>
              <a:t>mysql</a:t>
            </a:r>
            <a:r>
              <a:rPr lang="ko-KR" altLang="en-US" b="1" dirty="0" smtClean="0"/>
              <a:t>설치</a:t>
            </a:r>
            <a:endParaRPr lang="en-US" altLang="ko-KR" b="1" dirty="0"/>
          </a:p>
          <a:p>
            <a:r>
              <a:rPr lang="en-US" altLang="ko-KR" dirty="0"/>
              <a:t>http://dev.mysql.com/get/mysql-community-release-el6-5.noarch.rpm</a:t>
            </a:r>
          </a:p>
          <a:p>
            <a:endParaRPr lang="en-US" altLang="ko-KR" dirty="0"/>
          </a:p>
          <a:p>
            <a:r>
              <a:rPr lang="ko-KR" altLang="en-US" dirty="0" smtClean="0"/>
              <a:t>정상적으로 </a:t>
            </a:r>
            <a:r>
              <a:rPr lang="ko-KR" altLang="en-US" dirty="0"/>
              <a:t>내려 받았다면 아래 명령을 실행해서 </a:t>
            </a:r>
            <a:r>
              <a:rPr lang="en-US" altLang="ko-KR" dirty="0"/>
              <a:t>MySQL </a:t>
            </a:r>
            <a:r>
              <a:rPr lang="ko-KR" altLang="en-US" dirty="0"/>
              <a:t>저장소를 서버에 등록한다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$ </a:t>
            </a:r>
            <a:r>
              <a:rPr lang="en-US" altLang="ko-KR" dirty="0" err="1"/>
              <a:t>su</a:t>
            </a:r>
            <a:r>
              <a:rPr lang="en-US" altLang="ko-KR" dirty="0"/>
              <a:t> - </a:t>
            </a:r>
          </a:p>
          <a:p>
            <a:r>
              <a:rPr lang="en-US" altLang="ko-KR" dirty="0"/>
              <a:t>$ password : </a:t>
            </a:r>
          </a:p>
          <a:p>
            <a:r>
              <a:rPr lang="en-US" altLang="ko-KR" dirty="0"/>
              <a:t>$ rpm -</a:t>
            </a:r>
            <a:r>
              <a:rPr lang="en-US" altLang="ko-KR" dirty="0" err="1"/>
              <a:t>ivh</a:t>
            </a:r>
            <a:r>
              <a:rPr lang="en-US" altLang="ko-KR" dirty="0"/>
              <a:t> mysql-community-release-el6-5.noarch.rpm</a:t>
            </a:r>
          </a:p>
          <a:p>
            <a:endParaRPr lang="en-US" altLang="ko-KR" dirty="0"/>
          </a:p>
          <a:p>
            <a:r>
              <a:rPr lang="ko-KR" altLang="en-US" dirty="0" smtClean="0"/>
              <a:t>올바르게 </a:t>
            </a:r>
            <a:r>
              <a:rPr lang="ko-KR" altLang="en-US" dirty="0"/>
              <a:t>설치됐다면 </a:t>
            </a:r>
            <a:r>
              <a:rPr lang="en-US" altLang="ko-KR" dirty="0"/>
              <a:t>/</a:t>
            </a:r>
            <a:r>
              <a:rPr lang="en-US" altLang="ko-KR" dirty="0" err="1"/>
              <a:t>etc</a:t>
            </a:r>
            <a:r>
              <a:rPr lang="en-US" altLang="ko-KR" dirty="0"/>
              <a:t>/</a:t>
            </a:r>
            <a:r>
              <a:rPr lang="en-US" altLang="ko-KR" dirty="0" err="1"/>
              <a:t>yum.repos.d</a:t>
            </a:r>
            <a:r>
              <a:rPr lang="en-US" altLang="ko-KR" dirty="0"/>
              <a:t>/ </a:t>
            </a:r>
            <a:r>
              <a:rPr lang="ko-KR" altLang="en-US" dirty="0"/>
              <a:t>디렉터리 안에 </a:t>
            </a:r>
            <a:r>
              <a:rPr lang="en-US" altLang="ko-KR" dirty="0" err="1"/>
              <a:t>mysql-community.repo</a:t>
            </a:r>
            <a:r>
              <a:rPr lang="ko-KR" altLang="en-US" dirty="0"/>
              <a:t>파일과 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mysql</a:t>
            </a:r>
            <a:r>
              <a:rPr lang="en-US" altLang="ko-KR" dirty="0" smtClean="0"/>
              <a:t>-community-</a:t>
            </a:r>
            <a:r>
              <a:rPr lang="en-US" altLang="ko-KR" dirty="0" err="1" smtClean="0"/>
              <a:t>source.repo</a:t>
            </a:r>
            <a:r>
              <a:rPr lang="ko-KR" altLang="en-US" dirty="0"/>
              <a:t>파일이 생성되어 있을 것이다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$ ls -la /</a:t>
            </a:r>
            <a:r>
              <a:rPr lang="en-US" altLang="ko-KR" dirty="0" err="1"/>
              <a:t>etc</a:t>
            </a:r>
            <a:r>
              <a:rPr lang="en-US" altLang="ko-KR" dirty="0"/>
              <a:t>/</a:t>
            </a:r>
            <a:r>
              <a:rPr lang="en-US" altLang="ko-KR" dirty="0" err="1"/>
              <a:t>yum.repos.d</a:t>
            </a:r>
            <a:r>
              <a:rPr lang="en-US" altLang="ko-KR" dirty="0"/>
              <a:t>/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smtClean="0"/>
              <a:t>MySQL </a:t>
            </a:r>
            <a:r>
              <a:rPr lang="en-US" altLang="ko-KR" b="1" dirty="0"/>
              <a:t>5.6 </a:t>
            </a:r>
            <a:r>
              <a:rPr lang="ko-KR" altLang="en-US" b="1" dirty="0"/>
              <a:t>설치</a:t>
            </a:r>
          </a:p>
          <a:p>
            <a:r>
              <a:rPr lang="en-US" altLang="ko-KR" dirty="0"/>
              <a:t>$ yum install </a:t>
            </a:r>
            <a:r>
              <a:rPr lang="en-US" altLang="ko-KR" dirty="0" err="1"/>
              <a:t>mysql</a:t>
            </a:r>
            <a:r>
              <a:rPr lang="en-US" altLang="ko-KR" dirty="0"/>
              <a:t>-server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smtClean="0"/>
              <a:t>MySQL </a:t>
            </a:r>
            <a:r>
              <a:rPr lang="ko-KR" altLang="en-US" b="1" dirty="0"/>
              <a:t>설치확인 </a:t>
            </a:r>
          </a:p>
          <a:p>
            <a:r>
              <a:rPr lang="en-US" altLang="ko-KR" dirty="0"/>
              <a:t>$ ls /</a:t>
            </a:r>
            <a:r>
              <a:rPr lang="en-US" altLang="ko-KR" dirty="0" err="1"/>
              <a:t>usr</a:t>
            </a:r>
            <a:r>
              <a:rPr lang="en-US" altLang="ko-KR" dirty="0"/>
              <a:t>/bin/</a:t>
            </a:r>
            <a:r>
              <a:rPr lang="en-US" altLang="ko-KR" dirty="0" err="1"/>
              <a:t>mysql</a:t>
            </a:r>
            <a:endParaRPr lang="en-US" altLang="ko-KR" dirty="0"/>
          </a:p>
          <a:p>
            <a:r>
              <a:rPr lang="en-US" altLang="ko-KR" dirty="0"/>
              <a:t>$ ls /</a:t>
            </a:r>
            <a:r>
              <a:rPr lang="en-US" altLang="ko-KR" dirty="0" err="1"/>
              <a:t>usr</a:t>
            </a:r>
            <a:r>
              <a:rPr lang="en-US" altLang="ko-KR" dirty="0"/>
              <a:t>/</a:t>
            </a:r>
            <a:r>
              <a:rPr lang="en-US" altLang="ko-KR" dirty="0" err="1"/>
              <a:t>sbin</a:t>
            </a:r>
            <a:r>
              <a:rPr lang="en-US" altLang="ko-KR" dirty="0"/>
              <a:t>/</a:t>
            </a:r>
            <a:r>
              <a:rPr lang="en-US" altLang="ko-KR" dirty="0" err="1"/>
              <a:t>mysqld</a:t>
            </a:r>
            <a:endParaRPr lang="en-US" altLang="ko-KR" dirty="0"/>
          </a:p>
          <a:p>
            <a:r>
              <a:rPr lang="en-US" altLang="ko-KR" dirty="0"/>
              <a:t>	  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smtClean="0"/>
              <a:t>service </a:t>
            </a:r>
            <a:r>
              <a:rPr lang="en-US" altLang="ko-KR" dirty="0" err="1"/>
              <a:t>mysqld</a:t>
            </a:r>
            <a:r>
              <a:rPr lang="en-US" altLang="ko-KR" dirty="0"/>
              <a:t> start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err="1" smtClean="0"/>
              <a:t>mysql</a:t>
            </a:r>
            <a:r>
              <a:rPr lang="en-US" altLang="ko-KR" dirty="0" smtClean="0"/>
              <a:t> </a:t>
            </a:r>
            <a:r>
              <a:rPr lang="en-US" altLang="ko-KR" dirty="0"/>
              <a:t>--version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err="1" smtClean="0"/>
              <a:t>netstat</a:t>
            </a:r>
            <a:r>
              <a:rPr lang="en-US" altLang="ko-KR" dirty="0" smtClean="0"/>
              <a:t> </a:t>
            </a:r>
            <a:r>
              <a:rPr lang="en-US" altLang="ko-KR" dirty="0"/>
              <a:t>-</a:t>
            </a:r>
            <a:r>
              <a:rPr lang="en-US" altLang="ko-KR" dirty="0" err="1"/>
              <a:t>anp</a:t>
            </a:r>
            <a:r>
              <a:rPr lang="en-US" altLang="ko-KR" dirty="0"/>
              <a:t> | grep </a:t>
            </a:r>
            <a:r>
              <a:rPr lang="en-US" altLang="ko-KR" dirty="0" err="1"/>
              <a:t>mysql</a:t>
            </a:r>
            <a:endParaRPr lang="en-US" altLang="ko-KR" dirty="0" smtClean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Hadoop </a:t>
            </a:r>
            <a:r>
              <a:rPr lang="en-US" altLang="ko-KR" b="1" dirty="0" err="1" smtClean="0"/>
              <a:t>Mysql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연동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470305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207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4" y="956650"/>
            <a:ext cx="11617603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err="1"/>
              <a:t>metastore</a:t>
            </a:r>
            <a:r>
              <a:rPr lang="ko-KR" altLang="en-US" b="1" dirty="0"/>
              <a:t>로 사용할 </a:t>
            </a:r>
            <a:r>
              <a:rPr lang="en-US" altLang="ko-KR" b="1" dirty="0" err="1"/>
              <a:t>mysql</a:t>
            </a:r>
            <a:r>
              <a:rPr lang="ko-KR" altLang="en-US" b="1" dirty="0"/>
              <a:t>의 </a:t>
            </a:r>
            <a:r>
              <a:rPr lang="en-US" altLang="ko-KR" b="1" dirty="0"/>
              <a:t>port</a:t>
            </a:r>
            <a:r>
              <a:rPr lang="ko-KR" altLang="en-US" b="1" dirty="0"/>
              <a:t>를 방화벽 허용 </a:t>
            </a:r>
            <a:r>
              <a:rPr lang="en-US" altLang="ko-KR" b="1" dirty="0"/>
              <a:t>port</a:t>
            </a:r>
            <a:r>
              <a:rPr lang="ko-KR" altLang="en-US" b="1" dirty="0"/>
              <a:t>로 설정</a:t>
            </a:r>
            <a:r>
              <a:rPr lang="ko-KR" altLang="en-US" dirty="0"/>
              <a:t>	</a:t>
            </a:r>
          </a:p>
          <a:p>
            <a:r>
              <a:rPr lang="en-US" altLang="ko-KR" dirty="0"/>
              <a:t>vi /</a:t>
            </a:r>
            <a:r>
              <a:rPr lang="en-US" altLang="ko-KR" dirty="0" err="1"/>
              <a:t>etc</a:t>
            </a:r>
            <a:r>
              <a:rPr lang="en-US" altLang="ko-KR" dirty="0"/>
              <a:t>/</a:t>
            </a:r>
            <a:r>
              <a:rPr lang="en-US" altLang="ko-KR" dirty="0" err="1"/>
              <a:t>sysconfig</a:t>
            </a:r>
            <a:r>
              <a:rPr lang="en-US" altLang="ko-KR" dirty="0"/>
              <a:t>/</a:t>
            </a:r>
            <a:r>
              <a:rPr lang="en-US" altLang="ko-KR" dirty="0" err="1"/>
              <a:t>iptables</a:t>
            </a:r>
            <a:endParaRPr lang="en-US" altLang="ko-KR" dirty="0"/>
          </a:p>
          <a:p>
            <a:r>
              <a:rPr lang="en-US" altLang="ko-KR" dirty="0"/>
              <a:t>-A INPUT -m state --state NEW -m </a:t>
            </a:r>
            <a:r>
              <a:rPr lang="en-US" altLang="ko-KR" dirty="0" err="1"/>
              <a:t>tcp</a:t>
            </a:r>
            <a:r>
              <a:rPr lang="en-US" altLang="ko-KR" dirty="0"/>
              <a:t> -p </a:t>
            </a:r>
            <a:r>
              <a:rPr lang="en-US" altLang="ko-KR" dirty="0" err="1"/>
              <a:t>tcp</a:t>
            </a:r>
            <a:r>
              <a:rPr lang="en-US" altLang="ko-KR" dirty="0"/>
              <a:t> --</a:t>
            </a:r>
            <a:r>
              <a:rPr lang="en-US" altLang="ko-KR" dirty="0" err="1"/>
              <a:t>dport</a:t>
            </a:r>
            <a:r>
              <a:rPr lang="en-US" altLang="ko-KR" dirty="0"/>
              <a:t> 3306 -j ACCEPT</a:t>
            </a:r>
          </a:p>
          <a:p>
            <a:r>
              <a:rPr lang="en-US" altLang="ko-KR" dirty="0"/>
              <a:t>service </a:t>
            </a:r>
            <a:r>
              <a:rPr lang="en-US" altLang="ko-KR" dirty="0" err="1"/>
              <a:t>iptables</a:t>
            </a:r>
            <a:r>
              <a:rPr lang="en-US" altLang="ko-KR" dirty="0"/>
              <a:t> </a:t>
            </a:r>
            <a:r>
              <a:rPr lang="en-US" altLang="ko-KR" dirty="0" smtClean="0"/>
              <a:t>restart</a:t>
            </a:r>
          </a:p>
          <a:p>
            <a:endParaRPr lang="en-US" altLang="ko-KR" dirty="0"/>
          </a:p>
          <a:p>
            <a:r>
              <a:rPr lang="en-US" altLang="ko-KR" b="1" dirty="0"/>
              <a:t>2.hive </a:t>
            </a:r>
            <a:r>
              <a:rPr lang="ko-KR" altLang="en-US" b="1" dirty="0"/>
              <a:t>다운로드 및 설치 </a:t>
            </a:r>
            <a:endParaRPr lang="en-US" altLang="ko-KR" b="1" dirty="0"/>
          </a:p>
          <a:p>
            <a:r>
              <a:rPr lang="ko-KR" altLang="en-US" dirty="0" err="1"/>
              <a:t>하이브를</a:t>
            </a:r>
            <a:r>
              <a:rPr lang="ko-KR" altLang="en-US" dirty="0"/>
              <a:t> 사용하려면 </a:t>
            </a:r>
            <a:r>
              <a:rPr lang="ko-KR" altLang="en-US" dirty="0" err="1"/>
              <a:t>하둡이</a:t>
            </a:r>
            <a:r>
              <a:rPr lang="ko-KR" altLang="en-US" dirty="0"/>
              <a:t> 반드시 설치되어 </a:t>
            </a:r>
            <a:r>
              <a:rPr lang="ko-KR" altLang="en-US" dirty="0" err="1"/>
              <a:t>있어야한다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아파치 </a:t>
            </a:r>
            <a:r>
              <a:rPr lang="ko-KR" altLang="en-US" dirty="0" err="1"/>
              <a:t>하이브</a:t>
            </a:r>
            <a:r>
              <a:rPr lang="ko-KR" altLang="en-US" dirty="0"/>
              <a:t> 다운로드 사이트에 접속하여 다운로드 받는다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http://www.apache.org/dyn/closer.cgi/hive/</a:t>
            </a:r>
          </a:p>
          <a:p>
            <a:r>
              <a:rPr lang="en-US" altLang="ko-KR" dirty="0"/>
              <a:t> </a:t>
            </a:r>
          </a:p>
          <a:p>
            <a:r>
              <a:rPr lang="en-US" altLang="ko-KR" dirty="0"/>
              <a:t>[</a:t>
            </a:r>
            <a:r>
              <a:rPr lang="en-US" altLang="ko-KR" dirty="0" err="1"/>
              <a:t>hadoop@master</a:t>
            </a:r>
            <a:r>
              <a:rPr lang="en-US" altLang="ko-KR" dirty="0"/>
              <a:t> Desktop]$ </a:t>
            </a:r>
            <a:r>
              <a:rPr lang="en-US" altLang="ko-KR" dirty="0" err="1"/>
              <a:t>su</a:t>
            </a:r>
            <a:r>
              <a:rPr lang="en-US" altLang="ko-KR" dirty="0"/>
              <a:t> -</a:t>
            </a:r>
          </a:p>
          <a:p>
            <a:r>
              <a:rPr lang="en-US" altLang="ko-KR" dirty="0"/>
              <a:t>Password: </a:t>
            </a:r>
          </a:p>
          <a:p>
            <a:r>
              <a:rPr lang="en-US" altLang="ko-KR" dirty="0"/>
              <a:t> </a:t>
            </a:r>
          </a:p>
          <a:p>
            <a:r>
              <a:rPr lang="en-US" altLang="ko-KR" dirty="0"/>
              <a:t>[</a:t>
            </a:r>
            <a:r>
              <a:rPr lang="en-US" altLang="ko-KR" dirty="0" err="1"/>
              <a:t>root@master</a:t>
            </a:r>
            <a:r>
              <a:rPr lang="en-US" altLang="ko-KR" dirty="0"/>
              <a:t> ~]# cd /</a:t>
            </a:r>
            <a:r>
              <a:rPr lang="en-US" altLang="ko-KR" dirty="0" err="1"/>
              <a:t>usr</a:t>
            </a:r>
            <a:r>
              <a:rPr lang="en-US" altLang="ko-KR" dirty="0"/>
              <a:t>/local/</a:t>
            </a:r>
          </a:p>
          <a:p>
            <a:r>
              <a:rPr lang="en-US" altLang="ko-KR" dirty="0"/>
              <a:t>[</a:t>
            </a:r>
            <a:r>
              <a:rPr lang="en-US" altLang="ko-KR" dirty="0" err="1"/>
              <a:t>root@master</a:t>
            </a:r>
            <a:r>
              <a:rPr lang="en-US" altLang="ko-KR" dirty="0"/>
              <a:t> local]# tar -</a:t>
            </a:r>
            <a:r>
              <a:rPr lang="en-US" altLang="ko-KR" dirty="0" err="1"/>
              <a:t>xvf</a:t>
            </a:r>
            <a:r>
              <a:rPr lang="en-US" altLang="ko-KR" dirty="0"/>
              <a:t> /home/</a:t>
            </a:r>
            <a:r>
              <a:rPr lang="en-US" altLang="ko-KR" dirty="0" err="1"/>
              <a:t>hadoop</a:t>
            </a:r>
            <a:r>
              <a:rPr lang="en-US" altLang="ko-KR" dirty="0"/>
              <a:t>/Downloads/apache-hive-1.1.1-bin.tar.gz </a:t>
            </a:r>
          </a:p>
          <a:p>
            <a:r>
              <a:rPr lang="en-US" altLang="ko-KR" dirty="0"/>
              <a:t>[</a:t>
            </a:r>
            <a:r>
              <a:rPr lang="en-US" altLang="ko-KR" dirty="0" err="1"/>
              <a:t>root@master</a:t>
            </a:r>
            <a:r>
              <a:rPr lang="en-US" altLang="ko-KR" dirty="0"/>
              <a:t> local]# ls -l</a:t>
            </a:r>
          </a:p>
          <a:p>
            <a:r>
              <a:rPr lang="en-US" altLang="ko-KR" dirty="0"/>
              <a:t> </a:t>
            </a:r>
          </a:p>
          <a:p>
            <a:r>
              <a:rPr lang="en-US" altLang="ko-KR" dirty="0"/>
              <a:t>[</a:t>
            </a:r>
            <a:r>
              <a:rPr lang="en-US" altLang="ko-KR" dirty="0" err="1"/>
              <a:t>root@master</a:t>
            </a:r>
            <a:r>
              <a:rPr lang="en-US" altLang="ko-KR" dirty="0"/>
              <a:t> local]# </a:t>
            </a:r>
            <a:r>
              <a:rPr lang="en-US" altLang="ko-KR" dirty="0" err="1"/>
              <a:t>chown</a:t>
            </a:r>
            <a:r>
              <a:rPr lang="en-US" altLang="ko-KR" dirty="0"/>
              <a:t> -R </a:t>
            </a:r>
            <a:r>
              <a:rPr lang="en-US" altLang="ko-KR" dirty="0" err="1"/>
              <a:t>hadoop:hadoop</a:t>
            </a:r>
            <a:r>
              <a:rPr lang="en-US" altLang="ko-KR" dirty="0"/>
              <a:t> apache-hive-1.1.1-bin/</a:t>
            </a:r>
          </a:p>
          <a:p>
            <a:r>
              <a:rPr lang="en-US" altLang="ko-KR" dirty="0"/>
              <a:t>[</a:t>
            </a:r>
            <a:r>
              <a:rPr lang="en-US" altLang="ko-KR" dirty="0" err="1"/>
              <a:t>root@master</a:t>
            </a:r>
            <a:r>
              <a:rPr lang="en-US" altLang="ko-KR" dirty="0"/>
              <a:t> local]# ln -s apache-hive-1.1.1-bin/  hive</a:t>
            </a:r>
          </a:p>
          <a:p>
            <a:r>
              <a:rPr lang="en-US" altLang="ko-KR" dirty="0"/>
              <a:t>[</a:t>
            </a:r>
            <a:r>
              <a:rPr lang="en-US" altLang="ko-KR" dirty="0" err="1"/>
              <a:t>root@master</a:t>
            </a:r>
            <a:r>
              <a:rPr lang="en-US" altLang="ko-KR" dirty="0"/>
              <a:t> local]# ls -</a:t>
            </a:r>
            <a:r>
              <a:rPr lang="en-US" altLang="ko-KR" dirty="0" smtClean="0"/>
              <a:t>l </a:t>
            </a:r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Hadoop </a:t>
            </a:r>
            <a:r>
              <a:rPr lang="en-US" altLang="ko-KR" b="1" dirty="0" err="1" smtClean="0"/>
              <a:t>Mysql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연동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810206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208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4" y="956650"/>
            <a:ext cx="11617603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[</a:t>
            </a:r>
            <a:r>
              <a:rPr lang="en-US" altLang="ko-KR" dirty="0" err="1"/>
              <a:t>root@master</a:t>
            </a:r>
            <a:r>
              <a:rPr lang="en-US" altLang="ko-KR" dirty="0"/>
              <a:t> local]# </a:t>
            </a:r>
            <a:r>
              <a:rPr lang="en-US" altLang="ko-KR" dirty="0" err="1"/>
              <a:t>chown</a:t>
            </a:r>
            <a:r>
              <a:rPr lang="en-US" altLang="ko-KR" dirty="0"/>
              <a:t> -R </a:t>
            </a:r>
            <a:r>
              <a:rPr lang="en-US" altLang="ko-KR" dirty="0" err="1"/>
              <a:t>hadoop:hadoop</a:t>
            </a:r>
            <a:r>
              <a:rPr lang="en-US" altLang="ko-KR" dirty="0"/>
              <a:t> hive</a:t>
            </a:r>
          </a:p>
          <a:p>
            <a:r>
              <a:rPr lang="en-US" altLang="ko-KR" dirty="0"/>
              <a:t>[</a:t>
            </a:r>
            <a:r>
              <a:rPr lang="en-US" altLang="ko-KR" dirty="0" err="1"/>
              <a:t>root@master</a:t>
            </a:r>
            <a:r>
              <a:rPr lang="en-US" altLang="ko-KR" dirty="0"/>
              <a:t> local]# ls -l</a:t>
            </a:r>
          </a:p>
          <a:p>
            <a:endParaRPr lang="en-US" altLang="ko-KR" dirty="0"/>
          </a:p>
          <a:p>
            <a:r>
              <a:rPr lang="en-US" altLang="ko-KR" dirty="0" err="1"/>
              <a:t>root@master</a:t>
            </a:r>
            <a:r>
              <a:rPr lang="en-US" altLang="ko-KR" dirty="0"/>
              <a:t> local]# </a:t>
            </a:r>
            <a:r>
              <a:rPr lang="en-US" altLang="ko-KR" dirty="0" err="1"/>
              <a:t>su</a:t>
            </a:r>
            <a:r>
              <a:rPr lang="en-US" altLang="ko-KR" dirty="0"/>
              <a:t> - </a:t>
            </a:r>
            <a:r>
              <a:rPr lang="en-US" altLang="ko-KR" dirty="0" err="1"/>
              <a:t>hadoop</a:t>
            </a:r>
            <a:endParaRPr lang="en-US" altLang="ko-KR" dirty="0"/>
          </a:p>
          <a:p>
            <a:r>
              <a:rPr lang="en-US" altLang="ko-KR" dirty="0"/>
              <a:t>[</a:t>
            </a:r>
            <a:r>
              <a:rPr lang="en-US" altLang="ko-KR" dirty="0" err="1"/>
              <a:t>hadoop@master</a:t>
            </a:r>
            <a:r>
              <a:rPr lang="en-US" altLang="ko-KR" dirty="0"/>
              <a:t> ~]$ vi .</a:t>
            </a:r>
            <a:r>
              <a:rPr lang="en-US" altLang="ko-KR" dirty="0" err="1"/>
              <a:t>bash_profile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export HIVE_HOME=/</a:t>
            </a:r>
            <a:r>
              <a:rPr lang="en-US" altLang="ko-KR" dirty="0" err="1"/>
              <a:t>usr</a:t>
            </a:r>
            <a:r>
              <a:rPr lang="en-US" altLang="ko-KR" dirty="0"/>
              <a:t>/local/hive</a:t>
            </a:r>
          </a:p>
          <a:p>
            <a:r>
              <a:rPr lang="en-US" altLang="ko-KR" dirty="0"/>
              <a:t>export PATH=$PATH:$JAVA_HOME/bin:$HADOOP_HOME/bin:$PIG_INSTALL/bin:$HIVE_HOME/bin:</a:t>
            </a:r>
          </a:p>
          <a:p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smtClean="0"/>
              <a:t>Hive</a:t>
            </a:r>
            <a:r>
              <a:rPr lang="ko-KR" altLang="en-US" b="1" dirty="0"/>
              <a:t>에서 사용할 </a:t>
            </a:r>
            <a:r>
              <a:rPr lang="en-US" altLang="ko-KR" b="1" dirty="0"/>
              <a:t>HDFS </a:t>
            </a:r>
            <a:r>
              <a:rPr lang="ko-KR" altLang="en-US" b="1" dirty="0"/>
              <a:t>에 </a:t>
            </a:r>
            <a:r>
              <a:rPr lang="ko-KR" altLang="en-US" b="1" dirty="0" err="1"/>
              <a:t>디렉토리</a:t>
            </a:r>
            <a:r>
              <a:rPr lang="ko-KR" altLang="en-US" b="1" dirty="0"/>
              <a:t> 구성하기 </a:t>
            </a:r>
          </a:p>
          <a:p>
            <a:endParaRPr lang="ko-KR" altLang="en-US" dirty="0"/>
          </a:p>
          <a:p>
            <a:r>
              <a:rPr lang="en-US" altLang="ko-KR" dirty="0" err="1"/>
              <a:t>hadoop</a:t>
            </a:r>
            <a:r>
              <a:rPr lang="en-US" altLang="ko-KR" dirty="0"/>
              <a:t> fs -</a:t>
            </a:r>
            <a:r>
              <a:rPr lang="en-US" altLang="ko-KR" dirty="0" err="1"/>
              <a:t>mkdir</a:t>
            </a:r>
            <a:r>
              <a:rPr lang="en-US" altLang="ko-KR" dirty="0"/>
              <a:t> /</a:t>
            </a:r>
            <a:r>
              <a:rPr lang="en-US" altLang="ko-KR" dirty="0" err="1"/>
              <a:t>tmp</a:t>
            </a:r>
            <a:endParaRPr lang="en-US" altLang="ko-KR" dirty="0"/>
          </a:p>
          <a:p>
            <a:r>
              <a:rPr lang="en-US" altLang="ko-KR" dirty="0" err="1"/>
              <a:t>hadoop</a:t>
            </a:r>
            <a:r>
              <a:rPr lang="en-US" altLang="ko-KR" dirty="0"/>
              <a:t> fs -</a:t>
            </a:r>
            <a:r>
              <a:rPr lang="en-US" altLang="ko-KR" dirty="0" err="1"/>
              <a:t>mkdir</a:t>
            </a:r>
            <a:r>
              <a:rPr lang="en-US" altLang="ko-KR" dirty="0"/>
              <a:t> -R /user/hive/warehouse</a:t>
            </a:r>
          </a:p>
          <a:p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smtClean="0"/>
              <a:t> </a:t>
            </a:r>
            <a:r>
              <a:rPr lang="en-US" altLang="ko-KR" b="1" dirty="0"/>
              <a:t>hive-env.sh </a:t>
            </a:r>
            <a:r>
              <a:rPr lang="ko-KR" altLang="en-US" b="1" dirty="0"/>
              <a:t>생성</a:t>
            </a:r>
          </a:p>
          <a:p>
            <a:r>
              <a:rPr lang="en-US" altLang="ko-KR" dirty="0"/>
              <a:t>$cd /</a:t>
            </a:r>
            <a:r>
              <a:rPr lang="en-US" altLang="ko-KR" dirty="0" err="1"/>
              <a:t>usr</a:t>
            </a:r>
            <a:r>
              <a:rPr lang="en-US" altLang="ko-KR" dirty="0"/>
              <a:t>/local/hive/</a:t>
            </a:r>
            <a:r>
              <a:rPr lang="en-US" altLang="ko-KR" dirty="0" err="1"/>
              <a:t>conf</a:t>
            </a:r>
            <a:r>
              <a:rPr lang="en-US" altLang="ko-KR" dirty="0"/>
              <a:t>/</a:t>
            </a:r>
          </a:p>
          <a:p>
            <a:r>
              <a:rPr lang="en-US" altLang="ko-KR" dirty="0"/>
              <a:t>$</a:t>
            </a:r>
            <a:r>
              <a:rPr lang="en-US" altLang="ko-KR" dirty="0" err="1"/>
              <a:t>cp</a:t>
            </a:r>
            <a:r>
              <a:rPr lang="en-US" altLang="ko-KR" dirty="0"/>
              <a:t> hive-</a:t>
            </a:r>
            <a:r>
              <a:rPr lang="en-US" altLang="ko-KR" dirty="0" err="1"/>
              <a:t>env.sh.template</a:t>
            </a:r>
            <a:r>
              <a:rPr lang="en-US" altLang="ko-KR" dirty="0"/>
              <a:t>  hive-env.sh</a:t>
            </a:r>
          </a:p>
          <a:p>
            <a:r>
              <a:rPr lang="en-US" altLang="ko-KR" dirty="0"/>
              <a:t>$vi hive-env.sh</a:t>
            </a:r>
          </a:p>
          <a:p>
            <a:r>
              <a:rPr lang="en-US" altLang="ko-KR" dirty="0"/>
              <a:t>HADOOP_HOME=/</a:t>
            </a:r>
            <a:r>
              <a:rPr lang="en-US" altLang="ko-KR" dirty="0" err="1"/>
              <a:t>usr</a:t>
            </a:r>
            <a:r>
              <a:rPr lang="en-US" altLang="ko-KR" dirty="0"/>
              <a:t>/local/</a:t>
            </a:r>
            <a:r>
              <a:rPr lang="en-US" altLang="ko-KR" dirty="0" err="1"/>
              <a:t>hadoop</a:t>
            </a:r>
            <a:endParaRPr lang="en-US" altLang="ko-KR" dirty="0"/>
          </a:p>
          <a:p>
            <a:r>
              <a:rPr lang="en-US" altLang="ko-KR" dirty="0"/>
              <a:t>$ </a:t>
            </a:r>
            <a:r>
              <a:rPr lang="en-US" altLang="ko-KR" dirty="0" err="1"/>
              <a:t>chmod</a:t>
            </a:r>
            <a:r>
              <a:rPr lang="en-US" altLang="ko-KR" dirty="0"/>
              <a:t> 755 hive-env.sh</a:t>
            </a:r>
            <a:endParaRPr lang="en-US" altLang="ko-KR" dirty="0" smtClean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Hadoop </a:t>
            </a:r>
            <a:r>
              <a:rPr lang="en-US" altLang="ko-KR" b="1" dirty="0" err="1" smtClean="0"/>
              <a:t>Mysql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연동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4268804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209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4" y="956650"/>
            <a:ext cx="116176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smtClean="0"/>
              <a:t>HIVE_HOME/</a:t>
            </a:r>
            <a:r>
              <a:rPr lang="en-US" altLang="ko-KR" b="1" dirty="0" err="1" smtClean="0"/>
              <a:t>conf</a:t>
            </a:r>
            <a:r>
              <a:rPr lang="en-US" altLang="ko-KR" b="1" dirty="0" smtClean="0"/>
              <a:t> </a:t>
            </a:r>
            <a:r>
              <a:rPr lang="ko-KR" altLang="en-US" b="1" dirty="0"/>
              <a:t>에 </a:t>
            </a:r>
            <a:r>
              <a:rPr lang="en-US" altLang="ko-KR" b="1" dirty="0"/>
              <a:t>hive-site.xml </a:t>
            </a:r>
            <a:r>
              <a:rPr lang="ko-KR" altLang="en-US" b="1" dirty="0"/>
              <a:t>을 생성 및 작성한다</a:t>
            </a:r>
            <a:r>
              <a:rPr lang="en-US" altLang="ko-KR" b="1" dirty="0"/>
              <a:t>.</a:t>
            </a:r>
          </a:p>
          <a:p>
            <a:endParaRPr lang="en-US" altLang="ko-KR" dirty="0"/>
          </a:p>
          <a:p>
            <a:r>
              <a:rPr lang="en-US" altLang="ko-KR" dirty="0" smtClean="0"/>
              <a:t> </a:t>
            </a: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Hadoop </a:t>
            </a:r>
            <a:r>
              <a:rPr lang="en-US" altLang="ko-KR" b="1" dirty="0" err="1" smtClean="0"/>
              <a:t>Mysql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연동</a:t>
            </a:r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>
            <a:off x="504496" y="1545021"/>
            <a:ext cx="10893971" cy="48873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&lt;?xml version="1.0"?&gt;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&lt;?xml-stylesheet type="text/</a:t>
            </a:r>
            <a:r>
              <a:rPr lang="en-US" altLang="ko-KR" dirty="0" err="1">
                <a:solidFill>
                  <a:schemeClr val="tx1"/>
                </a:solidFill>
              </a:rPr>
              <a:t>xsl</a:t>
            </a:r>
            <a:r>
              <a:rPr lang="en-US" altLang="ko-KR" dirty="0">
                <a:solidFill>
                  <a:schemeClr val="tx1"/>
                </a:solidFill>
              </a:rPr>
              <a:t>" </a:t>
            </a:r>
            <a:r>
              <a:rPr lang="en-US" altLang="ko-KR" dirty="0" err="1">
                <a:solidFill>
                  <a:schemeClr val="tx1"/>
                </a:solidFill>
              </a:rPr>
              <a:t>href</a:t>
            </a:r>
            <a:r>
              <a:rPr lang="en-US" altLang="ko-KR" dirty="0">
                <a:solidFill>
                  <a:schemeClr val="tx1"/>
                </a:solidFill>
              </a:rPr>
              <a:t>="configuration.xsl"?&gt;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&lt;configuration&gt;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&lt;property&gt;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&lt;name&gt;</a:t>
            </a:r>
            <a:r>
              <a:rPr lang="en-US" altLang="ko-KR" dirty="0" err="1">
                <a:solidFill>
                  <a:schemeClr val="tx1"/>
                </a:solidFill>
              </a:rPr>
              <a:t>hive.metastore.local</a:t>
            </a:r>
            <a:r>
              <a:rPr lang="en-US" altLang="ko-KR" dirty="0">
                <a:solidFill>
                  <a:schemeClr val="tx1"/>
                </a:solidFill>
              </a:rPr>
              <a:t>&lt;/name&gt;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&lt;value&gt;true&lt;/value&gt;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&lt;/property</a:t>
            </a:r>
            <a:r>
              <a:rPr lang="en-US" altLang="ko-KR" dirty="0" smtClean="0">
                <a:solidFill>
                  <a:schemeClr val="tx1"/>
                </a:solidFill>
              </a:rPr>
              <a:t>&gt;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&lt;property&gt;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&lt;name&gt;</a:t>
            </a:r>
            <a:r>
              <a:rPr lang="en-US" altLang="ko-KR" dirty="0" err="1">
                <a:solidFill>
                  <a:schemeClr val="tx1"/>
                </a:solidFill>
              </a:rPr>
              <a:t>javax.jdo.option.ConnectionURL</a:t>
            </a:r>
            <a:r>
              <a:rPr lang="en-US" altLang="ko-KR" dirty="0">
                <a:solidFill>
                  <a:schemeClr val="tx1"/>
                </a:solidFill>
              </a:rPr>
              <a:t>&lt;/name&gt;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&lt;value&gt;</a:t>
            </a:r>
            <a:r>
              <a:rPr lang="en-US" altLang="ko-KR" dirty="0" err="1">
                <a:solidFill>
                  <a:schemeClr val="tx1"/>
                </a:solidFill>
              </a:rPr>
              <a:t>jdbc:mysql</a:t>
            </a:r>
            <a:r>
              <a:rPr lang="en-US" altLang="ko-KR" dirty="0">
                <a:solidFill>
                  <a:schemeClr val="tx1"/>
                </a:solidFill>
              </a:rPr>
              <a:t>://localhost:3306/</a:t>
            </a:r>
            <a:r>
              <a:rPr lang="en-US" altLang="ko-KR" dirty="0" err="1">
                <a:solidFill>
                  <a:schemeClr val="tx1"/>
                </a:solidFill>
              </a:rPr>
              <a:t>metastore_db?createDatabaseIfNotExist</a:t>
            </a:r>
            <a:r>
              <a:rPr lang="en-US" altLang="ko-KR" dirty="0">
                <a:solidFill>
                  <a:schemeClr val="tx1"/>
                </a:solidFill>
              </a:rPr>
              <a:t>=true&lt;/value&gt;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&lt;description&gt;JDBC connect string for a JDBC </a:t>
            </a:r>
            <a:r>
              <a:rPr lang="en-US" altLang="ko-KR" dirty="0" err="1">
                <a:solidFill>
                  <a:schemeClr val="tx1"/>
                </a:solidFill>
              </a:rPr>
              <a:t>metastore</a:t>
            </a:r>
            <a:r>
              <a:rPr lang="en-US" altLang="ko-KR" dirty="0">
                <a:solidFill>
                  <a:schemeClr val="tx1"/>
                </a:solidFill>
              </a:rPr>
              <a:t>&lt;/description&gt;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&lt;/property</a:t>
            </a:r>
            <a:r>
              <a:rPr lang="en-US" altLang="ko-KR" dirty="0" smtClean="0">
                <a:solidFill>
                  <a:schemeClr val="tx1"/>
                </a:solidFill>
              </a:rPr>
              <a:t>&gt;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&lt;property&gt;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&lt;name&gt;</a:t>
            </a:r>
            <a:r>
              <a:rPr lang="en-US" altLang="ko-KR" dirty="0" err="1">
                <a:solidFill>
                  <a:schemeClr val="tx1"/>
                </a:solidFill>
              </a:rPr>
              <a:t>javax.jdo.option.ConnectionDriverName</a:t>
            </a:r>
            <a:r>
              <a:rPr lang="en-US" altLang="ko-KR" dirty="0">
                <a:solidFill>
                  <a:schemeClr val="tx1"/>
                </a:solidFill>
              </a:rPr>
              <a:t>&lt;/name&gt;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&lt;value&gt;</a:t>
            </a:r>
            <a:r>
              <a:rPr lang="en-US" altLang="ko-KR" dirty="0" err="1">
                <a:solidFill>
                  <a:schemeClr val="tx1"/>
                </a:solidFill>
              </a:rPr>
              <a:t>com.mysql.jdbc.Driver</a:t>
            </a:r>
            <a:r>
              <a:rPr lang="en-US" altLang="ko-KR" dirty="0">
                <a:solidFill>
                  <a:schemeClr val="tx1"/>
                </a:solidFill>
              </a:rPr>
              <a:t>&lt;/value&gt;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&lt;description&gt;Driver class name for a JDBC </a:t>
            </a:r>
            <a:r>
              <a:rPr lang="en-US" altLang="ko-KR" dirty="0" err="1">
                <a:solidFill>
                  <a:schemeClr val="tx1"/>
                </a:solidFill>
              </a:rPr>
              <a:t>metastore</a:t>
            </a:r>
            <a:r>
              <a:rPr lang="en-US" altLang="ko-KR" dirty="0">
                <a:solidFill>
                  <a:schemeClr val="tx1"/>
                </a:solidFill>
              </a:rPr>
              <a:t>&lt;/description&gt;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&lt;/property&gt;</a:t>
            </a:r>
          </a:p>
        </p:txBody>
      </p:sp>
    </p:spTree>
    <p:extLst>
      <p:ext uri="{BB962C8B-B14F-4D97-AF65-F5344CB8AC3E}">
        <p14:creationId xmlns:p14="http://schemas.microsoft.com/office/powerpoint/2010/main" val="1028069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6" y="305361"/>
            <a:ext cx="7226905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dirty="0"/>
              <a:t>Hadoop </a:t>
            </a:r>
            <a:r>
              <a:rPr lang="ko-KR" altLang="en-US" b="1" dirty="0" smtClean="0"/>
              <a:t> </a:t>
            </a:r>
            <a:endParaRPr lang="ko-KR" altLang="en-US" b="1" dirty="0"/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21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49317" y="1087114"/>
            <a:ext cx="108545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altLang="ko-KR" sz="2000" b="1" dirty="0">
                <a:solidFill>
                  <a:srgbClr val="C00000"/>
                </a:solidFill>
              </a:rPr>
              <a:t>Hadoop </a:t>
            </a:r>
            <a:r>
              <a:rPr lang="ko-KR" altLang="en-US" sz="2000" b="1" dirty="0">
                <a:solidFill>
                  <a:srgbClr val="C00000"/>
                </a:solidFill>
              </a:rPr>
              <a:t>파일 시스템의 장</a:t>
            </a:r>
            <a:r>
              <a:rPr lang="en-US" altLang="ko-KR" sz="2000" b="1" dirty="0">
                <a:solidFill>
                  <a:srgbClr val="C00000"/>
                </a:solidFill>
              </a:rPr>
              <a:t>/</a:t>
            </a:r>
            <a:r>
              <a:rPr lang="ko-KR" altLang="en-US" sz="2000" b="1" dirty="0">
                <a:solidFill>
                  <a:srgbClr val="C00000"/>
                </a:solidFill>
              </a:rPr>
              <a:t>단점</a:t>
            </a:r>
            <a:endParaRPr lang="en-US" altLang="ko-KR" sz="2000" b="1" dirty="0" smtClean="0">
              <a:solidFill>
                <a:srgbClr val="C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49317" y="1661177"/>
            <a:ext cx="10854559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dirty="0"/>
              <a:t>선형적인 </a:t>
            </a:r>
            <a:r>
              <a:rPr lang="ko-KR" altLang="en-US" sz="2000" dirty="0" err="1"/>
              <a:t>확장성</a:t>
            </a:r>
            <a:r>
              <a:rPr lang="ko-KR" altLang="en-US" sz="2000" dirty="0"/>
              <a:t> 제공 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sz="2000" dirty="0"/>
              <a:t>스토리지 용량 증설을 위해서는 스토리지로 사용할 </a:t>
            </a:r>
            <a:r>
              <a:rPr lang="ko-KR" altLang="en-US" sz="2000" dirty="0" err="1"/>
              <a:t>리눅스</a:t>
            </a:r>
            <a:r>
              <a:rPr lang="ko-KR" altLang="en-US" sz="2000" dirty="0"/>
              <a:t> </a:t>
            </a:r>
            <a:r>
              <a:rPr lang="ko-KR" altLang="en-US" sz="2000" dirty="0" smtClean="0"/>
              <a:t>장비를 추가하고 </a:t>
            </a:r>
            <a:r>
              <a:rPr lang="en-US" altLang="ko-KR" sz="2000" dirty="0"/>
              <a:t>Hadoop</a:t>
            </a:r>
            <a:r>
              <a:rPr lang="ko-KR" altLang="en-US" sz="2000" dirty="0"/>
              <a:t>의 데이터 </a:t>
            </a:r>
            <a:r>
              <a:rPr lang="ko-KR" altLang="en-US" sz="2000" dirty="0" err="1"/>
              <a:t>노드만</a:t>
            </a:r>
            <a:r>
              <a:rPr lang="ko-KR" altLang="en-US" sz="2000" dirty="0"/>
              <a:t> 실행해 주면 </a:t>
            </a:r>
            <a:r>
              <a:rPr lang="en-US" altLang="ko-KR" sz="2000" dirty="0"/>
              <a:t>Hadoop </a:t>
            </a:r>
            <a:r>
              <a:rPr lang="ko-KR" altLang="en-US" sz="2000" dirty="0"/>
              <a:t>파일 시스템에서 자동으로 </a:t>
            </a:r>
            <a:r>
              <a:rPr lang="ko-KR" altLang="en-US" sz="2000" dirty="0" smtClean="0"/>
              <a:t>인식합니다</a:t>
            </a:r>
            <a:r>
              <a:rPr lang="en-US" altLang="ko-KR" sz="2000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dirty="0"/>
              <a:t>글로벌 네임스페이스 제공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sz="2000" dirty="0"/>
              <a:t>파일에 대한 유일한 식별 단위를 가질 수 있습니다</a:t>
            </a:r>
            <a:r>
              <a:rPr lang="en-US" altLang="ko-KR" sz="2000" dirty="0"/>
              <a:t>. </a:t>
            </a:r>
            <a:r>
              <a:rPr lang="ko-KR" altLang="en-US" sz="2000" dirty="0"/>
              <a:t>글로벌 네임스페이스를 </a:t>
            </a:r>
            <a:r>
              <a:rPr lang="ko-KR" altLang="en-US" sz="2000" dirty="0" smtClean="0"/>
              <a:t>이용하면 </a:t>
            </a:r>
            <a:r>
              <a:rPr lang="ko-KR" altLang="en-US" sz="2000" dirty="0"/>
              <a:t>시스템 간의 파일 데이터에 대한 중복 저장 등 파일 공유 등의 문제를 쉽게 해결할 </a:t>
            </a:r>
            <a:r>
              <a:rPr lang="ko-KR" altLang="en-US" sz="2000" dirty="0" err="1" smtClean="0"/>
              <a:t>수있습니다</a:t>
            </a:r>
            <a:r>
              <a:rPr lang="en-US" altLang="ko-KR" sz="2000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dirty="0"/>
              <a:t>비용절감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dirty="0"/>
              <a:t>전체 처리 용량 증가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sz="2000" dirty="0"/>
              <a:t>분산된 서버의 디스크를 </a:t>
            </a:r>
            <a:r>
              <a:rPr lang="ko-KR" altLang="en-US" sz="2000" dirty="0" smtClean="0"/>
              <a:t>이용하기 때문에 </a:t>
            </a:r>
            <a:r>
              <a:rPr lang="ko-KR" altLang="en-US" sz="2000" dirty="0"/>
              <a:t>네트 워크</a:t>
            </a:r>
            <a:r>
              <a:rPr lang="en-US" altLang="ko-KR" sz="2000" dirty="0"/>
              <a:t>, </a:t>
            </a:r>
            <a:r>
              <a:rPr lang="ko-KR" altLang="en-US" sz="2000" dirty="0"/>
              <a:t>디스크 </a:t>
            </a:r>
            <a:r>
              <a:rPr lang="en-US" altLang="ko-KR" sz="2000" dirty="0"/>
              <a:t>I/O </a:t>
            </a:r>
            <a:r>
              <a:rPr lang="ko-KR" altLang="en-US" sz="2000" dirty="0"/>
              <a:t>등이 각 서버로 분산됩니다</a:t>
            </a:r>
            <a:r>
              <a:rPr lang="en-US" altLang="ko-KR" sz="2000" dirty="0"/>
              <a:t>. </a:t>
            </a:r>
            <a:r>
              <a:rPr lang="ko-KR" altLang="en-US" sz="2000" dirty="0"/>
              <a:t>따라서 동일한 용량의 스토리지 </a:t>
            </a:r>
            <a:r>
              <a:rPr lang="ko-KR" altLang="en-US" sz="2000" dirty="0" smtClean="0"/>
              <a:t>솔루션을 </a:t>
            </a:r>
            <a:r>
              <a:rPr lang="ko-KR" altLang="en-US" sz="2000" dirty="0"/>
              <a:t>구축할 경우 전체 처리 용량은 증가합니다</a:t>
            </a:r>
            <a:r>
              <a:rPr lang="en-US" altLang="ko-KR" sz="2000" dirty="0" smtClean="0"/>
              <a:t>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2000" dirty="0"/>
              <a:t>데이터분석 처리에 활용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sz="2000" dirty="0"/>
              <a:t>분석용 데이터를 </a:t>
            </a:r>
            <a:r>
              <a:rPr lang="en-US" altLang="ko-KR" sz="2000" dirty="0"/>
              <a:t>Hadoop </a:t>
            </a:r>
            <a:r>
              <a:rPr lang="ko-KR" altLang="en-US" sz="2000" dirty="0"/>
              <a:t>파일 시스템에 저장하고 </a:t>
            </a:r>
            <a:r>
              <a:rPr lang="ko-KR" altLang="en-US" sz="2000" dirty="0" err="1"/>
              <a:t>맵리듀스라는</a:t>
            </a:r>
            <a:r>
              <a:rPr lang="ko-KR" altLang="en-US" sz="2000" dirty="0"/>
              <a:t> 분산</a:t>
            </a:r>
            <a:r>
              <a:rPr lang="en-US" altLang="ko-KR" sz="2000" dirty="0"/>
              <a:t>/</a:t>
            </a:r>
            <a:r>
              <a:rPr lang="ko-KR" altLang="en-US" sz="2000" dirty="0"/>
              <a:t>병렬 처리 </a:t>
            </a:r>
            <a:r>
              <a:rPr lang="ko-KR" altLang="en-US" sz="2000" dirty="0" smtClean="0"/>
              <a:t>프레임워크를 이용해 </a:t>
            </a:r>
            <a:r>
              <a:rPr lang="ko-KR" altLang="en-US" sz="2000" dirty="0"/>
              <a:t>빠르게 분석하는 데 주로 활용 중입니다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549200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210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4" y="956650"/>
            <a:ext cx="116176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smtClean="0"/>
              <a:t>HIVE_HOME/</a:t>
            </a:r>
            <a:r>
              <a:rPr lang="en-US" altLang="ko-KR" b="1" dirty="0" err="1" smtClean="0"/>
              <a:t>conf</a:t>
            </a:r>
            <a:r>
              <a:rPr lang="en-US" altLang="ko-KR" b="1" dirty="0" smtClean="0"/>
              <a:t> </a:t>
            </a:r>
            <a:r>
              <a:rPr lang="ko-KR" altLang="en-US" b="1" dirty="0"/>
              <a:t>에 </a:t>
            </a:r>
            <a:r>
              <a:rPr lang="en-US" altLang="ko-KR" b="1" dirty="0"/>
              <a:t>hive-site.xml </a:t>
            </a:r>
            <a:r>
              <a:rPr lang="ko-KR" altLang="en-US" b="1" dirty="0"/>
              <a:t>을 생성 및 작성한다</a:t>
            </a:r>
            <a:r>
              <a:rPr lang="en-US" altLang="ko-KR" b="1" dirty="0"/>
              <a:t>.</a:t>
            </a:r>
          </a:p>
          <a:p>
            <a:endParaRPr lang="en-US" altLang="ko-KR" dirty="0"/>
          </a:p>
          <a:p>
            <a:r>
              <a:rPr lang="en-US" altLang="ko-KR" dirty="0" smtClean="0"/>
              <a:t> </a:t>
            </a: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Hadoop </a:t>
            </a:r>
            <a:r>
              <a:rPr lang="en-US" altLang="ko-KR" b="1" dirty="0" err="1" smtClean="0"/>
              <a:t>Mysql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연동</a:t>
            </a:r>
            <a:endParaRPr lang="ko-KR" altLang="en-US" b="1" dirty="0"/>
          </a:p>
        </p:txBody>
      </p:sp>
      <p:sp>
        <p:nvSpPr>
          <p:cNvPr id="7" name="직사각형 6"/>
          <p:cNvSpPr/>
          <p:nvPr/>
        </p:nvSpPr>
        <p:spPr>
          <a:xfrm>
            <a:off x="678709" y="1449845"/>
            <a:ext cx="10893971" cy="329499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&lt;property&gt;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&lt;name&gt;</a:t>
            </a:r>
            <a:r>
              <a:rPr lang="en-US" altLang="ko-KR" dirty="0" err="1">
                <a:solidFill>
                  <a:schemeClr val="tx1"/>
                </a:solidFill>
              </a:rPr>
              <a:t>javax.jdo.option.ConnectionUserName</a:t>
            </a:r>
            <a:r>
              <a:rPr lang="en-US" altLang="ko-KR" dirty="0">
                <a:solidFill>
                  <a:schemeClr val="tx1"/>
                </a:solidFill>
              </a:rPr>
              <a:t>&lt;/name&gt;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&lt;value&gt;hive&lt;/value&gt;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&lt;description&gt;username to use against </a:t>
            </a:r>
            <a:r>
              <a:rPr lang="en-US" altLang="ko-KR" dirty="0" err="1">
                <a:solidFill>
                  <a:schemeClr val="tx1"/>
                </a:solidFill>
              </a:rPr>
              <a:t>metastore</a:t>
            </a:r>
            <a:r>
              <a:rPr lang="en-US" altLang="ko-KR" dirty="0">
                <a:solidFill>
                  <a:schemeClr val="tx1"/>
                </a:solidFill>
              </a:rPr>
              <a:t> database&lt;/description&gt;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&lt;/property&gt;</a:t>
            </a:r>
          </a:p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&lt;property&gt;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&lt;name&gt;</a:t>
            </a:r>
            <a:r>
              <a:rPr lang="en-US" altLang="ko-KR" dirty="0" err="1">
                <a:solidFill>
                  <a:schemeClr val="tx1"/>
                </a:solidFill>
              </a:rPr>
              <a:t>javax.jdo.option.ConnectionPassword</a:t>
            </a:r>
            <a:r>
              <a:rPr lang="en-US" altLang="ko-KR" dirty="0">
                <a:solidFill>
                  <a:schemeClr val="tx1"/>
                </a:solidFill>
              </a:rPr>
              <a:t>&lt;/name&gt;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&lt;value&gt;hive&lt;/value&gt;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&lt;description&gt;password to use against </a:t>
            </a:r>
            <a:r>
              <a:rPr lang="en-US" altLang="ko-KR" dirty="0" err="1">
                <a:solidFill>
                  <a:schemeClr val="tx1"/>
                </a:solidFill>
              </a:rPr>
              <a:t>metastore</a:t>
            </a:r>
            <a:r>
              <a:rPr lang="en-US" altLang="ko-KR" dirty="0">
                <a:solidFill>
                  <a:schemeClr val="tx1"/>
                </a:solidFill>
              </a:rPr>
              <a:t> database&lt;/description&gt;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&lt;/property&gt; 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&lt;/configuration&gt;</a:t>
            </a:r>
          </a:p>
        </p:txBody>
      </p:sp>
    </p:spTree>
    <p:extLst>
      <p:ext uri="{BB962C8B-B14F-4D97-AF65-F5344CB8AC3E}">
        <p14:creationId xmlns:p14="http://schemas.microsoft.com/office/powerpoint/2010/main" val="2815568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211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4" y="956650"/>
            <a:ext cx="11617603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dirty="0" smtClean="0"/>
              <a:t>로그파일 </a:t>
            </a:r>
            <a:r>
              <a:rPr lang="ko-KR" altLang="en-US" b="1" dirty="0"/>
              <a:t>생성</a:t>
            </a:r>
            <a:r>
              <a:rPr lang="en-US" altLang="ko-KR" b="1" dirty="0"/>
              <a:t>, </a:t>
            </a:r>
            <a:r>
              <a:rPr lang="ko-KR" altLang="en-US" b="1" dirty="0"/>
              <a:t>설정 변경</a:t>
            </a:r>
          </a:p>
          <a:p>
            <a:r>
              <a:rPr lang="en-US" altLang="ko-KR" dirty="0"/>
              <a:t>$cd /</a:t>
            </a:r>
            <a:r>
              <a:rPr lang="en-US" altLang="ko-KR" dirty="0" err="1"/>
              <a:t>usr</a:t>
            </a:r>
            <a:r>
              <a:rPr lang="en-US" altLang="ko-KR" dirty="0"/>
              <a:t>/local/hive/</a:t>
            </a:r>
            <a:r>
              <a:rPr lang="en-US" altLang="ko-KR" dirty="0" err="1"/>
              <a:t>conf</a:t>
            </a:r>
            <a:endParaRPr lang="en-US" altLang="ko-KR" dirty="0"/>
          </a:p>
          <a:p>
            <a:r>
              <a:rPr lang="en-US" altLang="ko-KR" dirty="0"/>
              <a:t>$</a:t>
            </a:r>
            <a:r>
              <a:rPr lang="en-US" altLang="ko-KR" dirty="0" err="1"/>
              <a:t>cp</a:t>
            </a:r>
            <a:r>
              <a:rPr lang="en-US" altLang="ko-KR" dirty="0"/>
              <a:t> hive-log4j.properties.template hive-log4j.properties</a:t>
            </a:r>
          </a:p>
          <a:p>
            <a:r>
              <a:rPr lang="en-US" altLang="ko-KR" dirty="0"/>
              <a:t>$vi hive-log4j.properties</a:t>
            </a:r>
          </a:p>
          <a:p>
            <a:r>
              <a:rPr lang="en-US" altLang="ko-KR" dirty="0" err="1"/>
              <a:t>hive.root.logger</a:t>
            </a:r>
            <a:r>
              <a:rPr lang="en-US" altLang="ko-KR" dirty="0"/>
              <a:t>=WARN,DRFA</a:t>
            </a:r>
          </a:p>
          <a:p>
            <a:r>
              <a:rPr lang="en-US" altLang="ko-KR" dirty="0" err="1"/>
              <a:t>hive.log.dir</a:t>
            </a:r>
            <a:r>
              <a:rPr lang="en-US" altLang="ko-KR" dirty="0"/>
              <a:t>=/</a:t>
            </a:r>
            <a:r>
              <a:rPr lang="en-US" altLang="ko-KR" dirty="0" err="1"/>
              <a:t>usr</a:t>
            </a:r>
            <a:r>
              <a:rPr lang="en-US" altLang="ko-KR" dirty="0"/>
              <a:t>/local/hive/logs</a:t>
            </a:r>
          </a:p>
          <a:p>
            <a:r>
              <a:rPr lang="en-US" altLang="ko-KR" dirty="0" smtClean="0"/>
              <a:t>hive.log.file=hive.log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b="1" dirty="0" smtClean="0"/>
              <a:t>3</a:t>
            </a:r>
            <a:r>
              <a:rPr lang="en-US" altLang="ko-KR" b="1" dirty="0"/>
              <a:t>. </a:t>
            </a:r>
            <a:r>
              <a:rPr lang="en-US" altLang="ko-KR" b="1" dirty="0" err="1"/>
              <a:t>mysql</a:t>
            </a:r>
            <a:r>
              <a:rPr lang="ko-KR" altLang="en-US" b="1" dirty="0"/>
              <a:t>에  </a:t>
            </a:r>
            <a:r>
              <a:rPr lang="en-US" altLang="ko-KR" b="1" dirty="0"/>
              <a:t>hive</a:t>
            </a:r>
            <a:r>
              <a:rPr lang="ko-KR" altLang="en-US" b="1" dirty="0"/>
              <a:t>사용자 및 </a:t>
            </a:r>
            <a:r>
              <a:rPr lang="en-US" altLang="ko-KR" b="1" dirty="0" err="1"/>
              <a:t>metastore</a:t>
            </a:r>
            <a:r>
              <a:rPr lang="ko-KR" altLang="en-US" b="1" dirty="0"/>
              <a:t>용 </a:t>
            </a:r>
            <a:r>
              <a:rPr lang="en-US" altLang="ko-KR" b="1" dirty="0"/>
              <a:t>DB </a:t>
            </a:r>
            <a:r>
              <a:rPr lang="ko-KR" altLang="en-US" b="1" dirty="0"/>
              <a:t>생성 </a:t>
            </a:r>
            <a:endParaRPr lang="en-US" altLang="ko-KR" b="1" dirty="0"/>
          </a:p>
          <a:p>
            <a:r>
              <a:rPr lang="en-US" altLang="ko-KR" dirty="0"/>
              <a:t>$ </a:t>
            </a:r>
            <a:r>
              <a:rPr lang="en-US" altLang="ko-KR" dirty="0" err="1"/>
              <a:t>su</a:t>
            </a:r>
            <a:r>
              <a:rPr lang="en-US" altLang="ko-KR" dirty="0"/>
              <a:t> -</a:t>
            </a:r>
          </a:p>
          <a:p>
            <a:r>
              <a:rPr lang="en-US" altLang="ko-KR" dirty="0"/>
              <a:t>$ </a:t>
            </a:r>
            <a:r>
              <a:rPr lang="en-US" altLang="ko-KR" dirty="0" err="1"/>
              <a:t>mysql</a:t>
            </a:r>
            <a:r>
              <a:rPr lang="en-US" altLang="ko-KR" dirty="0"/>
              <a:t> -u root -p</a:t>
            </a:r>
          </a:p>
          <a:p>
            <a:r>
              <a:rPr lang="en-US" altLang="ko-KR" dirty="0"/>
              <a:t>Enter password:</a:t>
            </a:r>
          </a:p>
          <a:p>
            <a:r>
              <a:rPr lang="en-US" altLang="ko-KR" dirty="0" err="1"/>
              <a:t>mysql</a:t>
            </a:r>
            <a:r>
              <a:rPr lang="en-US" altLang="ko-KR" dirty="0"/>
              <a:t>&gt; CREATE DATABASE </a:t>
            </a:r>
            <a:r>
              <a:rPr lang="en-US" altLang="ko-KR" dirty="0" err="1"/>
              <a:t>metastore_db</a:t>
            </a:r>
            <a:r>
              <a:rPr lang="en-US" altLang="ko-KR" dirty="0"/>
              <a:t>;</a:t>
            </a:r>
          </a:p>
          <a:p>
            <a:r>
              <a:rPr lang="en-US" altLang="ko-KR" dirty="0" err="1"/>
              <a:t>mysql</a:t>
            </a:r>
            <a:r>
              <a:rPr lang="en-US" altLang="ko-KR" dirty="0"/>
              <a:t>&gt; USE </a:t>
            </a:r>
            <a:r>
              <a:rPr lang="en-US" altLang="ko-KR" dirty="0" err="1"/>
              <a:t>metastore_db</a:t>
            </a:r>
            <a:r>
              <a:rPr lang="en-US" altLang="ko-KR" dirty="0"/>
              <a:t>;</a:t>
            </a:r>
          </a:p>
          <a:p>
            <a:r>
              <a:rPr lang="en-US" altLang="ko-KR" dirty="0" err="1"/>
              <a:t>mysql</a:t>
            </a:r>
            <a:r>
              <a:rPr lang="en-US" altLang="ko-KR" dirty="0"/>
              <a:t>&gt; SOURCE /</a:t>
            </a:r>
            <a:r>
              <a:rPr lang="en-US" altLang="ko-KR" dirty="0" err="1"/>
              <a:t>usr</a:t>
            </a:r>
            <a:r>
              <a:rPr lang="en-US" altLang="ko-KR" dirty="0"/>
              <a:t>/local/hive/scripts/</a:t>
            </a:r>
            <a:r>
              <a:rPr lang="en-US" altLang="ko-KR" dirty="0" err="1"/>
              <a:t>metastore</a:t>
            </a:r>
            <a:r>
              <a:rPr lang="en-US" altLang="ko-KR" dirty="0"/>
              <a:t>/upgrade/</a:t>
            </a:r>
            <a:r>
              <a:rPr lang="en-US" altLang="ko-KR" dirty="0" err="1"/>
              <a:t>mysql</a:t>
            </a:r>
            <a:r>
              <a:rPr lang="en-US" altLang="ko-KR" dirty="0"/>
              <a:t>/hive-schema-1.1.0.mysql.sql;</a:t>
            </a:r>
          </a:p>
          <a:p>
            <a:r>
              <a:rPr lang="en-US" altLang="ko-KR" dirty="0" err="1"/>
              <a:t>mysql</a:t>
            </a:r>
            <a:r>
              <a:rPr lang="en-US" altLang="ko-KR" dirty="0"/>
              <a:t>&gt; show tables</a:t>
            </a:r>
            <a:r>
              <a:rPr lang="en-US" altLang="ko-KR" dirty="0" smtClean="0"/>
              <a:t>;</a:t>
            </a:r>
            <a:endParaRPr lang="en-US" altLang="ko-KR" dirty="0"/>
          </a:p>
          <a:p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smtClean="0"/>
              <a:t>hive</a:t>
            </a:r>
            <a:r>
              <a:rPr lang="ko-KR" altLang="en-US" b="1" dirty="0"/>
              <a:t>에서 루트 사용자로 사용할 </a:t>
            </a:r>
            <a:r>
              <a:rPr lang="en-US" altLang="ko-KR" b="1" dirty="0"/>
              <a:t>User</a:t>
            </a:r>
            <a:r>
              <a:rPr lang="ko-KR" altLang="en-US" b="1" dirty="0"/>
              <a:t>와 암호를 설정한다</a:t>
            </a:r>
            <a:r>
              <a:rPr lang="en-US" altLang="ko-KR" b="1" dirty="0"/>
              <a:t>.</a:t>
            </a:r>
          </a:p>
          <a:p>
            <a:r>
              <a:rPr lang="en-US" altLang="ko-KR" dirty="0" err="1"/>
              <a:t>mysql</a:t>
            </a:r>
            <a:r>
              <a:rPr lang="en-US" altLang="ko-KR" dirty="0"/>
              <a:t>&gt; create user 'hive'@'%' identified by 'hive';</a:t>
            </a:r>
          </a:p>
          <a:p>
            <a:r>
              <a:rPr lang="en-US" altLang="ko-KR" dirty="0" err="1"/>
              <a:t>mysql</a:t>
            </a:r>
            <a:r>
              <a:rPr lang="en-US" altLang="ko-KR" dirty="0"/>
              <a:t>&gt; grant all on *.* to '</a:t>
            </a:r>
            <a:r>
              <a:rPr lang="en-US" altLang="ko-KR" dirty="0" err="1"/>
              <a:t>hive'@localhost</a:t>
            </a:r>
            <a:r>
              <a:rPr lang="en-US" altLang="ko-KR" dirty="0"/>
              <a:t> identified by 'hive';</a:t>
            </a:r>
          </a:p>
          <a:p>
            <a:r>
              <a:rPr lang="en-US" altLang="ko-KR" dirty="0" err="1"/>
              <a:t>mysql</a:t>
            </a:r>
            <a:r>
              <a:rPr lang="en-US" altLang="ko-KR" dirty="0"/>
              <a:t>&gt; flush privileges; </a:t>
            </a:r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Hadoop </a:t>
            </a:r>
            <a:r>
              <a:rPr lang="en-US" altLang="ko-KR" b="1" dirty="0" err="1" smtClean="0"/>
              <a:t>Mysql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연동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880182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212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4" y="956650"/>
            <a:ext cx="1161760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smtClean="0"/>
              <a:t>$</a:t>
            </a:r>
            <a:r>
              <a:rPr lang="en-US" altLang="ko-KR" b="1" dirty="0"/>
              <a:t>HIVE_HOME/lib </a:t>
            </a:r>
            <a:r>
              <a:rPr lang="ko-KR" altLang="en-US" b="1" dirty="0"/>
              <a:t>아래 </a:t>
            </a:r>
            <a:r>
              <a:rPr lang="en-US" altLang="ko-KR" b="1" dirty="0"/>
              <a:t>mysql-connector-java-5.x.x.jar</a:t>
            </a:r>
            <a:r>
              <a:rPr lang="ko-KR" altLang="en-US" b="1" dirty="0"/>
              <a:t>에 복사</a:t>
            </a:r>
          </a:p>
          <a:p>
            <a:endParaRPr lang="ko-KR" altLang="en-US" dirty="0"/>
          </a:p>
          <a:p>
            <a:endParaRPr lang="ko-KR" altLang="en-US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/>
              <a:t>hive</a:t>
            </a:r>
            <a:r>
              <a:rPr lang="ko-KR" altLang="en-US" b="1" dirty="0"/>
              <a:t>를 실행한다</a:t>
            </a:r>
            <a:r>
              <a:rPr lang="en-US" altLang="ko-KR" b="1" dirty="0"/>
              <a:t>. </a:t>
            </a:r>
          </a:p>
          <a:p>
            <a:r>
              <a:rPr lang="en-US" altLang="ko-KR" dirty="0"/>
              <a:t>$ hive</a:t>
            </a:r>
          </a:p>
          <a:p>
            <a:r>
              <a:rPr lang="en-US" altLang="ko-KR" dirty="0"/>
              <a:t>hive&gt;</a:t>
            </a:r>
          </a:p>
          <a:p>
            <a:r>
              <a:rPr lang="en-US" altLang="ko-KR" dirty="0"/>
              <a:t> </a:t>
            </a:r>
          </a:p>
          <a:p>
            <a:r>
              <a:rPr lang="en-US" altLang="ko-KR" dirty="0"/>
              <a:t>hive</a:t>
            </a:r>
            <a:r>
              <a:rPr lang="ko-KR" altLang="en-US" dirty="0"/>
              <a:t>가 정상 작동 하는지 확인 </a:t>
            </a:r>
          </a:p>
          <a:p>
            <a:r>
              <a:rPr lang="en-US" altLang="ko-KR" dirty="0"/>
              <a:t>hive&gt; show tables;</a:t>
            </a:r>
          </a:p>
          <a:p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Hadoop </a:t>
            </a:r>
            <a:r>
              <a:rPr lang="en-US" altLang="ko-KR" b="1" dirty="0" err="1" smtClean="0"/>
              <a:t>Mysql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연동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731557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213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4" y="956650"/>
            <a:ext cx="1161760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>
                <a:hlinkClick r:id="rId2"/>
              </a:rPr>
              <a:t>https://docs.mongodb.com/ecosystem/tools/hadoop</a:t>
            </a:r>
            <a:r>
              <a:rPr lang="en-US" altLang="ko-KR" b="1" dirty="0" smtClean="0">
                <a:hlinkClick r:id="rId2"/>
              </a:rPr>
              <a:t>/</a:t>
            </a:r>
            <a:endParaRPr lang="en-US" altLang="ko-KR" b="1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>
                <a:hlinkClick r:id="rId3"/>
              </a:rPr>
              <a:t>https://</a:t>
            </a:r>
            <a:r>
              <a:rPr lang="en-US" altLang="ko-KR" dirty="0" smtClean="0">
                <a:hlinkClick r:id="rId3"/>
              </a:rPr>
              <a:t>github.com/mongodb/mongo-hadoop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smtClean="0"/>
              <a:t>MongoDB </a:t>
            </a:r>
            <a:r>
              <a:rPr lang="en-US" altLang="ko-KR" b="1" dirty="0"/>
              <a:t>Hadoop Connector </a:t>
            </a:r>
            <a:endParaRPr lang="en-US" altLang="ko-KR" b="1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/>
              <a:t>mongo-hadoop-core_1.1.2-1.1.0.jar  Core </a:t>
            </a:r>
            <a:r>
              <a:rPr lang="ko-KR" altLang="en-US" b="1" dirty="0"/>
              <a:t>다운로드 한다</a:t>
            </a:r>
            <a:endParaRPr lang="en-US" altLang="ko-KR" b="1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Hadoop MongoDB </a:t>
            </a:r>
            <a:r>
              <a:rPr lang="ko-KR" altLang="en-US" b="1" dirty="0" smtClean="0"/>
              <a:t>연동</a:t>
            </a:r>
            <a:endParaRPr lang="ko-KR" altLang="en-US" b="1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697" y="3551512"/>
            <a:ext cx="2695247" cy="287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51793" y="2806262"/>
            <a:ext cx="33785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Input-Output</a:t>
            </a:r>
            <a:r>
              <a:rPr lang="ko-KR" altLang="en-US" dirty="0"/>
              <a:t>으로 </a:t>
            </a:r>
            <a:r>
              <a:rPr lang="ko-KR" altLang="en-US" dirty="0" err="1"/>
              <a:t>몽고디비를</a:t>
            </a:r>
            <a:r>
              <a:rPr lang="ko-KR" altLang="en-US" dirty="0"/>
              <a:t> 사용할 경우 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2364" y="3551512"/>
            <a:ext cx="3543300" cy="287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414344" y="2905181"/>
            <a:ext cx="3721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분석을 위하여 </a:t>
            </a:r>
            <a:r>
              <a:rPr lang="en-US" altLang="ko-KR" dirty="0"/>
              <a:t>Pig, MR</a:t>
            </a:r>
            <a:r>
              <a:rPr lang="ko-KR" altLang="en-US" dirty="0"/>
              <a:t>을 할 경우</a:t>
            </a:r>
          </a:p>
        </p:txBody>
      </p:sp>
    </p:spTree>
    <p:extLst>
      <p:ext uri="{BB962C8B-B14F-4D97-AF65-F5344CB8AC3E}">
        <p14:creationId xmlns:p14="http://schemas.microsoft.com/office/powerpoint/2010/main" val="2791332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214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4" y="956650"/>
            <a:ext cx="1161760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>
                <a:hlinkClick r:id="rId2"/>
              </a:rPr>
              <a:t>https://docs.mongodb.com/ecosystem/tools/hadoop</a:t>
            </a:r>
            <a:r>
              <a:rPr lang="en-US" altLang="ko-KR" b="1" dirty="0" smtClean="0">
                <a:hlinkClick r:id="rId2"/>
              </a:rPr>
              <a:t>/</a:t>
            </a:r>
            <a:endParaRPr lang="en-US" altLang="ko-KR" b="1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>
                <a:hlinkClick r:id="rId3"/>
              </a:rPr>
              <a:t>https://</a:t>
            </a:r>
            <a:r>
              <a:rPr lang="en-US" altLang="ko-KR" dirty="0" smtClean="0">
                <a:hlinkClick r:id="rId3"/>
              </a:rPr>
              <a:t>github.com/mongodb/mongo-hadoop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smtClean="0"/>
              <a:t>MongoDB </a:t>
            </a:r>
            <a:r>
              <a:rPr lang="en-US" altLang="ko-KR" b="1" dirty="0"/>
              <a:t>Hadoop Connector </a:t>
            </a:r>
            <a:endParaRPr lang="en-US" altLang="ko-KR" b="1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/>
              <a:t>mongo-hadoop-core_1.1.2-1.1.0.jar  Core </a:t>
            </a:r>
            <a:r>
              <a:rPr lang="ko-KR" altLang="en-US" b="1" dirty="0"/>
              <a:t>다운로드 한다</a:t>
            </a:r>
            <a:endParaRPr lang="en-US" altLang="ko-KR" b="1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Hadoop MongoDB </a:t>
            </a:r>
            <a:r>
              <a:rPr lang="ko-KR" altLang="en-US" b="1" dirty="0" smtClean="0"/>
              <a:t>연동</a:t>
            </a:r>
            <a:endParaRPr lang="ko-KR" altLang="en-US" b="1" dirty="0"/>
          </a:p>
        </p:txBody>
      </p:sp>
      <p:sp>
        <p:nvSpPr>
          <p:cNvPr id="3" name="TextBox 2"/>
          <p:cNvSpPr txBox="1"/>
          <p:nvPr/>
        </p:nvSpPr>
        <p:spPr>
          <a:xfrm>
            <a:off x="488730" y="2763291"/>
            <a:ext cx="50607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ETL</a:t>
            </a:r>
            <a:r>
              <a:rPr lang="ko-KR" altLang="en-US" dirty="0"/>
              <a:t>처럼 </a:t>
            </a:r>
            <a:r>
              <a:rPr lang="ko-KR" altLang="en-US" dirty="0" err="1"/>
              <a:t>처리후</a:t>
            </a:r>
            <a:r>
              <a:rPr lang="ko-KR" altLang="en-US" dirty="0"/>
              <a:t> 별도의 저장소로 던져질 경우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ETL </a:t>
            </a:r>
            <a:r>
              <a:rPr lang="en-US" altLang="ko-KR" dirty="0"/>
              <a:t>from MongoDB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621517" y="2952282"/>
            <a:ext cx="3721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ETL to MongoDB</a:t>
            </a:r>
            <a:endParaRPr lang="ko-KR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635" y="3409622"/>
            <a:ext cx="4612920" cy="31737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3805" y="3497505"/>
            <a:ext cx="4579091" cy="30859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82239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1487488" y="2780928"/>
            <a:ext cx="9409045" cy="1255044"/>
          </a:xfrm>
          <a:prstGeom prst="rect">
            <a:avLst/>
          </a:prstGeom>
          <a:ln>
            <a:noFill/>
          </a:ln>
        </p:spPr>
        <p:txBody>
          <a:bodyPr vert="horz" lIns="0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/>
          <a:p>
            <a:pPr lvl="0" algn="ctr">
              <a:spcBef>
                <a:spcPct val="0"/>
              </a:spcBef>
              <a:defRPr/>
            </a:pPr>
            <a:r>
              <a:rPr kumimoji="0" lang="en-US" altLang="ko-KR" sz="3600" b="1" i="0" u="none" strike="noStrike" kern="1200" cap="none" spc="0" normalizeH="0" baseline="0" noProof="0" dirty="0" smtClean="0">
                <a:ln>
                  <a:noFill/>
                </a:ln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R Hadoop </a:t>
            </a:r>
            <a:r>
              <a:rPr kumimoji="0" lang="ko-KR" altLang="en-US" sz="3600" b="1" i="0" u="none" strike="noStrike" kern="1200" cap="none" spc="0" normalizeH="0" baseline="0" noProof="0" dirty="0" smtClean="0">
                <a:ln>
                  <a:noFill/>
                </a:ln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연동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effectLst>
                <a:outerShdw blurRad="38100" dist="25400" dir="54000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868198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216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4" y="956650"/>
            <a:ext cx="1161760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R</a:t>
            </a:r>
            <a:r>
              <a:rPr lang="ko-KR" altLang="en-US" dirty="0"/>
              <a:t>은 데이터 분석을 위한 통계 및 그래픽스를 지원하는 자유 소프트웨어 환경이다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/>
              <a:t>R</a:t>
            </a:r>
            <a:r>
              <a:rPr lang="ko-KR" altLang="en-US" dirty="0"/>
              <a:t>은 벨 연구소에서 만들어진 통계 분석 언어인 </a:t>
            </a:r>
            <a:r>
              <a:rPr lang="en-US" altLang="ko-KR" dirty="0"/>
              <a:t>S</a:t>
            </a:r>
            <a:r>
              <a:rPr lang="ko-KR" altLang="en-US" dirty="0"/>
              <a:t>에 두고 있다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/>
              <a:t>R</a:t>
            </a:r>
            <a:r>
              <a:rPr lang="ko-KR" altLang="en-US" dirty="0"/>
              <a:t>은 현재 데이터 분석을 위한 도구로 많은 인기를 누리고 있다</a:t>
            </a:r>
            <a:r>
              <a:rPr lang="en-US" altLang="ko-KR" dirty="0"/>
              <a:t>.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/>
              <a:t>R</a:t>
            </a:r>
            <a:r>
              <a:rPr lang="ko-KR" altLang="en-US" dirty="0"/>
              <a:t>은 컴퓨터 언어이자 다양한 패키지의 집합이다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/>
              <a:t>R </a:t>
            </a:r>
            <a:r>
              <a:rPr lang="ko-KR" altLang="en-US" dirty="0"/>
              <a:t>안에서 대부분의 데이터 분석을 해낼 수 있다는 장점이 있다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/>
              <a:t>R</a:t>
            </a:r>
            <a:r>
              <a:rPr lang="ko-KR" altLang="en-US" dirty="0"/>
              <a:t>은 통계</a:t>
            </a:r>
            <a:r>
              <a:rPr lang="en-US" altLang="ko-KR" dirty="0"/>
              <a:t>, </a:t>
            </a:r>
            <a:r>
              <a:rPr lang="ko-KR" altLang="en-US" dirty="0"/>
              <a:t>기계 학습</a:t>
            </a:r>
            <a:r>
              <a:rPr lang="en-US" altLang="ko-KR" dirty="0"/>
              <a:t>, </a:t>
            </a:r>
            <a:r>
              <a:rPr lang="ko-KR" altLang="en-US" dirty="0"/>
              <a:t>금융</a:t>
            </a:r>
            <a:r>
              <a:rPr lang="en-US" altLang="ko-KR" dirty="0"/>
              <a:t>, </a:t>
            </a:r>
            <a:r>
              <a:rPr lang="ko-KR" altLang="en-US" dirty="0" err="1"/>
              <a:t>생물정보학</a:t>
            </a:r>
            <a:r>
              <a:rPr lang="en-US" altLang="ko-KR" dirty="0"/>
              <a:t>, </a:t>
            </a:r>
            <a:r>
              <a:rPr lang="ko-KR" altLang="en-US" dirty="0"/>
              <a:t>그래픽스에 이르는 다양한 통계 패키지를 갖추고 있으며 이 모든 것이 무료로 제공된다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/>
              <a:t>R</a:t>
            </a:r>
            <a:r>
              <a:rPr lang="ko-KR" altLang="en-US" dirty="0"/>
              <a:t>의 다양한 패키지는 </a:t>
            </a:r>
            <a:r>
              <a:rPr lang="en-US" altLang="ko-KR" dirty="0"/>
              <a:t>CRAN(http://cran.r-project.org/web/views/)</a:t>
            </a:r>
            <a:r>
              <a:rPr lang="ko-KR" altLang="en-US" dirty="0"/>
              <a:t>을 통해 한곳에서 살펴볼 수 있다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/>
              <a:t>R</a:t>
            </a:r>
            <a:r>
              <a:rPr lang="ko-KR" altLang="en-US" dirty="0"/>
              <a:t>은 공개 소프트웨어로 </a:t>
            </a:r>
            <a:r>
              <a:rPr lang="en-US" altLang="ko-KR" dirty="0"/>
              <a:t>http://www.r-project.org/</a:t>
            </a:r>
            <a:r>
              <a:rPr lang="ko-KR" altLang="en-US" dirty="0"/>
              <a:t>에서 </a:t>
            </a:r>
            <a:r>
              <a:rPr lang="ko-KR" altLang="en-US" dirty="0" err="1"/>
              <a:t>다운로드해서</a:t>
            </a:r>
            <a:r>
              <a:rPr lang="ko-KR" altLang="en-US" dirty="0"/>
              <a:t> 설치할 수 있다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Hadoop R </a:t>
            </a:r>
            <a:r>
              <a:rPr lang="ko-KR" altLang="en-US" b="1" dirty="0" smtClean="0"/>
              <a:t>연동</a:t>
            </a:r>
            <a:endParaRPr lang="ko-KR" altLang="en-US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421" y="3818973"/>
            <a:ext cx="3493157" cy="274911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9766" y="3818971"/>
            <a:ext cx="3605048" cy="2757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554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217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4" y="956650"/>
            <a:ext cx="11617603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&gt; print("hello")</a:t>
            </a:r>
          </a:p>
          <a:p>
            <a:r>
              <a:rPr lang="en-US" altLang="ko-KR" dirty="0"/>
              <a:t>&gt; </a:t>
            </a:r>
            <a:r>
              <a:rPr lang="en-US" altLang="ko-KR" dirty="0" err="1"/>
              <a:t>seq</a:t>
            </a:r>
            <a:r>
              <a:rPr lang="en-US" altLang="ko-KR" dirty="0"/>
              <a:t>(1:100)</a:t>
            </a:r>
          </a:p>
          <a:p>
            <a:r>
              <a:rPr lang="en-US" altLang="ko-KR" dirty="0"/>
              <a:t>&gt; # </a:t>
            </a:r>
            <a:r>
              <a:rPr lang="ko-KR" altLang="en-US" dirty="0"/>
              <a:t>주석입니다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/>
              <a:t>help </a:t>
            </a:r>
            <a:r>
              <a:rPr lang="ko-KR" altLang="en-US" dirty="0"/>
              <a:t>또는 </a:t>
            </a:r>
            <a:r>
              <a:rPr lang="en-US" altLang="ko-KR" dirty="0"/>
              <a:t>? : </a:t>
            </a:r>
            <a:r>
              <a:rPr lang="ko-KR" altLang="en-US" dirty="0"/>
              <a:t>도움말 시스템을 호출한다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err="1"/>
              <a:t>help.search</a:t>
            </a:r>
            <a:r>
              <a:rPr lang="en-US" altLang="ko-KR" dirty="0"/>
              <a:t> </a:t>
            </a:r>
            <a:r>
              <a:rPr lang="ko-KR" altLang="en-US" dirty="0"/>
              <a:t>또는 </a:t>
            </a:r>
            <a:r>
              <a:rPr lang="en-US" altLang="ko-KR" dirty="0"/>
              <a:t>?? : </a:t>
            </a:r>
            <a:r>
              <a:rPr lang="ko-KR" altLang="en-US" dirty="0"/>
              <a:t>주어진 문자열이 포함된 문서를 검색한다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err="1"/>
              <a:t>help.start</a:t>
            </a:r>
            <a:r>
              <a:rPr lang="en-US" altLang="ko-KR" dirty="0"/>
              <a:t> : R </a:t>
            </a:r>
            <a:r>
              <a:rPr lang="ko-KR" altLang="en-US" dirty="0"/>
              <a:t>시스템 전반에 대한 도움말을 담고 있는 </a:t>
            </a:r>
            <a:r>
              <a:rPr lang="en-US" altLang="ko-KR" dirty="0"/>
              <a:t>HTML </a:t>
            </a:r>
            <a:r>
              <a:rPr lang="ko-KR" altLang="en-US" dirty="0"/>
              <a:t>페이지를 보여준다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&gt; ?print</a:t>
            </a:r>
          </a:p>
          <a:p>
            <a:pPr marL="285750" indent="-285750">
              <a:buFont typeface="Wingdings"/>
              <a:buChar char="Ø"/>
            </a:pPr>
            <a:r>
              <a:rPr lang="en-US" altLang="ko-KR" dirty="0" smtClean="0"/>
              <a:t>??print</a:t>
            </a:r>
          </a:p>
          <a:p>
            <a:pPr marL="285750" indent="-285750">
              <a:buFont typeface="Wingdings"/>
              <a:buChar char="Ø"/>
            </a:pP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err="1"/>
              <a:t>RStudio</a:t>
            </a:r>
            <a:r>
              <a:rPr lang="ko-KR" altLang="en-US" dirty="0"/>
              <a:t>는 오픈 소스 </a:t>
            </a:r>
            <a:r>
              <a:rPr lang="en-US" altLang="ko-KR" dirty="0"/>
              <a:t>AGPL </a:t>
            </a:r>
            <a:r>
              <a:rPr lang="ko-KR" altLang="en-US" dirty="0"/>
              <a:t>라이선스로 제공된다</a:t>
            </a:r>
            <a:r>
              <a:rPr lang="en-US" altLang="ko-KR" dirty="0"/>
              <a:t>. </a:t>
            </a:r>
            <a:r>
              <a:rPr lang="ko-KR" altLang="en-US" dirty="0"/>
              <a:t>따라서 개인적인 용도로 사용할 경우 무료로 사용할 수 있는 장점이 있다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/>
              <a:t>제품을 배포하지 않고 내부적으로 사용할 경우 별다른 제약이 없는 </a:t>
            </a:r>
            <a:r>
              <a:rPr lang="en-US" altLang="ko-KR" dirty="0"/>
              <a:t>GPL</a:t>
            </a:r>
            <a:r>
              <a:rPr lang="ko-KR" altLang="en-US" dirty="0"/>
              <a:t>과 달리 </a:t>
            </a:r>
            <a:r>
              <a:rPr lang="en-US" altLang="ko-KR" dirty="0"/>
              <a:t>AGPL</a:t>
            </a:r>
            <a:r>
              <a:rPr lang="ko-KR" altLang="en-US" dirty="0"/>
              <a:t>은 네트워크 서비스</a:t>
            </a:r>
            <a:r>
              <a:rPr lang="en-US" altLang="ko-KR" dirty="0"/>
              <a:t>(</a:t>
            </a:r>
            <a:r>
              <a:rPr lang="ko-KR" altLang="en-US" dirty="0"/>
              <a:t>예를 들면</a:t>
            </a:r>
            <a:r>
              <a:rPr lang="en-US" altLang="ko-KR" dirty="0"/>
              <a:t>, </a:t>
            </a:r>
            <a:r>
              <a:rPr lang="ko-KR" altLang="en-US" dirty="0" err="1"/>
              <a:t>클라우드</a:t>
            </a:r>
            <a:r>
              <a:rPr lang="ko-KR" altLang="en-US" dirty="0"/>
              <a:t> 서비스</a:t>
            </a:r>
            <a:r>
              <a:rPr lang="en-US" altLang="ko-KR" dirty="0"/>
              <a:t>)</a:t>
            </a:r>
            <a:r>
              <a:rPr lang="ko-KR" altLang="en-US" dirty="0"/>
              <a:t>로 제품을 제공하더라도 소스 코드를 제공해야 할 의무를 진다</a:t>
            </a:r>
            <a:r>
              <a:rPr lang="en-US" altLang="ko-KR" dirty="0" smtClean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err="1"/>
              <a:t>Rscript</a:t>
            </a:r>
            <a:r>
              <a:rPr lang="ko-KR" altLang="en-US" dirty="0"/>
              <a:t>를 사용해 코드를 </a:t>
            </a:r>
            <a:r>
              <a:rPr lang="en-US" altLang="ko-KR" dirty="0"/>
              <a:t>.R </a:t>
            </a:r>
            <a:r>
              <a:rPr lang="ko-KR" altLang="en-US" dirty="0"/>
              <a:t>파일에 저장하고 배치로 실행할 수 있다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/>
              <a:t>source( ) </a:t>
            </a:r>
            <a:r>
              <a:rPr lang="ko-KR" altLang="en-US" dirty="0"/>
              <a:t>함수를 사용해 다른 함수를 </a:t>
            </a:r>
            <a:r>
              <a:rPr lang="en-US" altLang="ko-KR" dirty="0"/>
              <a:t>R </a:t>
            </a:r>
            <a:r>
              <a:rPr lang="ko-KR" altLang="en-US" dirty="0"/>
              <a:t>스크립트에서 불러들여 실행할 수도 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source("</a:t>
            </a:r>
            <a:r>
              <a:rPr lang="en-US" altLang="ko-KR" dirty="0" err="1"/>
              <a:t>data_load.R</a:t>
            </a:r>
            <a:r>
              <a:rPr lang="en-US" altLang="ko-KR" dirty="0"/>
              <a:t>")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err="1"/>
              <a:t>install.packages</a:t>
            </a:r>
            <a:r>
              <a:rPr lang="en-US" altLang="ko-KR" dirty="0"/>
              <a:t> : </a:t>
            </a:r>
            <a:r>
              <a:rPr lang="ko-KR" altLang="en-US" dirty="0"/>
              <a:t>패키지를 </a:t>
            </a:r>
            <a:r>
              <a:rPr lang="ko-KR" altLang="en-US" dirty="0" err="1"/>
              <a:t>다운로드해서</a:t>
            </a:r>
            <a:r>
              <a:rPr lang="ko-KR" altLang="en-US" dirty="0"/>
              <a:t> 설치한다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err="1"/>
              <a:t>update.packages</a:t>
            </a:r>
            <a:r>
              <a:rPr lang="en-US" altLang="ko-KR" dirty="0"/>
              <a:t> : </a:t>
            </a:r>
            <a:r>
              <a:rPr lang="ko-KR" altLang="en-US" dirty="0"/>
              <a:t>현재 설치되어 있는 패키지 중 새 버전이 존재할 경우 업데이트한다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/>
              <a:t>library : </a:t>
            </a:r>
            <a:r>
              <a:rPr lang="ko-KR" altLang="en-US" dirty="0"/>
              <a:t>패키지를 </a:t>
            </a:r>
            <a:r>
              <a:rPr lang="ko-KR" altLang="en-US" dirty="0" err="1"/>
              <a:t>로드하여</a:t>
            </a:r>
            <a:r>
              <a:rPr lang="ko-KR" altLang="en-US" dirty="0"/>
              <a:t> 사용할 준비를 한다</a:t>
            </a:r>
            <a:r>
              <a:rPr lang="en-US" altLang="ko-KR" dirty="0"/>
              <a:t>.</a:t>
            </a:r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Hadoop R </a:t>
            </a:r>
            <a:r>
              <a:rPr lang="ko-KR" altLang="en-US" b="1" dirty="0" smtClean="0"/>
              <a:t>연동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22847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218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4" y="956650"/>
            <a:ext cx="11617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 smtClean="0"/>
              <a:t>작업 디렉터리 설정</a:t>
            </a:r>
            <a:r>
              <a:rPr lang="en-US" altLang="ko-KR" dirty="0" smtClean="0"/>
              <a:t> </a:t>
            </a: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Hadoop R </a:t>
            </a:r>
            <a:r>
              <a:rPr lang="ko-KR" altLang="en-US" b="1" dirty="0" smtClean="0"/>
              <a:t>연동</a:t>
            </a:r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>
            <a:off x="678709" y="1325982"/>
            <a:ext cx="9442753" cy="36092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&gt;</a:t>
            </a:r>
            <a:r>
              <a:rPr lang="en-US" altLang="ko-KR" dirty="0" err="1">
                <a:solidFill>
                  <a:schemeClr val="tx1"/>
                </a:solidFill>
              </a:rPr>
              <a:t>setwd</a:t>
            </a:r>
            <a:r>
              <a:rPr lang="en-US" altLang="ko-KR" dirty="0">
                <a:solidFill>
                  <a:schemeClr val="tx1"/>
                </a:solidFill>
              </a:rPr>
              <a:t>(“</a:t>
            </a:r>
            <a:r>
              <a:rPr lang="ko-KR" altLang="en-US" dirty="0">
                <a:solidFill>
                  <a:schemeClr val="tx1"/>
                </a:solidFill>
              </a:rPr>
              <a:t>디렉터리명</a:t>
            </a:r>
            <a:r>
              <a:rPr lang="en-US" altLang="ko-KR" dirty="0">
                <a:solidFill>
                  <a:schemeClr val="tx1"/>
                </a:solidFill>
              </a:rPr>
              <a:t>”)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16896" y="1991919"/>
            <a:ext cx="108293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/>
              <a:t>p</a:t>
            </a:r>
            <a:r>
              <a:rPr lang="en-US" altLang="ko-KR" dirty="0" smtClean="0"/>
              <a:t>rint() </a:t>
            </a:r>
            <a:r>
              <a:rPr lang="ko-KR" altLang="en-US" dirty="0" smtClean="0"/>
              <a:t>함수는 </a:t>
            </a:r>
            <a:r>
              <a:rPr lang="en-US" altLang="ko-KR" dirty="0" smtClean="0"/>
              <a:t>1</a:t>
            </a:r>
            <a:r>
              <a:rPr lang="ko-KR" altLang="en-US" dirty="0" smtClean="0"/>
              <a:t>번에 </a:t>
            </a:r>
            <a:r>
              <a:rPr lang="en-US" altLang="ko-KR" dirty="0" smtClean="0"/>
              <a:t>1</a:t>
            </a:r>
            <a:r>
              <a:rPr lang="ko-KR" altLang="en-US" dirty="0" smtClean="0"/>
              <a:t>가지만 출력</a:t>
            </a:r>
            <a:r>
              <a:rPr lang="en-US" altLang="ko-KR" dirty="0" smtClean="0"/>
              <a:t>, cat() </a:t>
            </a:r>
            <a:r>
              <a:rPr lang="ko-KR" altLang="en-US" dirty="0" smtClean="0"/>
              <a:t>함수는 숫자와 문자 여러 개를 한번에 출력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 smtClean="0"/>
              <a:t>여러 개의 명령을 연속적으로 실행하고 싶을 경우에 세미콜론</a:t>
            </a:r>
            <a:r>
              <a:rPr lang="en-US" altLang="ko-KR" dirty="0" smtClean="0"/>
              <a:t>(;)</a:t>
            </a:r>
            <a:r>
              <a:rPr lang="ko-KR" altLang="en-US" dirty="0" smtClean="0"/>
              <a:t>을</a:t>
            </a:r>
            <a:r>
              <a:rPr lang="en-US" altLang="ko-KR" dirty="0" smtClean="0"/>
              <a:t> </a:t>
            </a:r>
            <a:r>
              <a:rPr lang="ko-KR" altLang="en-US" dirty="0" smtClean="0"/>
              <a:t>사용</a:t>
            </a:r>
            <a:endParaRPr lang="en-US" altLang="ko-KR" dirty="0"/>
          </a:p>
        </p:txBody>
      </p:sp>
      <p:sp>
        <p:nvSpPr>
          <p:cNvPr id="8" name="직사각형 7"/>
          <p:cNvSpPr/>
          <p:nvPr/>
        </p:nvSpPr>
        <p:spPr>
          <a:xfrm>
            <a:off x="678708" y="2692326"/>
            <a:ext cx="9442753" cy="91797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&gt; print(3, 4)</a:t>
            </a:r>
          </a:p>
          <a:p>
            <a:pPr marL="285750" indent="-285750">
              <a:buFont typeface="Wingdings"/>
              <a:buChar char="Ø"/>
            </a:pPr>
            <a:r>
              <a:rPr lang="en-US" altLang="ko-KR" dirty="0" smtClean="0">
                <a:solidFill>
                  <a:schemeClr val="tx1"/>
                </a:solidFill>
              </a:rPr>
              <a:t>cat(1, ‘a’, 2, ‘b’)</a:t>
            </a:r>
          </a:p>
          <a:p>
            <a:pPr marL="285750" indent="-285750">
              <a:buFont typeface="Wingdings"/>
              <a:buChar char="Ø"/>
            </a:pPr>
            <a:r>
              <a:rPr lang="en-US" altLang="ko-KR" dirty="0" smtClean="0">
                <a:solidFill>
                  <a:schemeClr val="tx1"/>
                </a:solidFill>
              </a:rPr>
              <a:t>1+2 ; 3*2 ; 4/2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8265" y="3862760"/>
            <a:ext cx="1082932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 smtClean="0"/>
              <a:t>산술연산자</a:t>
            </a:r>
            <a:endParaRPr lang="en-US" altLang="ko-KR" dirty="0" smtClean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dirty="0" smtClean="0"/>
              <a:t>/         </a:t>
            </a:r>
            <a:r>
              <a:rPr lang="ko-KR" altLang="en-US" dirty="0" smtClean="0"/>
              <a:t>나누기 </a:t>
            </a:r>
            <a:r>
              <a:rPr lang="en-US" altLang="ko-KR" dirty="0" smtClean="0"/>
              <a:t>(</a:t>
            </a:r>
            <a:r>
              <a:rPr lang="ko-KR" altLang="en-US" dirty="0" smtClean="0"/>
              <a:t>실수 가능</a:t>
            </a:r>
            <a:r>
              <a:rPr lang="en-US" altLang="ko-KR" dirty="0" smtClean="0"/>
              <a:t>)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dirty="0" smtClean="0"/>
              <a:t>%/%    </a:t>
            </a:r>
            <a:r>
              <a:rPr lang="ko-KR" altLang="en-US" dirty="0" smtClean="0"/>
              <a:t>정수 나누기</a:t>
            </a:r>
            <a:endParaRPr lang="en-US" altLang="ko-KR" dirty="0" smtClean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dirty="0" smtClean="0"/>
              <a:t>%%     </a:t>
            </a:r>
            <a:r>
              <a:rPr lang="ko-KR" altLang="en-US" dirty="0" smtClean="0"/>
              <a:t>나머지 구하기</a:t>
            </a:r>
            <a:endParaRPr lang="en-US" altLang="ko-KR" dirty="0" smtClean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dirty="0" smtClean="0"/>
              <a:t>^, **    </a:t>
            </a:r>
            <a:r>
              <a:rPr lang="ko-KR" altLang="en-US" dirty="0" smtClean="0"/>
              <a:t>승수</a:t>
            </a:r>
            <a:r>
              <a:rPr lang="en-US" altLang="ko-KR" dirty="0" smtClean="0"/>
              <a:t> </a:t>
            </a:r>
            <a:r>
              <a:rPr lang="ko-KR" altLang="en-US" dirty="0" smtClean="0"/>
              <a:t>구하기</a:t>
            </a:r>
            <a:endParaRPr lang="en-US" altLang="ko-KR" dirty="0"/>
          </a:p>
        </p:txBody>
      </p:sp>
      <p:sp>
        <p:nvSpPr>
          <p:cNvPr id="11" name="TextBox 10"/>
          <p:cNvSpPr txBox="1"/>
          <p:nvPr/>
        </p:nvSpPr>
        <p:spPr>
          <a:xfrm>
            <a:off x="458263" y="5485873"/>
            <a:ext cx="10829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 smtClean="0"/>
              <a:t>데이터 타입 </a:t>
            </a:r>
            <a:r>
              <a:rPr lang="ko-KR" altLang="en-US" dirty="0" err="1" smtClean="0"/>
              <a:t>확인할때는</a:t>
            </a:r>
            <a:r>
              <a:rPr lang="ko-KR" altLang="en-US" dirty="0" smtClean="0"/>
              <a:t> </a:t>
            </a:r>
            <a:r>
              <a:rPr lang="en-US" altLang="ko-KR" dirty="0" smtClean="0"/>
              <a:t>class </a:t>
            </a:r>
            <a:r>
              <a:rPr lang="ko-KR" altLang="en-US" dirty="0" smtClean="0"/>
              <a:t>함수 사용 </a:t>
            </a:r>
            <a:r>
              <a:rPr lang="en-US" altLang="ko-KR" dirty="0" smtClean="0"/>
              <a:t> </a:t>
            </a:r>
            <a:endParaRPr lang="en-US" altLang="ko-KR" dirty="0"/>
          </a:p>
        </p:txBody>
      </p:sp>
      <p:sp>
        <p:nvSpPr>
          <p:cNvPr id="12" name="직사각형 11"/>
          <p:cNvSpPr/>
          <p:nvPr/>
        </p:nvSpPr>
        <p:spPr>
          <a:xfrm>
            <a:off x="678709" y="5881481"/>
            <a:ext cx="9442753" cy="58238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&gt; class(‘1’)</a:t>
            </a:r>
          </a:p>
          <a:p>
            <a:r>
              <a:rPr lang="en-US" altLang="ko-KR" dirty="0" smtClean="0">
                <a:solidFill>
                  <a:schemeClr val="tx1"/>
                </a:solidFill>
              </a:rPr>
              <a:t>&gt; class(1)</a:t>
            </a:r>
            <a:endParaRPr lang="en-US" altLang="ko-K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256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219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4" y="956650"/>
            <a:ext cx="116176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NA – Not Applicable</a:t>
            </a:r>
            <a:br>
              <a:rPr lang="en-US" altLang="ko-KR" dirty="0" smtClean="0"/>
            </a:br>
            <a:r>
              <a:rPr lang="en-US" altLang="ko-KR" dirty="0" smtClean="0"/>
              <a:t>       </a:t>
            </a:r>
            <a:r>
              <a:rPr lang="ko-KR" altLang="en-US" dirty="0" smtClean="0"/>
              <a:t>값이 있어도 정해진 범위 안에 있는 값이 아니라서 사용할 수 없는 경우</a:t>
            </a:r>
            <a:endParaRPr lang="en-US" altLang="ko-KR" dirty="0" smtClean="0"/>
          </a:p>
          <a:p>
            <a:r>
              <a:rPr lang="en-US" altLang="ko-KR" dirty="0" smtClean="0"/>
              <a:t>           is.na(</a:t>
            </a:r>
            <a:r>
              <a:rPr lang="ko-KR" altLang="en-US" dirty="0" err="1" smtClean="0"/>
              <a:t>변수명</a:t>
            </a:r>
            <a:r>
              <a:rPr lang="en-US" altLang="ko-KR" dirty="0" smtClean="0"/>
              <a:t>)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NA</a:t>
            </a:r>
            <a:r>
              <a:rPr lang="ko-KR" altLang="en-US" dirty="0" smtClean="0"/>
              <a:t>값인지 아닌지 확인</a:t>
            </a: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Hadoop R </a:t>
            </a:r>
            <a:r>
              <a:rPr lang="ko-KR" altLang="en-US" b="1" dirty="0" smtClean="0"/>
              <a:t>연동</a:t>
            </a:r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>
            <a:off x="513714" y="2042474"/>
            <a:ext cx="9442753" cy="95297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/>
              <a:buChar char="Ø"/>
            </a:pPr>
            <a:r>
              <a:rPr lang="en-US" altLang="ko-KR" dirty="0" smtClean="0">
                <a:solidFill>
                  <a:schemeClr val="tx1"/>
                </a:solidFill>
              </a:rPr>
              <a:t>sum(1, NA, 2)  # NA</a:t>
            </a:r>
            <a:r>
              <a:rPr lang="ko-KR" altLang="en-US" dirty="0" smtClean="0">
                <a:solidFill>
                  <a:schemeClr val="tx1"/>
                </a:solidFill>
              </a:rPr>
              <a:t>를 더하므로 결과가 </a:t>
            </a:r>
            <a:r>
              <a:rPr lang="en-US" altLang="ko-KR" dirty="0" smtClean="0">
                <a:solidFill>
                  <a:schemeClr val="tx1"/>
                </a:solidFill>
              </a:rPr>
              <a:t>NA</a:t>
            </a:r>
            <a:r>
              <a:rPr lang="ko-KR" altLang="en-US" dirty="0" smtClean="0">
                <a:solidFill>
                  <a:schemeClr val="tx1"/>
                </a:solidFill>
              </a:rPr>
              <a:t>로 출력됩니다</a:t>
            </a:r>
            <a:r>
              <a:rPr lang="en-US" altLang="ko-KR" dirty="0" smtClean="0">
                <a:solidFill>
                  <a:schemeClr val="tx1"/>
                </a:solidFill>
              </a:rPr>
              <a:t>.</a:t>
            </a:r>
          </a:p>
          <a:p>
            <a:pPr marL="285750" indent="-285750">
              <a:buFont typeface="Wingdings"/>
              <a:buChar char="Ø"/>
            </a:pPr>
            <a:r>
              <a:rPr lang="en-US" altLang="ko-KR" dirty="0" smtClean="0">
                <a:solidFill>
                  <a:schemeClr val="tx1"/>
                </a:solidFill>
              </a:rPr>
              <a:t>sum(1, NULL, 2)   #NULL</a:t>
            </a:r>
            <a:r>
              <a:rPr lang="ko-KR" altLang="en-US" dirty="0" smtClean="0">
                <a:solidFill>
                  <a:schemeClr val="tx1"/>
                </a:solidFill>
              </a:rPr>
              <a:t>값을 제외하고 나머지 값만 더해서 결과 출력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marL="285750" indent="-285750">
              <a:buFont typeface="Wingdings"/>
              <a:buChar char="Ø"/>
            </a:pPr>
            <a:r>
              <a:rPr lang="en-US" altLang="ko-KR" dirty="0" smtClean="0">
                <a:solidFill>
                  <a:schemeClr val="tx1"/>
                </a:solidFill>
              </a:rPr>
              <a:t>sum(1, 2, NA, na.rm=T)  # NA</a:t>
            </a:r>
            <a:r>
              <a:rPr lang="ko-KR" altLang="en-US" dirty="0" smtClean="0">
                <a:solidFill>
                  <a:schemeClr val="tx1"/>
                </a:solidFill>
              </a:rPr>
              <a:t>값을 제거하고 올바른 계산을 수행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8262" y="3310967"/>
            <a:ext cx="108293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Factor </a:t>
            </a:r>
            <a:r>
              <a:rPr lang="ko-KR" altLang="en-US" dirty="0" smtClean="0"/>
              <a:t>형</a:t>
            </a:r>
            <a:endParaRPr lang="en-US" altLang="ko-KR" dirty="0" smtClean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여러 번 중복으로 나오는 데이터들을 각 값으로 모아서 대표 값을 출력해 주는 형태</a:t>
            </a:r>
            <a:endParaRPr lang="en-US" altLang="ko-KR" dirty="0" smtClean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dirty="0" smtClean="0"/>
              <a:t> </a:t>
            </a:r>
            <a:r>
              <a:rPr lang="en-US" altLang="ko-KR" dirty="0" err="1" smtClean="0"/>
              <a:t>stringsAsFactors</a:t>
            </a:r>
            <a:r>
              <a:rPr lang="en-US" altLang="ko-KR" dirty="0" smtClean="0"/>
              <a:t>=FALSE </a:t>
            </a:r>
            <a:r>
              <a:rPr lang="ko-KR" altLang="en-US" dirty="0" smtClean="0"/>
              <a:t>옵션은 </a:t>
            </a:r>
            <a:r>
              <a:rPr lang="ko-KR" altLang="en-US" dirty="0" err="1" smtClean="0"/>
              <a:t>대표값으로</a:t>
            </a:r>
            <a:r>
              <a:rPr lang="ko-KR" altLang="en-US" dirty="0" smtClean="0"/>
              <a:t> 정리하지 않고 중복되는 상태 그대로 사용하게 해 줍니다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sp>
        <p:nvSpPr>
          <p:cNvPr id="13" name="직사각형 12"/>
          <p:cNvSpPr/>
          <p:nvPr/>
        </p:nvSpPr>
        <p:spPr>
          <a:xfrm>
            <a:off x="513713" y="4637420"/>
            <a:ext cx="9442753" cy="58238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&gt; c(‘a’, ‘a’, ‘b’, ‘b’, ‘c’, ‘b’)</a:t>
            </a:r>
          </a:p>
          <a:p>
            <a:r>
              <a:rPr lang="en-US" altLang="ko-KR" dirty="0" smtClean="0">
                <a:solidFill>
                  <a:schemeClr val="tx1"/>
                </a:solidFill>
              </a:rPr>
              <a:t>&gt; factor(c(‘</a:t>
            </a:r>
            <a:r>
              <a:rPr lang="en-US" altLang="ko-KR" dirty="0">
                <a:solidFill>
                  <a:schemeClr val="tx1"/>
                </a:solidFill>
              </a:rPr>
              <a:t>a’, ‘a’, ‘b’, ‘b’, ‘c’, ‘b</a:t>
            </a:r>
            <a:r>
              <a:rPr lang="en-US" altLang="ko-KR" dirty="0" smtClean="0">
                <a:solidFill>
                  <a:schemeClr val="tx1"/>
                </a:solidFill>
              </a:rPr>
              <a:t>’))</a:t>
            </a:r>
            <a:endParaRPr lang="en-US" altLang="ko-K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2674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6" y="305361"/>
            <a:ext cx="7226905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dirty="0"/>
              <a:t>Hadoop </a:t>
            </a:r>
            <a:r>
              <a:rPr lang="ko-KR" altLang="en-US" b="1" dirty="0" smtClean="0"/>
              <a:t> </a:t>
            </a:r>
            <a:endParaRPr lang="ko-KR" altLang="en-US" b="1" dirty="0"/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22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49317" y="1087114"/>
            <a:ext cx="108545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altLang="ko-KR" sz="2000" b="1" dirty="0">
                <a:solidFill>
                  <a:srgbClr val="C00000"/>
                </a:solidFill>
              </a:rPr>
              <a:t>Hadoop </a:t>
            </a:r>
            <a:r>
              <a:rPr lang="ko-KR" altLang="en-US" sz="2000" b="1" dirty="0">
                <a:solidFill>
                  <a:srgbClr val="C00000"/>
                </a:solidFill>
              </a:rPr>
              <a:t>파일 시스템의 장</a:t>
            </a:r>
            <a:r>
              <a:rPr lang="en-US" altLang="ko-KR" sz="2000" b="1" dirty="0">
                <a:solidFill>
                  <a:srgbClr val="C00000"/>
                </a:solidFill>
              </a:rPr>
              <a:t>/</a:t>
            </a:r>
            <a:r>
              <a:rPr lang="ko-KR" altLang="en-US" sz="2000" b="1" dirty="0">
                <a:solidFill>
                  <a:srgbClr val="C00000"/>
                </a:solidFill>
              </a:rPr>
              <a:t>단점</a:t>
            </a:r>
            <a:endParaRPr lang="en-US" altLang="ko-KR" sz="2000" b="1" dirty="0" smtClean="0">
              <a:solidFill>
                <a:srgbClr val="C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49317" y="1661177"/>
            <a:ext cx="10854559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dirty="0"/>
              <a:t>응용 프로그램 기반의 파일 시스템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sz="2000" dirty="0"/>
              <a:t>응응 프로그램으로 구성된 파일 시스템으로 </a:t>
            </a:r>
            <a:r>
              <a:rPr lang="ko-KR" altLang="en-US" sz="2000" dirty="0" err="1"/>
              <a:t>마운팅</a:t>
            </a:r>
            <a:r>
              <a:rPr lang="ko-KR" altLang="en-US" sz="2000" dirty="0"/>
              <a:t> 기능 제공하지 않으며</a:t>
            </a:r>
            <a:r>
              <a:rPr lang="en-US" altLang="ko-KR" sz="2000" dirty="0"/>
              <a:t>, ls, copy, </a:t>
            </a:r>
            <a:r>
              <a:rPr lang="en-US" altLang="ko-KR" sz="2000" dirty="0" err="1"/>
              <a:t>rm</a:t>
            </a:r>
            <a:r>
              <a:rPr lang="ko-KR" altLang="en-US" sz="2000" dirty="0"/>
              <a:t>등과 같은 파일 처리 명령을 이용할 수 없습니다</a:t>
            </a:r>
            <a:r>
              <a:rPr lang="en-US" altLang="ko-KR" sz="2000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dirty="0"/>
              <a:t>불변 파일만 저장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ko-KR" sz="2000" dirty="0"/>
              <a:t>Hadoop </a:t>
            </a:r>
            <a:r>
              <a:rPr lang="ko-KR" altLang="en-US" sz="2000" dirty="0"/>
              <a:t>분산 파일 시스템은 파일을 저장하고 저장된 파일에 대해 </a:t>
            </a:r>
            <a:r>
              <a:rPr lang="ko-KR" altLang="en-US" sz="2000" dirty="0" err="1"/>
              <a:t>스트리밍</a:t>
            </a:r>
            <a:r>
              <a:rPr lang="ko-KR" altLang="en-US" sz="2000" dirty="0"/>
              <a:t> </a:t>
            </a:r>
            <a:r>
              <a:rPr lang="ko-KR" altLang="en-US" sz="2000" dirty="0" smtClean="0"/>
              <a:t>방식의 </a:t>
            </a:r>
            <a:r>
              <a:rPr lang="ko-KR" altLang="en-US" sz="2000" dirty="0"/>
              <a:t>읽기 요청 위주인 응용이나 배치 작업 등에 </a:t>
            </a:r>
            <a:r>
              <a:rPr lang="ko-KR" altLang="en-US" sz="2000" dirty="0" smtClean="0"/>
              <a:t>적합합니다</a:t>
            </a:r>
            <a:endParaRPr lang="en-US" altLang="ko-KR" sz="2000" dirty="0" smtClean="0"/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2000" dirty="0" smtClean="0"/>
              <a:t>네임스페이스 </a:t>
            </a:r>
            <a:r>
              <a:rPr lang="ko-KR" altLang="en-US" sz="2000" dirty="0"/>
              <a:t>관리를 네임 </a:t>
            </a:r>
            <a:r>
              <a:rPr lang="ko-KR" altLang="en-US" sz="2000" dirty="0" err="1"/>
              <a:t>노드</a:t>
            </a:r>
            <a:r>
              <a:rPr lang="ko-KR" altLang="en-US" sz="2000" dirty="0"/>
              <a:t> 메모리에 저장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ko-KR" sz="2000" dirty="0"/>
              <a:t>Hadoop</a:t>
            </a:r>
            <a:r>
              <a:rPr lang="ko-KR" altLang="en-US" sz="2000" dirty="0"/>
              <a:t>에 저장할 수 있는 파일 과 </a:t>
            </a:r>
            <a:r>
              <a:rPr lang="ko-KR" altLang="en-US" sz="2000" dirty="0" err="1"/>
              <a:t>디렉토리의</a:t>
            </a:r>
            <a:r>
              <a:rPr lang="ko-KR" altLang="en-US" sz="2000" dirty="0"/>
              <a:t> 개수는 네임 </a:t>
            </a:r>
            <a:r>
              <a:rPr lang="ko-KR" altLang="en-US" sz="2000" dirty="0" err="1"/>
              <a:t>노드의</a:t>
            </a:r>
            <a:r>
              <a:rPr lang="ko-KR" altLang="en-US" sz="2000" dirty="0"/>
              <a:t> 메모리 크기에 제한을 받습니다</a:t>
            </a:r>
            <a:r>
              <a:rPr lang="en-US" altLang="ko-KR" sz="2000" dirty="0"/>
              <a:t>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2000" dirty="0"/>
              <a:t>네임 </a:t>
            </a:r>
            <a:r>
              <a:rPr lang="ko-KR" altLang="en-US" sz="2000" dirty="0" err="1"/>
              <a:t>노드</a:t>
            </a:r>
            <a:r>
              <a:rPr lang="ko-KR" altLang="en-US" sz="2000" dirty="0"/>
              <a:t> 이중화 문제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sz="2000" dirty="0" err="1"/>
              <a:t>네임노드가</a:t>
            </a:r>
            <a:r>
              <a:rPr lang="ko-KR" altLang="en-US" sz="2000" dirty="0"/>
              <a:t> </a:t>
            </a:r>
            <a:r>
              <a:rPr lang="en-US" altLang="ko-KR" sz="2000" dirty="0"/>
              <a:t>SPOF(Single Point Of Failure) </a:t>
            </a:r>
            <a:r>
              <a:rPr lang="ko-KR" altLang="en-US" sz="2000" dirty="0"/>
              <a:t>입니다</a:t>
            </a:r>
            <a:r>
              <a:rPr lang="en-US" altLang="ko-KR" sz="2000" dirty="0"/>
              <a:t>. </a:t>
            </a:r>
            <a:r>
              <a:rPr lang="ko-KR" altLang="en-US" sz="2000" dirty="0"/>
              <a:t>즉</a:t>
            </a:r>
            <a:r>
              <a:rPr lang="en-US" altLang="ko-KR" sz="2000" dirty="0"/>
              <a:t>, </a:t>
            </a:r>
            <a:r>
              <a:rPr lang="ko-KR" altLang="en-US" sz="2000" dirty="0"/>
              <a:t>일부 </a:t>
            </a:r>
            <a:r>
              <a:rPr lang="ko-KR" altLang="en-US" sz="2000" dirty="0" smtClean="0"/>
              <a:t>데이터 </a:t>
            </a:r>
            <a:r>
              <a:rPr lang="ko-KR" altLang="en-US" sz="2000" dirty="0" err="1" smtClean="0"/>
              <a:t>노드에</a:t>
            </a:r>
            <a:r>
              <a:rPr lang="ko-KR" altLang="en-US" sz="2000" dirty="0" smtClean="0"/>
              <a:t> </a:t>
            </a:r>
            <a:r>
              <a:rPr lang="ko-KR" altLang="en-US" sz="2000" dirty="0"/>
              <a:t>장애가 발생해도 파일은 안정적으로 서비스할 수 있지만 네임 </a:t>
            </a:r>
            <a:r>
              <a:rPr lang="ko-KR" altLang="en-US" sz="2000" dirty="0" err="1"/>
              <a:t>노드에</a:t>
            </a:r>
            <a:r>
              <a:rPr lang="ko-KR" altLang="en-US" sz="2000" dirty="0"/>
              <a:t> 문제가 </a:t>
            </a:r>
            <a:r>
              <a:rPr lang="ko-KR" altLang="en-US" sz="2000" dirty="0" smtClean="0"/>
              <a:t>발생하면 </a:t>
            </a:r>
            <a:r>
              <a:rPr lang="ko-KR" altLang="en-US" sz="2000" dirty="0"/>
              <a:t>파일 시스템 전체 클러스터에 장애가 발생합니다</a:t>
            </a:r>
          </a:p>
        </p:txBody>
      </p:sp>
    </p:spTree>
    <p:extLst>
      <p:ext uri="{BB962C8B-B14F-4D97-AF65-F5344CB8AC3E}">
        <p14:creationId xmlns:p14="http://schemas.microsoft.com/office/powerpoint/2010/main" val="4276550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220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4" y="956650"/>
            <a:ext cx="11617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 smtClean="0"/>
              <a:t>날짜와 시간</a:t>
            </a:r>
            <a:r>
              <a:rPr lang="en-US" altLang="ko-KR" dirty="0" smtClean="0"/>
              <a:t>        </a:t>
            </a: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Hadoop R </a:t>
            </a:r>
            <a:r>
              <a:rPr lang="ko-KR" altLang="en-US" b="1" dirty="0" smtClean="0"/>
              <a:t>연동</a:t>
            </a:r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>
            <a:off x="513714" y="1574707"/>
            <a:ext cx="9442753" cy="217748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/>
              <a:buChar char="Ø"/>
            </a:pPr>
            <a:r>
              <a:rPr lang="en-US" altLang="ko-KR" dirty="0" err="1" smtClean="0">
                <a:solidFill>
                  <a:schemeClr val="tx1"/>
                </a:solidFill>
              </a:rPr>
              <a:t>Sys.Date</a:t>
            </a:r>
            <a:r>
              <a:rPr lang="en-US" altLang="ko-KR" dirty="0" smtClean="0">
                <a:solidFill>
                  <a:schemeClr val="tx1"/>
                </a:solidFill>
              </a:rPr>
              <a:t>()   # </a:t>
            </a:r>
            <a:r>
              <a:rPr lang="ko-KR" altLang="en-US" dirty="0" smtClean="0">
                <a:solidFill>
                  <a:schemeClr val="tx1"/>
                </a:solidFill>
              </a:rPr>
              <a:t>날짜만 보여주는 함수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marL="285750" indent="-285750">
              <a:buFont typeface="Wingdings"/>
              <a:buChar char="Ø"/>
            </a:pPr>
            <a:r>
              <a:rPr lang="en-US" altLang="ko-KR" dirty="0" err="1" smtClean="0">
                <a:solidFill>
                  <a:schemeClr val="tx1"/>
                </a:solidFill>
              </a:rPr>
              <a:t>Sys.time</a:t>
            </a:r>
            <a:r>
              <a:rPr lang="en-US" altLang="ko-KR" dirty="0" smtClean="0">
                <a:solidFill>
                  <a:schemeClr val="tx1"/>
                </a:solidFill>
              </a:rPr>
              <a:t>()    # </a:t>
            </a:r>
            <a:r>
              <a:rPr lang="ko-KR" altLang="en-US" dirty="0" smtClean="0">
                <a:solidFill>
                  <a:schemeClr val="tx1"/>
                </a:solidFill>
              </a:rPr>
              <a:t>날짜와 시간을 보여주는 함수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marL="285750" indent="-285750">
              <a:buFont typeface="Wingdings"/>
              <a:buChar char="Ø"/>
            </a:pPr>
            <a:r>
              <a:rPr lang="en-US" altLang="ko-KR" dirty="0">
                <a:solidFill>
                  <a:schemeClr val="tx1"/>
                </a:solidFill>
              </a:rPr>
              <a:t>d</a:t>
            </a:r>
            <a:r>
              <a:rPr lang="en-US" altLang="ko-KR" dirty="0" smtClean="0">
                <a:solidFill>
                  <a:schemeClr val="tx1"/>
                </a:solidFill>
              </a:rPr>
              <a:t>ate()         # </a:t>
            </a:r>
            <a:r>
              <a:rPr lang="ko-KR" altLang="en-US" dirty="0" smtClean="0">
                <a:solidFill>
                  <a:schemeClr val="tx1"/>
                </a:solidFill>
              </a:rPr>
              <a:t>미국식 날짜와 시간을 출력하는 함수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marL="285750" indent="-285750">
              <a:buFont typeface="Wingdings"/>
              <a:buChar char="Ø"/>
            </a:pPr>
            <a:r>
              <a:rPr lang="en-US" altLang="ko-KR" dirty="0" err="1" smtClean="0">
                <a:solidFill>
                  <a:schemeClr val="tx1"/>
                </a:solidFill>
              </a:rPr>
              <a:t>as.Date</a:t>
            </a:r>
            <a:r>
              <a:rPr lang="en-US" altLang="ko-KR" dirty="0" smtClean="0">
                <a:solidFill>
                  <a:schemeClr val="tx1"/>
                </a:solidFill>
              </a:rPr>
              <a:t>(‘2017-12-01’)    # </a:t>
            </a:r>
            <a:r>
              <a:rPr lang="ko-KR" altLang="en-US" dirty="0" smtClean="0">
                <a:solidFill>
                  <a:schemeClr val="tx1"/>
                </a:solidFill>
              </a:rPr>
              <a:t>문자형태의 날짜를 날짜타입으로 변환해주는 함수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marL="285750" indent="-285750">
              <a:buFont typeface="Wingdings"/>
              <a:buChar char="Ø"/>
            </a:pPr>
            <a:r>
              <a:rPr lang="en-US" altLang="ko-KR" dirty="0" err="1">
                <a:solidFill>
                  <a:schemeClr val="tx1"/>
                </a:solidFill>
              </a:rPr>
              <a:t>as.Date</a:t>
            </a:r>
            <a:r>
              <a:rPr lang="en-US" altLang="ko-KR" dirty="0">
                <a:solidFill>
                  <a:schemeClr val="tx1"/>
                </a:solidFill>
              </a:rPr>
              <a:t>(‘</a:t>
            </a:r>
            <a:r>
              <a:rPr lang="en-US" altLang="ko-KR" dirty="0" smtClean="0">
                <a:solidFill>
                  <a:schemeClr val="tx1"/>
                </a:solidFill>
              </a:rPr>
              <a:t>2017-12-01’  ,  format=‘%d-%m-%Y’)</a:t>
            </a:r>
          </a:p>
          <a:p>
            <a:pPr marL="285750" indent="-285750">
              <a:buFont typeface="Wingdings"/>
              <a:buChar char="Ø"/>
            </a:pPr>
            <a:r>
              <a:rPr lang="en-US" altLang="ko-KR" dirty="0" err="1" smtClean="0">
                <a:solidFill>
                  <a:schemeClr val="tx1"/>
                </a:solidFill>
              </a:rPr>
              <a:t>as.Date</a:t>
            </a:r>
            <a:r>
              <a:rPr lang="en-US" altLang="ko-KR" dirty="0" smtClean="0">
                <a:solidFill>
                  <a:schemeClr val="tx1"/>
                </a:solidFill>
              </a:rPr>
              <a:t>(10, origin=‘2017-12-01’)   #</a:t>
            </a:r>
            <a:r>
              <a:rPr lang="ko-KR" altLang="en-US" dirty="0" smtClean="0">
                <a:solidFill>
                  <a:schemeClr val="tx1"/>
                </a:solidFill>
              </a:rPr>
              <a:t>주어진 날짜 기준으로 </a:t>
            </a:r>
            <a:r>
              <a:rPr lang="en-US" altLang="ko-KR" dirty="0" smtClean="0">
                <a:solidFill>
                  <a:schemeClr val="tx1"/>
                </a:solidFill>
              </a:rPr>
              <a:t>10</a:t>
            </a:r>
            <a:r>
              <a:rPr lang="ko-KR" altLang="en-US" dirty="0" err="1" smtClean="0">
                <a:solidFill>
                  <a:schemeClr val="tx1"/>
                </a:solidFill>
              </a:rPr>
              <a:t>일후의</a:t>
            </a:r>
            <a:r>
              <a:rPr lang="ko-KR" altLang="en-US" dirty="0" smtClean="0">
                <a:solidFill>
                  <a:schemeClr val="tx1"/>
                </a:solidFill>
              </a:rPr>
              <a:t> 날짜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marL="285750" indent="-285750">
              <a:buFont typeface="Wingdings"/>
              <a:buChar char="Ø"/>
            </a:pPr>
            <a:r>
              <a:rPr lang="en-US" altLang="ko-KR" dirty="0" err="1">
                <a:solidFill>
                  <a:schemeClr val="tx1"/>
                </a:solidFill>
              </a:rPr>
              <a:t>as.Date</a:t>
            </a:r>
            <a:r>
              <a:rPr lang="en-US" altLang="ko-KR" dirty="0" smtClean="0">
                <a:solidFill>
                  <a:schemeClr val="tx1"/>
                </a:solidFill>
              </a:rPr>
              <a:t>(-10</a:t>
            </a:r>
            <a:r>
              <a:rPr lang="en-US" altLang="ko-KR" dirty="0">
                <a:solidFill>
                  <a:schemeClr val="tx1"/>
                </a:solidFill>
              </a:rPr>
              <a:t>, origin=‘2017-12-01</a:t>
            </a:r>
            <a:r>
              <a:rPr lang="en-US" altLang="ko-KR" dirty="0" smtClean="0">
                <a:solidFill>
                  <a:schemeClr val="tx1"/>
                </a:solidFill>
              </a:rPr>
              <a:t>’)  #</a:t>
            </a:r>
            <a:r>
              <a:rPr lang="ko-KR" altLang="en-US" dirty="0" smtClean="0">
                <a:solidFill>
                  <a:schemeClr val="tx1"/>
                </a:solidFill>
              </a:rPr>
              <a:t>주어진 날짜 기준으로 </a:t>
            </a:r>
            <a:r>
              <a:rPr lang="en-US" altLang="ko-KR" dirty="0" smtClean="0">
                <a:solidFill>
                  <a:schemeClr val="tx1"/>
                </a:solidFill>
              </a:rPr>
              <a:t>10</a:t>
            </a:r>
            <a:r>
              <a:rPr lang="ko-KR" altLang="en-US" dirty="0" smtClean="0">
                <a:solidFill>
                  <a:schemeClr val="tx1"/>
                </a:solidFill>
              </a:rPr>
              <a:t>일 이전 날짜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8261" y="4087985"/>
            <a:ext cx="108293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 smtClean="0"/>
              <a:t>변수에 </a:t>
            </a:r>
            <a:r>
              <a:rPr lang="ko-KR" altLang="en-US" dirty="0" err="1" smtClean="0"/>
              <a:t>값를</a:t>
            </a:r>
            <a:r>
              <a:rPr lang="ko-KR" altLang="en-US" dirty="0" smtClean="0"/>
              <a:t> 할당할 때 </a:t>
            </a:r>
            <a:r>
              <a:rPr lang="en-US" altLang="ko-KR" dirty="0" smtClean="0"/>
              <a:t>&lt;- </a:t>
            </a:r>
            <a:r>
              <a:rPr lang="ko-KR" altLang="en-US" dirty="0" smtClean="0"/>
              <a:t>기호 사용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 err="1" smtClean="0"/>
              <a:t>변수명은</a:t>
            </a:r>
            <a:r>
              <a:rPr lang="ko-KR" altLang="en-US" dirty="0" smtClean="0"/>
              <a:t> 대소문자를 구분합니다</a:t>
            </a:r>
            <a:r>
              <a:rPr lang="en-US" altLang="ko-KR" dirty="0" smtClean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 smtClean="0"/>
              <a:t>반드시 문자로 시작하며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변수명에</a:t>
            </a:r>
            <a:r>
              <a:rPr lang="ko-KR" altLang="en-US" dirty="0" smtClean="0"/>
              <a:t> 숫자 포함할 수 있습니다</a:t>
            </a:r>
            <a:r>
              <a:rPr lang="en-US" altLang="ko-KR" dirty="0" smtClean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 err="1" smtClean="0"/>
              <a:t>예약어는</a:t>
            </a:r>
            <a:r>
              <a:rPr lang="ko-KR" altLang="en-US" dirty="0" smtClean="0"/>
              <a:t> 사용할 수 없습니다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sp>
        <p:nvSpPr>
          <p:cNvPr id="13" name="직사각형 12"/>
          <p:cNvSpPr/>
          <p:nvPr/>
        </p:nvSpPr>
        <p:spPr>
          <a:xfrm>
            <a:off x="458261" y="5332046"/>
            <a:ext cx="9442753" cy="58238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&gt; objects( )    # </a:t>
            </a:r>
            <a:r>
              <a:rPr lang="ko-KR" altLang="en-US" dirty="0" smtClean="0">
                <a:solidFill>
                  <a:schemeClr val="tx1"/>
                </a:solidFill>
              </a:rPr>
              <a:t>생성한 모든 변수 확인</a:t>
            </a:r>
            <a:endParaRPr lang="en-US" altLang="ko-KR" dirty="0" smtClean="0">
              <a:solidFill>
                <a:schemeClr val="tx1"/>
              </a:solidFill>
            </a:endParaRPr>
          </a:p>
          <a:p>
            <a:r>
              <a:rPr lang="en-US" altLang="ko-KR" dirty="0" smtClean="0">
                <a:solidFill>
                  <a:schemeClr val="tx1"/>
                </a:solidFill>
              </a:rPr>
              <a:t>&gt; </a:t>
            </a:r>
            <a:r>
              <a:rPr lang="en-US" altLang="ko-KR" dirty="0" err="1" smtClean="0">
                <a:solidFill>
                  <a:schemeClr val="tx1"/>
                </a:solidFill>
              </a:rPr>
              <a:t>rm</a:t>
            </a:r>
            <a:r>
              <a:rPr lang="en-US" altLang="ko-KR" dirty="0" smtClean="0">
                <a:solidFill>
                  <a:schemeClr val="tx1"/>
                </a:solidFill>
              </a:rPr>
              <a:t>(list=ls())    # </a:t>
            </a:r>
            <a:r>
              <a:rPr lang="ko-KR" altLang="en-US" dirty="0" smtClean="0">
                <a:solidFill>
                  <a:schemeClr val="tx1"/>
                </a:solidFill>
              </a:rPr>
              <a:t>모든 변수들을 삭제</a:t>
            </a:r>
            <a:endParaRPr lang="en-US" altLang="ko-K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6730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221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4" y="956650"/>
            <a:ext cx="1161760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 smtClean="0"/>
              <a:t>벡터 </a:t>
            </a:r>
            <a:r>
              <a:rPr lang="en-US" altLang="ko-KR" dirty="0" smtClean="0"/>
              <a:t>-  </a:t>
            </a:r>
            <a:r>
              <a:rPr lang="ko-KR" altLang="en-US" dirty="0" smtClean="0"/>
              <a:t>동일한 형태의 데이터를 모아서 함께 저장</a:t>
            </a:r>
            <a:endParaRPr lang="en-US" altLang="ko-KR" dirty="0" smtClean="0"/>
          </a:p>
          <a:p>
            <a:r>
              <a:rPr lang="en-US" altLang="ko-KR" dirty="0" smtClean="0"/>
              <a:t>              1</a:t>
            </a:r>
            <a:r>
              <a:rPr lang="ko-KR" altLang="en-US" dirty="0" smtClean="0"/>
              <a:t>차원 배열과 비슷한 개념</a:t>
            </a:r>
            <a:r>
              <a:rPr lang="en-US" altLang="ko-KR" dirty="0" smtClean="0"/>
              <a:t>, </a:t>
            </a:r>
            <a:r>
              <a:rPr lang="ko-KR" altLang="en-US" dirty="0" smtClean="0"/>
              <a:t>특정 항목의 요소를 사용하려면  </a:t>
            </a:r>
            <a:r>
              <a:rPr lang="ko-KR" altLang="en-US" dirty="0" err="1" smtClean="0"/>
              <a:t>벡터명</a:t>
            </a:r>
            <a:r>
              <a:rPr lang="en-US" altLang="ko-KR" dirty="0" smtClean="0"/>
              <a:t>[</a:t>
            </a:r>
            <a:r>
              <a:rPr lang="ko-KR" altLang="en-US" dirty="0" smtClean="0"/>
              <a:t>번호</a:t>
            </a:r>
            <a:r>
              <a:rPr lang="en-US" altLang="ko-KR" dirty="0" smtClean="0"/>
              <a:t>]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</a:t>
            </a:r>
            <a:r>
              <a:rPr lang="ko-KR" altLang="en-US" dirty="0" smtClean="0"/>
              <a:t>벡터 자체를 연산 할 수 있습니다</a:t>
            </a:r>
            <a:r>
              <a:rPr lang="en-US" altLang="ko-KR" dirty="0" smtClean="0"/>
              <a:t>.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</a:t>
            </a:r>
            <a:r>
              <a:rPr lang="ko-KR" altLang="en-US" dirty="0" smtClean="0"/>
              <a:t>각 벡터의 요소에 </a:t>
            </a:r>
            <a:r>
              <a:rPr lang="en-US" altLang="ko-KR" dirty="0" smtClean="0"/>
              <a:t>names() </a:t>
            </a:r>
            <a:r>
              <a:rPr lang="ko-KR" altLang="en-US" dirty="0" smtClean="0"/>
              <a:t>함수를 사용해서 이름 지정할 수 있습니다</a:t>
            </a:r>
            <a:r>
              <a:rPr lang="en-US" altLang="ko-KR" dirty="0" smtClean="0"/>
              <a:t>.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</a:t>
            </a:r>
            <a:r>
              <a:rPr lang="en-US" altLang="ko-KR" dirty="0" err="1" smtClean="0"/>
              <a:t>seq</a:t>
            </a:r>
            <a:r>
              <a:rPr lang="en-US" altLang="ko-KR" dirty="0" smtClean="0"/>
              <a:t>(), rep() </a:t>
            </a:r>
            <a:r>
              <a:rPr lang="ko-KR" altLang="en-US" dirty="0" smtClean="0"/>
              <a:t>함수를 사용해서 벡터에 연속적인 데이터 할당 할 수 있습니다</a:t>
            </a:r>
            <a:r>
              <a:rPr lang="en-US" altLang="ko-KR" dirty="0" smtClean="0"/>
              <a:t>.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length() </a:t>
            </a:r>
            <a:r>
              <a:rPr lang="ko-KR" altLang="en-US" dirty="0" smtClean="0"/>
              <a:t>함수는</a:t>
            </a:r>
            <a:r>
              <a:rPr lang="en-US" altLang="ko-KR" dirty="0" smtClean="0"/>
              <a:t> </a:t>
            </a:r>
            <a:r>
              <a:rPr lang="ko-KR" altLang="en-US" dirty="0" smtClean="0"/>
              <a:t>벡터의 길이를 </a:t>
            </a:r>
            <a:r>
              <a:rPr lang="ko-KR" altLang="en-US" dirty="0" err="1" smtClean="0"/>
              <a:t>리턴합니다</a:t>
            </a:r>
            <a:r>
              <a:rPr lang="en-US" altLang="ko-KR" dirty="0" smtClean="0"/>
              <a:t>.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%in%</a:t>
            </a:r>
            <a:r>
              <a:rPr lang="ko-KR" altLang="en-US" dirty="0" smtClean="0"/>
              <a:t>는 벡터에 특정 문자의 포함 여부를 </a:t>
            </a:r>
            <a:r>
              <a:rPr lang="ko-KR" altLang="en-US" dirty="0" err="1" smtClean="0"/>
              <a:t>리턴합니다</a:t>
            </a:r>
            <a:r>
              <a:rPr lang="en-US" altLang="ko-KR" dirty="0" smtClean="0"/>
              <a:t>.     </a:t>
            </a: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Hadoop R </a:t>
            </a:r>
            <a:r>
              <a:rPr lang="ko-KR" altLang="en-US" b="1" dirty="0" smtClean="0"/>
              <a:t>연동</a:t>
            </a:r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>
            <a:off x="513713" y="3035273"/>
            <a:ext cx="9442753" cy="348417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/>
              <a:buChar char="Ø"/>
            </a:pPr>
            <a:r>
              <a:rPr lang="en-US" altLang="ko-KR" dirty="0" err="1">
                <a:solidFill>
                  <a:schemeClr val="tx1"/>
                </a:solidFill>
              </a:rPr>
              <a:t>v</a:t>
            </a:r>
            <a:r>
              <a:rPr lang="en-US" altLang="ko-KR" dirty="0" err="1" smtClean="0">
                <a:solidFill>
                  <a:schemeClr val="tx1"/>
                </a:solidFill>
              </a:rPr>
              <a:t>ec</a:t>
            </a:r>
            <a:r>
              <a:rPr lang="en-US" altLang="ko-KR" dirty="0" smtClean="0">
                <a:solidFill>
                  <a:schemeClr val="tx1"/>
                </a:solidFill>
              </a:rPr>
              <a:t> 1 &lt;- c(1, 2, 3, 4, 5)</a:t>
            </a:r>
          </a:p>
          <a:p>
            <a:pPr marL="285750" indent="-285750">
              <a:buFont typeface="Wingdings"/>
              <a:buChar char="Ø"/>
            </a:pPr>
            <a:r>
              <a:rPr lang="en-US" altLang="ko-KR" dirty="0">
                <a:solidFill>
                  <a:schemeClr val="tx1"/>
                </a:solidFill>
              </a:rPr>
              <a:t>v</a:t>
            </a:r>
            <a:r>
              <a:rPr lang="en-US" altLang="ko-KR" dirty="0" smtClean="0">
                <a:solidFill>
                  <a:schemeClr val="tx1"/>
                </a:solidFill>
              </a:rPr>
              <a:t>ec1[-3]</a:t>
            </a:r>
          </a:p>
          <a:p>
            <a:pPr marL="285750" indent="-285750">
              <a:buFont typeface="Wingdings"/>
              <a:buChar char="Ø"/>
            </a:pPr>
            <a:r>
              <a:rPr lang="en-US" altLang="ko-KR" dirty="0">
                <a:solidFill>
                  <a:schemeClr val="tx1"/>
                </a:solidFill>
              </a:rPr>
              <a:t>v</a:t>
            </a:r>
            <a:r>
              <a:rPr lang="en-US" altLang="ko-KR" dirty="0" smtClean="0">
                <a:solidFill>
                  <a:schemeClr val="tx1"/>
                </a:solidFill>
              </a:rPr>
              <a:t>ec1 [3]</a:t>
            </a:r>
          </a:p>
          <a:p>
            <a:pPr marL="285750" indent="-285750">
              <a:buFont typeface="Wingdings"/>
              <a:buChar char="Ø"/>
            </a:pPr>
            <a:r>
              <a:rPr lang="en-US" altLang="ko-KR" dirty="0" err="1">
                <a:solidFill>
                  <a:schemeClr val="tx1"/>
                </a:solidFill>
              </a:rPr>
              <a:t>vec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2 </a:t>
            </a:r>
            <a:r>
              <a:rPr lang="en-US" altLang="ko-KR" dirty="0">
                <a:solidFill>
                  <a:schemeClr val="tx1"/>
                </a:solidFill>
              </a:rPr>
              <a:t>&lt;- </a:t>
            </a:r>
            <a:r>
              <a:rPr lang="en-US" altLang="ko-KR" dirty="0" smtClean="0">
                <a:solidFill>
                  <a:schemeClr val="tx1"/>
                </a:solidFill>
              </a:rPr>
              <a:t>c(10, 9, 8, 7, 6)</a:t>
            </a:r>
          </a:p>
          <a:p>
            <a:pPr marL="285750" indent="-285750">
              <a:buFont typeface="Wingdings"/>
              <a:buChar char="Ø"/>
            </a:pPr>
            <a:r>
              <a:rPr lang="en-US" altLang="ko-KR" dirty="0">
                <a:solidFill>
                  <a:schemeClr val="tx1"/>
                </a:solidFill>
              </a:rPr>
              <a:t>a</a:t>
            </a:r>
            <a:r>
              <a:rPr lang="en-US" altLang="ko-KR" dirty="0" smtClean="0">
                <a:solidFill>
                  <a:schemeClr val="tx1"/>
                </a:solidFill>
              </a:rPr>
              <a:t>ppend(vec1, vec2, after=3)</a:t>
            </a:r>
          </a:p>
          <a:p>
            <a:pPr marL="285750" indent="-285750">
              <a:buFont typeface="Wingdings"/>
              <a:buChar char="Ø"/>
            </a:pPr>
            <a:r>
              <a:rPr lang="en-US" altLang="ko-KR" dirty="0" smtClean="0">
                <a:solidFill>
                  <a:schemeClr val="tx1"/>
                </a:solidFill>
              </a:rPr>
              <a:t>vec1+vec2</a:t>
            </a:r>
          </a:p>
          <a:p>
            <a:pPr marL="285750" indent="-285750">
              <a:buFont typeface="Wingdings"/>
              <a:buChar char="Ø"/>
            </a:pPr>
            <a:r>
              <a:rPr lang="en-US" altLang="ko-KR" dirty="0">
                <a:solidFill>
                  <a:schemeClr val="tx1"/>
                </a:solidFill>
              </a:rPr>
              <a:t>n</a:t>
            </a:r>
            <a:r>
              <a:rPr lang="en-US" altLang="ko-KR" dirty="0" smtClean="0">
                <a:solidFill>
                  <a:schemeClr val="tx1"/>
                </a:solidFill>
              </a:rPr>
              <a:t>ames(vec1) &lt;- c(‘key1’, ‘key2’, ‘key3’, ‘key4’, ‘key5’)</a:t>
            </a:r>
          </a:p>
          <a:p>
            <a:pPr marL="285750" indent="-285750">
              <a:buFont typeface="Wingdings"/>
              <a:buChar char="Ø"/>
            </a:pPr>
            <a:r>
              <a:rPr lang="en-US" altLang="ko-KR" dirty="0" smtClean="0">
                <a:solidFill>
                  <a:schemeClr val="tx1"/>
                </a:solidFill>
              </a:rPr>
              <a:t>var1 &lt;- </a:t>
            </a:r>
            <a:r>
              <a:rPr lang="en-US" altLang="ko-KR" dirty="0" err="1" smtClean="0">
                <a:solidFill>
                  <a:schemeClr val="tx1"/>
                </a:solidFill>
              </a:rPr>
              <a:t>seq</a:t>
            </a:r>
            <a:r>
              <a:rPr lang="en-US" altLang="ko-KR" dirty="0" smtClean="0">
                <a:solidFill>
                  <a:schemeClr val="tx1"/>
                </a:solidFill>
              </a:rPr>
              <a:t>(2, -2)</a:t>
            </a:r>
          </a:p>
          <a:p>
            <a:pPr marL="285750" indent="-285750">
              <a:buFont typeface="Wingdings"/>
              <a:buChar char="Ø"/>
            </a:pPr>
            <a:r>
              <a:rPr lang="en-US" altLang="ko-KR" dirty="0" smtClean="0">
                <a:solidFill>
                  <a:schemeClr val="tx1"/>
                </a:solidFill>
              </a:rPr>
              <a:t>var2 &lt;- </a:t>
            </a:r>
            <a:r>
              <a:rPr lang="en-US" altLang="ko-KR" dirty="0" err="1" smtClean="0">
                <a:solidFill>
                  <a:schemeClr val="tx1"/>
                </a:solidFill>
              </a:rPr>
              <a:t>seq</a:t>
            </a:r>
            <a:r>
              <a:rPr lang="en-US" altLang="ko-KR" dirty="0" smtClean="0">
                <a:solidFill>
                  <a:schemeClr val="tx1"/>
                </a:solidFill>
              </a:rPr>
              <a:t>(1, 10, 2)</a:t>
            </a:r>
          </a:p>
          <a:p>
            <a:pPr marL="285750" indent="-285750">
              <a:buFont typeface="Wingdings"/>
              <a:buChar char="Ø"/>
            </a:pPr>
            <a:r>
              <a:rPr lang="en-US" altLang="ko-KR" dirty="0" smtClean="0">
                <a:solidFill>
                  <a:schemeClr val="tx1"/>
                </a:solidFill>
              </a:rPr>
              <a:t>var3 &lt;- rep(1:3, 2)</a:t>
            </a:r>
            <a:endParaRPr lang="en-US" altLang="ko-KR" dirty="0">
              <a:solidFill>
                <a:schemeClr val="tx1"/>
              </a:solidFill>
            </a:endParaRPr>
          </a:p>
          <a:p>
            <a:pPr marL="285750" indent="-285750">
              <a:buFont typeface="Wingdings"/>
              <a:buChar char="Ø"/>
            </a:pPr>
            <a:r>
              <a:rPr lang="en-US" altLang="ko-KR" dirty="0" smtClean="0">
                <a:solidFill>
                  <a:schemeClr val="tx1"/>
                </a:solidFill>
              </a:rPr>
              <a:t>length(var2)</a:t>
            </a:r>
          </a:p>
          <a:p>
            <a:pPr marL="285750" indent="-285750">
              <a:buFont typeface="Wingdings"/>
              <a:buChar char="Ø"/>
            </a:pPr>
            <a:r>
              <a:rPr lang="en-US" altLang="ko-KR" dirty="0" err="1" smtClean="0">
                <a:solidFill>
                  <a:schemeClr val="tx1"/>
                </a:solidFill>
              </a:rPr>
              <a:t>nrow</a:t>
            </a:r>
            <a:r>
              <a:rPr lang="en-US" altLang="ko-KR" dirty="0" smtClean="0">
                <a:solidFill>
                  <a:schemeClr val="tx1"/>
                </a:solidFill>
              </a:rPr>
              <a:t>(var2)</a:t>
            </a:r>
          </a:p>
          <a:p>
            <a:pPr marL="285750" indent="-285750">
              <a:buFont typeface="Wingdings"/>
              <a:buChar char="Ø"/>
            </a:pPr>
            <a:r>
              <a:rPr lang="en-US" altLang="ko-KR" dirty="0" smtClean="0">
                <a:solidFill>
                  <a:schemeClr val="tx1"/>
                </a:solidFill>
              </a:rPr>
              <a:t>3 %in% var2</a:t>
            </a:r>
            <a:endParaRPr lang="en-US" altLang="ko-K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1664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222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4" y="956650"/>
            <a:ext cx="1161760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Matrix </a:t>
            </a:r>
            <a:r>
              <a:rPr lang="ko-KR" altLang="en-US" dirty="0" smtClean="0"/>
              <a:t> </a:t>
            </a:r>
            <a:r>
              <a:rPr lang="en-US" altLang="ko-KR" dirty="0" smtClean="0"/>
              <a:t>-  </a:t>
            </a:r>
            <a:r>
              <a:rPr lang="ko-KR" altLang="en-US" dirty="0" smtClean="0"/>
              <a:t>벡터를 여러 개 합친 형태</a:t>
            </a:r>
            <a:r>
              <a:rPr lang="en-US" altLang="ko-KR" dirty="0" smtClean="0"/>
              <a:t>, 2</a:t>
            </a:r>
            <a:r>
              <a:rPr lang="ko-KR" altLang="en-US" dirty="0" smtClean="0"/>
              <a:t>차원으로 데이터를 저장합니다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                 </a:t>
            </a:r>
            <a:r>
              <a:rPr lang="ko-KR" altLang="en-US" dirty="0" smtClean="0"/>
              <a:t>동일한 데이터 유형만 저장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  </a:t>
            </a:r>
            <a:r>
              <a:rPr lang="en-US" altLang="ko-KR" dirty="0" err="1" smtClean="0"/>
              <a:t>rbind</a:t>
            </a:r>
            <a:r>
              <a:rPr lang="en-US" altLang="ko-KR" dirty="0" smtClean="0"/>
              <a:t>()</a:t>
            </a:r>
            <a:r>
              <a:rPr lang="ko-KR" altLang="en-US" dirty="0" smtClean="0"/>
              <a:t>로 행을 추가할 수</a:t>
            </a:r>
            <a:r>
              <a:rPr lang="en-US" altLang="ko-KR" dirty="0" smtClean="0"/>
              <a:t> </a:t>
            </a:r>
            <a:r>
              <a:rPr lang="ko-KR" altLang="en-US" dirty="0" smtClean="0"/>
              <a:t>있다</a:t>
            </a:r>
            <a:endParaRPr lang="en-US" altLang="ko-KR" dirty="0"/>
          </a:p>
          <a:p>
            <a:r>
              <a:rPr lang="en-US" altLang="ko-KR" dirty="0" smtClean="0"/>
              <a:t>                 </a:t>
            </a:r>
            <a:r>
              <a:rPr lang="en-US" altLang="ko-KR" dirty="0" err="1" smtClean="0"/>
              <a:t>cbind</a:t>
            </a:r>
            <a:r>
              <a:rPr lang="en-US" altLang="ko-KR" dirty="0" smtClean="0"/>
              <a:t>()</a:t>
            </a:r>
            <a:r>
              <a:rPr lang="ko-KR" altLang="en-US" dirty="0" smtClean="0"/>
              <a:t>로 </a:t>
            </a:r>
            <a:r>
              <a:rPr lang="ko-KR" altLang="en-US" dirty="0" err="1" smtClean="0"/>
              <a:t>컬럼을</a:t>
            </a:r>
            <a:r>
              <a:rPr lang="ko-KR" altLang="en-US" dirty="0" smtClean="0"/>
              <a:t> 추가할 수 있다</a:t>
            </a:r>
            <a:r>
              <a:rPr lang="en-US" altLang="ko-KR" dirty="0" smtClean="0"/>
              <a:t>.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  </a:t>
            </a:r>
            <a:r>
              <a:rPr lang="ko-KR" altLang="en-US" dirty="0" err="1" smtClean="0"/>
              <a:t>컬럼</a:t>
            </a:r>
            <a:r>
              <a:rPr lang="ko-KR" altLang="en-US" dirty="0" smtClean="0"/>
              <a:t> 이름을 지정하려면 </a:t>
            </a:r>
            <a:r>
              <a:rPr lang="en-US" altLang="ko-KR" dirty="0" err="1" smtClean="0"/>
              <a:t>colnames</a:t>
            </a:r>
            <a:r>
              <a:rPr lang="en-US" altLang="ko-KR" dirty="0" smtClean="0"/>
              <a:t>() </a:t>
            </a:r>
            <a:r>
              <a:rPr lang="ko-KR" altLang="en-US" dirty="0" smtClean="0"/>
              <a:t>사용</a:t>
            </a:r>
            <a:r>
              <a:rPr lang="en-US" altLang="ko-KR" dirty="0" smtClean="0"/>
              <a:t>     </a:t>
            </a: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Hadoop R </a:t>
            </a:r>
            <a:r>
              <a:rPr lang="ko-KR" altLang="en-US" b="1" dirty="0" smtClean="0"/>
              <a:t>연동</a:t>
            </a:r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>
            <a:off x="513712" y="2656900"/>
            <a:ext cx="9442753" cy="194663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/>
              <a:buChar char="Ø"/>
            </a:pPr>
            <a:r>
              <a:rPr lang="en-US" altLang="ko-KR" dirty="0" smtClean="0">
                <a:solidFill>
                  <a:schemeClr val="tx1"/>
                </a:solidFill>
              </a:rPr>
              <a:t>mat1 &lt;- matrix(c(1:10), </a:t>
            </a:r>
            <a:r>
              <a:rPr lang="en-US" altLang="ko-KR" dirty="0" err="1" smtClean="0">
                <a:solidFill>
                  <a:schemeClr val="tx1"/>
                </a:solidFill>
              </a:rPr>
              <a:t>nrow</a:t>
            </a:r>
            <a:r>
              <a:rPr lang="en-US" altLang="ko-KR" dirty="0" smtClean="0">
                <a:solidFill>
                  <a:schemeClr val="tx1"/>
                </a:solidFill>
              </a:rPr>
              <a:t>=2, </a:t>
            </a:r>
            <a:r>
              <a:rPr lang="en-US" altLang="ko-KR" dirty="0" err="1" smtClean="0">
                <a:solidFill>
                  <a:schemeClr val="tx1"/>
                </a:solidFill>
              </a:rPr>
              <a:t>byrow</a:t>
            </a:r>
            <a:r>
              <a:rPr lang="en-US" altLang="ko-KR" dirty="0" smtClean="0">
                <a:solidFill>
                  <a:schemeClr val="tx1"/>
                </a:solidFill>
              </a:rPr>
              <a:t>=T) </a:t>
            </a:r>
          </a:p>
          <a:p>
            <a:pPr marL="285750" indent="-285750">
              <a:buFont typeface="Wingdings"/>
              <a:buChar char="Ø"/>
            </a:pPr>
            <a:r>
              <a:rPr lang="en-US" altLang="ko-KR" dirty="0">
                <a:solidFill>
                  <a:schemeClr val="tx1"/>
                </a:solidFill>
              </a:rPr>
              <a:t>m</a:t>
            </a:r>
            <a:r>
              <a:rPr lang="en-US" altLang="ko-KR" dirty="0" smtClean="0">
                <a:solidFill>
                  <a:schemeClr val="tx1"/>
                </a:solidFill>
              </a:rPr>
              <a:t>at1[, 1]</a:t>
            </a:r>
          </a:p>
          <a:p>
            <a:pPr marL="285750" indent="-285750">
              <a:buFont typeface="Wingdings"/>
              <a:buChar char="Ø"/>
            </a:pPr>
            <a:r>
              <a:rPr lang="en-US" altLang="ko-KR" dirty="0" smtClean="0">
                <a:solidFill>
                  <a:schemeClr val="tx1"/>
                </a:solidFill>
              </a:rPr>
              <a:t>mat1[1, ]</a:t>
            </a:r>
            <a:endParaRPr lang="en-US" altLang="ko-KR" dirty="0">
              <a:solidFill>
                <a:schemeClr val="tx1"/>
              </a:solidFill>
            </a:endParaRPr>
          </a:p>
          <a:p>
            <a:pPr marL="285750" indent="-285750">
              <a:buFont typeface="Wingdings"/>
              <a:buChar char="Ø"/>
            </a:pPr>
            <a:r>
              <a:rPr lang="en-US" altLang="ko-KR" dirty="0">
                <a:solidFill>
                  <a:schemeClr val="tx1"/>
                </a:solidFill>
              </a:rPr>
              <a:t>m</a:t>
            </a:r>
            <a:r>
              <a:rPr lang="en-US" altLang="ko-KR" dirty="0" smtClean="0">
                <a:solidFill>
                  <a:schemeClr val="tx1"/>
                </a:solidFill>
              </a:rPr>
              <a:t>at1 &lt;-  </a:t>
            </a:r>
            <a:r>
              <a:rPr lang="en-US" altLang="ko-KR" dirty="0" err="1" smtClean="0">
                <a:solidFill>
                  <a:schemeClr val="tx1"/>
                </a:solidFill>
              </a:rPr>
              <a:t>rbind</a:t>
            </a:r>
            <a:r>
              <a:rPr lang="en-US" altLang="ko-KR" dirty="0" smtClean="0">
                <a:solidFill>
                  <a:schemeClr val="tx1"/>
                </a:solidFill>
              </a:rPr>
              <a:t>(mat1,  c(11, 12, 13, 14, 15))</a:t>
            </a:r>
          </a:p>
          <a:p>
            <a:pPr marL="285750" indent="-285750">
              <a:buFont typeface="Wingdings"/>
              <a:buChar char="Ø"/>
            </a:pPr>
            <a:r>
              <a:rPr lang="en-US" altLang="ko-KR" dirty="0">
                <a:solidFill>
                  <a:schemeClr val="tx1"/>
                </a:solidFill>
              </a:rPr>
              <a:t>mat1 &lt;-  </a:t>
            </a:r>
            <a:r>
              <a:rPr lang="en-US" altLang="ko-KR" dirty="0" err="1" smtClean="0">
                <a:solidFill>
                  <a:schemeClr val="tx1"/>
                </a:solidFill>
              </a:rPr>
              <a:t>cbind</a:t>
            </a:r>
            <a:r>
              <a:rPr lang="en-US" altLang="ko-KR" dirty="0" smtClean="0">
                <a:solidFill>
                  <a:schemeClr val="tx1"/>
                </a:solidFill>
              </a:rPr>
              <a:t>(mat1</a:t>
            </a:r>
            <a:r>
              <a:rPr lang="en-US" altLang="ko-KR" dirty="0">
                <a:solidFill>
                  <a:schemeClr val="tx1"/>
                </a:solidFill>
              </a:rPr>
              <a:t>,  </a:t>
            </a:r>
            <a:r>
              <a:rPr lang="en-US" altLang="ko-KR" dirty="0" smtClean="0">
                <a:solidFill>
                  <a:schemeClr val="tx1"/>
                </a:solidFill>
              </a:rPr>
              <a:t>c(100, 101, 102))</a:t>
            </a:r>
          </a:p>
          <a:p>
            <a:pPr marL="285750" indent="-285750">
              <a:buFont typeface="Wingdings"/>
              <a:buChar char="Ø"/>
            </a:pPr>
            <a:r>
              <a:rPr lang="en-US" altLang="ko-KR" dirty="0" err="1" smtClean="0">
                <a:solidFill>
                  <a:schemeClr val="tx1"/>
                </a:solidFill>
              </a:rPr>
              <a:t>colnames</a:t>
            </a:r>
            <a:r>
              <a:rPr lang="en-US" altLang="ko-KR" dirty="0" smtClean="0">
                <a:solidFill>
                  <a:schemeClr val="tx1"/>
                </a:solidFill>
              </a:rPr>
              <a:t>(mat1</a:t>
            </a:r>
            <a:r>
              <a:rPr lang="en-US" altLang="ko-KR" dirty="0">
                <a:solidFill>
                  <a:schemeClr val="tx1"/>
                </a:solidFill>
              </a:rPr>
              <a:t>) &lt;- c(‘key1’, ‘key2’, ‘key3’, ‘key4’, ‘key5</a:t>
            </a:r>
            <a:r>
              <a:rPr lang="en-US" altLang="ko-KR" dirty="0" smtClean="0">
                <a:solidFill>
                  <a:schemeClr val="tx1"/>
                </a:solidFill>
              </a:rPr>
              <a:t>’, ‘key6’)</a:t>
            </a:r>
            <a:endParaRPr lang="en-US" altLang="ko-K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9110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223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4" y="956650"/>
            <a:ext cx="116176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Array </a:t>
            </a:r>
            <a:r>
              <a:rPr lang="ko-KR" altLang="en-US" dirty="0" smtClean="0"/>
              <a:t> </a:t>
            </a:r>
            <a:r>
              <a:rPr lang="en-US" altLang="ko-KR" dirty="0" smtClean="0"/>
              <a:t>-  Matrix</a:t>
            </a:r>
            <a:r>
              <a:rPr lang="ko-KR" altLang="en-US" dirty="0" smtClean="0"/>
              <a:t>를 여러 층으로 쌓아 둔 형태</a:t>
            </a:r>
            <a:r>
              <a:rPr lang="en-US" altLang="ko-KR" dirty="0" smtClean="0"/>
              <a:t>, </a:t>
            </a:r>
            <a:r>
              <a:rPr lang="en-US" altLang="ko-KR" dirty="0"/>
              <a:t>3</a:t>
            </a:r>
            <a:r>
              <a:rPr lang="ko-KR" altLang="en-US" dirty="0" smtClean="0"/>
              <a:t>차원으로 데이터를 저장합니다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                </a:t>
            </a:r>
            <a:r>
              <a:rPr lang="ko-KR" altLang="en-US" dirty="0" smtClean="0"/>
              <a:t>동일한 데이터 유형만 저장</a:t>
            </a:r>
            <a:endParaRPr lang="en-US" altLang="ko-KR" dirty="0" smtClean="0"/>
          </a:p>
          <a:p>
            <a:r>
              <a:rPr lang="en-US" altLang="ko-KR" dirty="0" smtClean="0"/>
              <a:t> </a:t>
            </a: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Hadoop R </a:t>
            </a:r>
            <a:r>
              <a:rPr lang="ko-KR" altLang="en-US" b="1" dirty="0" smtClean="0"/>
              <a:t>연동</a:t>
            </a:r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>
            <a:off x="513712" y="1876917"/>
            <a:ext cx="9442753" cy="77998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/>
              <a:buChar char="Ø"/>
            </a:pPr>
            <a:r>
              <a:rPr lang="en-US" altLang="ko-KR" dirty="0" smtClean="0">
                <a:solidFill>
                  <a:schemeClr val="tx1"/>
                </a:solidFill>
              </a:rPr>
              <a:t>array1 &lt;- array(c(1:12), dim=c(4, 3)) </a:t>
            </a:r>
          </a:p>
          <a:p>
            <a:pPr marL="285750" indent="-285750">
              <a:buFont typeface="Wingdings"/>
              <a:buChar char="Ø"/>
            </a:pPr>
            <a:r>
              <a:rPr lang="en-US" altLang="ko-KR" dirty="0">
                <a:solidFill>
                  <a:schemeClr val="tx1"/>
                </a:solidFill>
              </a:rPr>
              <a:t>array1 &lt;- array(c(1:12), </a:t>
            </a:r>
            <a:r>
              <a:rPr lang="en-US" altLang="ko-KR" dirty="0" smtClean="0">
                <a:solidFill>
                  <a:schemeClr val="tx1"/>
                </a:solidFill>
              </a:rPr>
              <a:t>dim=c(2, 2, </a:t>
            </a:r>
            <a:r>
              <a:rPr lang="en-US" altLang="ko-KR" dirty="0">
                <a:solidFill>
                  <a:schemeClr val="tx1"/>
                </a:solidFill>
              </a:rPr>
              <a:t>3)) </a:t>
            </a:r>
            <a:endParaRPr lang="en-US" altLang="ko-KR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1014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224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4" y="956650"/>
            <a:ext cx="116176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list </a:t>
            </a:r>
            <a:r>
              <a:rPr lang="ko-KR" altLang="en-US" dirty="0" smtClean="0"/>
              <a:t> </a:t>
            </a:r>
            <a:r>
              <a:rPr lang="en-US" altLang="ko-KR" dirty="0" smtClean="0"/>
              <a:t>-  (</a:t>
            </a:r>
            <a:r>
              <a:rPr lang="ko-KR" altLang="en-US" dirty="0" smtClean="0"/>
              <a:t>키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값</a:t>
            </a:r>
            <a:r>
              <a:rPr lang="en-US" altLang="ko-KR" dirty="0" smtClean="0"/>
              <a:t>) </a:t>
            </a:r>
            <a:r>
              <a:rPr lang="ko-KR" altLang="en-US" dirty="0" smtClean="0"/>
              <a:t>형태로 데이터를 저장하는 벡터와 비슷한 형태 </a:t>
            </a:r>
            <a:endParaRPr lang="en-US" altLang="ko-KR" dirty="0" smtClean="0"/>
          </a:p>
          <a:p>
            <a:r>
              <a:rPr lang="en-US" altLang="ko-KR" dirty="0" smtClean="0"/>
              <a:t>             </a:t>
            </a:r>
            <a:r>
              <a:rPr lang="ko-KR" altLang="en-US" dirty="0" smtClean="0"/>
              <a:t>다른 유형의 데이터를  저장 할 수 있다</a:t>
            </a:r>
            <a:endParaRPr lang="en-US" altLang="ko-KR" dirty="0" smtClean="0"/>
          </a:p>
          <a:p>
            <a:r>
              <a:rPr lang="en-US" altLang="ko-KR" dirty="0" smtClean="0"/>
              <a:t> </a:t>
            </a: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Hadoop R </a:t>
            </a:r>
            <a:r>
              <a:rPr lang="ko-KR" altLang="en-US" b="1" dirty="0" smtClean="0"/>
              <a:t>연동</a:t>
            </a:r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>
            <a:off x="513712" y="1876917"/>
            <a:ext cx="9442753" cy="135501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/>
              <a:buChar char="Ø"/>
            </a:pPr>
            <a:r>
              <a:rPr lang="en-US" altLang="ko-KR" dirty="0">
                <a:solidFill>
                  <a:schemeClr val="tx1"/>
                </a:solidFill>
              </a:rPr>
              <a:t>l</a:t>
            </a:r>
            <a:r>
              <a:rPr lang="en-US" altLang="ko-KR" dirty="0" smtClean="0">
                <a:solidFill>
                  <a:schemeClr val="tx1"/>
                </a:solidFill>
              </a:rPr>
              <a:t>ist1 &lt;-  list(name = ‘park’, address=‘</a:t>
            </a:r>
            <a:r>
              <a:rPr lang="en-US" altLang="ko-KR" dirty="0" err="1" smtClean="0">
                <a:solidFill>
                  <a:schemeClr val="tx1"/>
                </a:solidFill>
              </a:rPr>
              <a:t>seoul</a:t>
            </a:r>
            <a:r>
              <a:rPr lang="en-US" altLang="ko-KR" dirty="0" smtClean="0">
                <a:solidFill>
                  <a:schemeClr val="tx1"/>
                </a:solidFill>
              </a:rPr>
              <a:t>’, </a:t>
            </a:r>
            <a:r>
              <a:rPr lang="en-US" altLang="ko-KR" dirty="0" err="1" smtClean="0">
                <a:solidFill>
                  <a:schemeClr val="tx1"/>
                </a:solidFill>
              </a:rPr>
              <a:t>tel</a:t>
            </a:r>
            <a:r>
              <a:rPr lang="en-US" altLang="ko-KR" dirty="0" smtClean="0">
                <a:solidFill>
                  <a:schemeClr val="tx1"/>
                </a:solidFill>
              </a:rPr>
              <a:t>=‘010-1234-5678’, age=31)</a:t>
            </a:r>
          </a:p>
          <a:p>
            <a:pPr marL="285750" indent="-285750">
              <a:buFont typeface="Wingdings"/>
              <a:buChar char="Ø"/>
            </a:pPr>
            <a:r>
              <a:rPr lang="en-US" altLang="ko-KR" dirty="0">
                <a:solidFill>
                  <a:schemeClr val="tx1"/>
                </a:solidFill>
              </a:rPr>
              <a:t>l</a:t>
            </a:r>
            <a:r>
              <a:rPr lang="en-US" altLang="ko-KR" dirty="0" smtClean="0">
                <a:solidFill>
                  <a:schemeClr val="tx1"/>
                </a:solidFill>
              </a:rPr>
              <a:t>ist1</a:t>
            </a:r>
          </a:p>
          <a:p>
            <a:pPr marL="285750" indent="-285750">
              <a:buFont typeface="Wingdings"/>
              <a:buChar char="Ø"/>
            </a:pPr>
            <a:r>
              <a:rPr lang="en-US" altLang="ko-KR" dirty="0">
                <a:solidFill>
                  <a:schemeClr val="tx1"/>
                </a:solidFill>
              </a:rPr>
              <a:t>l</a:t>
            </a:r>
            <a:r>
              <a:rPr lang="en-US" altLang="ko-KR" dirty="0" smtClean="0">
                <a:solidFill>
                  <a:schemeClr val="tx1"/>
                </a:solidFill>
              </a:rPr>
              <a:t>ist1[1:2]</a:t>
            </a:r>
          </a:p>
          <a:p>
            <a:pPr marL="285750" indent="-285750">
              <a:buFont typeface="Wingdings"/>
              <a:buChar char="Ø"/>
            </a:pPr>
            <a:r>
              <a:rPr lang="en-US" altLang="ko-KR" dirty="0" smtClean="0">
                <a:solidFill>
                  <a:schemeClr val="tx1"/>
                </a:solidFill>
              </a:rPr>
              <a:t>list1$birth &lt;- ‘1988-10-23’</a:t>
            </a:r>
          </a:p>
        </p:txBody>
      </p:sp>
    </p:spTree>
    <p:extLst>
      <p:ext uri="{BB962C8B-B14F-4D97-AF65-F5344CB8AC3E}">
        <p14:creationId xmlns:p14="http://schemas.microsoft.com/office/powerpoint/2010/main" val="2837958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225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4" y="956650"/>
            <a:ext cx="1161760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err="1" smtClean="0"/>
              <a:t>data.frame</a:t>
            </a:r>
            <a:r>
              <a:rPr lang="en-US" altLang="ko-KR" dirty="0" smtClean="0"/>
              <a:t> </a:t>
            </a:r>
            <a:r>
              <a:rPr lang="ko-KR" altLang="en-US" dirty="0" smtClean="0"/>
              <a:t> </a:t>
            </a:r>
            <a:r>
              <a:rPr lang="en-US" altLang="ko-KR" dirty="0" smtClean="0"/>
              <a:t>-  </a:t>
            </a:r>
            <a:r>
              <a:rPr lang="ko-KR" altLang="en-US" dirty="0" smtClean="0"/>
              <a:t>엑셀의 표</a:t>
            </a:r>
            <a:r>
              <a:rPr lang="en-US" altLang="ko-KR" dirty="0" smtClean="0"/>
              <a:t>, </a:t>
            </a:r>
            <a:r>
              <a:rPr lang="ko-KR" altLang="en-US" dirty="0" smtClean="0"/>
              <a:t>데이터베이스의 테이블 형태의 타입</a:t>
            </a:r>
            <a:endParaRPr lang="en-US" altLang="ko-KR" dirty="0" smtClean="0"/>
          </a:p>
          <a:p>
            <a:r>
              <a:rPr lang="en-US" altLang="ko-KR" dirty="0" smtClean="0"/>
              <a:t>                     </a:t>
            </a:r>
            <a:r>
              <a:rPr lang="ko-KR" altLang="en-US" dirty="0" smtClean="0"/>
              <a:t>다른 유형의 데이터를  저장 할 수 있다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      </a:t>
            </a:r>
            <a:r>
              <a:rPr lang="en-US" altLang="ko-KR" dirty="0" err="1" smtClean="0"/>
              <a:t>ncol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dataframe</a:t>
            </a:r>
            <a:r>
              <a:rPr lang="en-US" altLang="ko-KR" dirty="0" smtClean="0"/>
              <a:t>)</a:t>
            </a:r>
            <a:r>
              <a:rPr lang="ko-KR" altLang="en-US" dirty="0" smtClean="0"/>
              <a:t>은 </a:t>
            </a:r>
            <a:r>
              <a:rPr lang="en-US" altLang="ko-KR" dirty="0" err="1" smtClean="0"/>
              <a:t>dataframe</a:t>
            </a:r>
            <a:r>
              <a:rPr lang="ko-KR" altLang="en-US" dirty="0" smtClean="0"/>
              <a:t>의 열의 개수를 리턴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      </a:t>
            </a:r>
            <a:r>
              <a:rPr lang="en-US" altLang="ko-KR" dirty="0" err="1" smtClean="0"/>
              <a:t>nrow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dataframe</a:t>
            </a:r>
            <a:r>
              <a:rPr lang="en-US" altLang="ko-KR" dirty="0"/>
              <a:t>)</a:t>
            </a:r>
            <a:r>
              <a:rPr lang="ko-KR" altLang="en-US" dirty="0"/>
              <a:t>은 </a:t>
            </a:r>
            <a:r>
              <a:rPr lang="en-US" altLang="ko-KR" dirty="0" err="1"/>
              <a:t>dataframe</a:t>
            </a:r>
            <a:r>
              <a:rPr lang="ko-KR" altLang="en-US" dirty="0"/>
              <a:t>의 행</a:t>
            </a:r>
            <a:r>
              <a:rPr lang="ko-KR" altLang="en-US" dirty="0" smtClean="0"/>
              <a:t>의 </a:t>
            </a:r>
            <a:r>
              <a:rPr lang="ko-KR" altLang="en-US" dirty="0"/>
              <a:t>개수를 </a:t>
            </a:r>
            <a:r>
              <a:rPr lang="ko-KR" altLang="en-US" dirty="0" smtClean="0"/>
              <a:t>리턴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      names(</a:t>
            </a:r>
            <a:r>
              <a:rPr lang="en-US" altLang="ko-KR" dirty="0" err="1" smtClean="0"/>
              <a:t>dataframe</a:t>
            </a:r>
            <a:r>
              <a:rPr lang="en-US" altLang="ko-KR" dirty="0" smtClean="0"/>
              <a:t>) </a:t>
            </a:r>
            <a:r>
              <a:rPr lang="ko-KR" altLang="en-US" dirty="0" smtClean="0"/>
              <a:t>은 </a:t>
            </a:r>
            <a:r>
              <a:rPr lang="en-US" altLang="ko-KR" dirty="0" err="1" smtClean="0"/>
              <a:t>dataframe</a:t>
            </a:r>
            <a:r>
              <a:rPr lang="ko-KR" altLang="en-US" dirty="0" smtClean="0"/>
              <a:t>의 열 이름을 출력합니다</a:t>
            </a:r>
            <a:r>
              <a:rPr lang="en-US" altLang="ko-KR" dirty="0" smtClean="0"/>
              <a:t>.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      </a:t>
            </a:r>
            <a:r>
              <a:rPr lang="en-US" altLang="ko-KR" dirty="0" err="1" smtClean="0"/>
              <a:t>rownames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dataframe</a:t>
            </a:r>
            <a:r>
              <a:rPr lang="en-US" altLang="ko-KR" dirty="0"/>
              <a:t>) </a:t>
            </a:r>
            <a:r>
              <a:rPr lang="ko-KR" altLang="en-US" dirty="0"/>
              <a:t>은 </a:t>
            </a:r>
            <a:r>
              <a:rPr lang="en-US" altLang="ko-KR" dirty="0" err="1"/>
              <a:t>dataframe</a:t>
            </a:r>
            <a:r>
              <a:rPr lang="ko-KR" altLang="en-US" dirty="0"/>
              <a:t>의 </a:t>
            </a:r>
            <a:r>
              <a:rPr lang="ko-KR" altLang="en-US" dirty="0" smtClean="0"/>
              <a:t>행 </a:t>
            </a:r>
            <a:r>
              <a:rPr lang="ko-KR" altLang="en-US" dirty="0"/>
              <a:t>이름을 출력합니다</a:t>
            </a:r>
            <a:r>
              <a:rPr lang="en-US" altLang="ko-KR" dirty="0" smtClean="0"/>
              <a:t>.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      </a:t>
            </a:r>
            <a:r>
              <a:rPr lang="en-US" altLang="ko-KR" dirty="0" err="1" smtClean="0"/>
              <a:t>colnames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dataframe</a:t>
            </a:r>
            <a:r>
              <a:rPr lang="en-US" altLang="ko-KR" dirty="0"/>
              <a:t>) </a:t>
            </a:r>
            <a:r>
              <a:rPr lang="ko-KR" altLang="en-US" dirty="0"/>
              <a:t>은 </a:t>
            </a:r>
            <a:r>
              <a:rPr lang="en-US" altLang="ko-KR" dirty="0" err="1"/>
              <a:t>dataframe</a:t>
            </a:r>
            <a:r>
              <a:rPr lang="ko-KR" altLang="en-US" dirty="0"/>
              <a:t>의 열 이름을 출력합니다</a:t>
            </a:r>
            <a:r>
              <a:rPr lang="en-US" altLang="ko-KR" dirty="0"/>
              <a:t>.</a:t>
            </a:r>
          </a:p>
          <a:p>
            <a:r>
              <a:rPr lang="en-US" altLang="ko-KR" dirty="0" smtClean="0"/>
              <a:t> </a:t>
            </a: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Hadoop R </a:t>
            </a:r>
            <a:r>
              <a:rPr lang="ko-KR" altLang="en-US" b="1" dirty="0" smtClean="0"/>
              <a:t>연동</a:t>
            </a:r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>
            <a:off x="513711" y="3720662"/>
            <a:ext cx="9442753" cy="195492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/>
              <a:buChar char="Ø"/>
            </a:pPr>
            <a:r>
              <a:rPr lang="en-US" altLang="ko-KR" dirty="0" smtClean="0">
                <a:solidFill>
                  <a:schemeClr val="tx1"/>
                </a:solidFill>
              </a:rPr>
              <a:t>sales1 &lt;- matrix(c(1, ‘Apple’, 500, 5, 2, ‘Peach’, 200, 2, 3, ‘Banana’, 100, 4, 4, ‘Grape’, 50, 7) , </a:t>
            </a:r>
            <a:r>
              <a:rPr lang="en-US" altLang="ko-KR" dirty="0" err="1" smtClean="0">
                <a:solidFill>
                  <a:schemeClr val="tx1"/>
                </a:solidFill>
              </a:rPr>
              <a:t>nrow</a:t>
            </a:r>
            <a:r>
              <a:rPr lang="en-US" altLang="ko-KR" dirty="0" smtClean="0">
                <a:solidFill>
                  <a:schemeClr val="tx1"/>
                </a:solidFill>
              </a:rPr>
              <a:t>=4, </a:t>
            </a:r>
            <a:r>
              <a:rPr lang="en-US" altLang="ko-KR" dirty="0" err="1" smtClean="0">
                <a:solidFill>
                  <a:schemeClr val="tx1"/>
                </a:solidFill>
              </a:rPr>
              <a:t>byrow</a:t>
            </a:r>
            <a:r>
              <a:rPr lang="en-US" altLang="ko-KR" dirty="0" smtClean="0">
                <a:solidFill>
                  <a:schemeClr val="tx1"/>
                </a:solidFill>
              </a:rPr>
              <a:t>=T)</a:t>
            </a:r>
          </a:p>
          <a:p>
            <a:pPr marL="285750" indent="-285750">
              <a:buFont typeface="Wingdings"/>
              <a:buChar char="Ø"/>
            </a:pPr>
            <a:r>
              <a:rPr lang="en-US" altLang="ko-KR" dirty="0" smtClean="0">
                <a:solidFill>
                  <a:schemeClr val="tx1"/>
                </a:solidFill>
              </a:rPr>
              <a:t>df1 &lt;- </a:t>
            </a:r>
            <a:r>
              <a:rPr lang="en-US" altLang="ko-KR" dirty="0" err="1" smtClean="0">
                <a:solidFill>
                  <a:schemeClr val="tx1"/>
                </a:solidFill>
              </a:rPr>
              <a:t>data.frame</a:t>
            </a:r>
            <a:r>
              <a:rPr lang="en-US" altLang="ko-KR" dirty="0" smtClean="0">
                <a:solidFill>
                  <a:schemeClr val="tx1"/>
                </a:solidFill>
              </a:rPr>
              <a:t>(sales1)</a:t>
            </a:r>
          </a:p>
          <a:p>
            <a:pPr marL="285750" indent="-285750">
              <a:buFont typeface="Wingdings"/>
              <a:buChar char="Ø"/>
            </a:pPr>
            <a:r>
              <a:rPr lang="en-US" altLang="ko-KR" dirty="0">
                <a:solidFill>
                  <a:schemeClr val="tx1"/>
                </a:solidFill>
              </a:rPr>
              <a:t>n</a:t>
            </a:r>
            <a:r>
              <a:rPr lang="en-US" altLang="ko-KR" dirty="0" smtClean="0">
                <a:solidFill>
                  <a:schemeClr val="tx1"/>
                </a:solidFill>
              </a:rPr>
              <a:t>ames(df1) &lt;- c(‘NO’, ‘NAME’, ‘PRICE’, ‘QTY’)</a:t>
            </a:r>
          </a:p>
          <a:p>
            <a:pPr marL="285750" indent="-285750">
              <a:buFont typeface="Wingdings"/>
              <a:buChar char="Ø"/>
            </a:pPr>
            <a:r>
              <a:rPr lang="en-US" altLang="ko-KR" dirty="0">
                <a:solidFill>
                  <a:schemeClr val="tx1"/>
                </a:solidFill>
              </a:rPr>
              <a:t>df1 &lt;- </a:t>
            </a:r>
            <a:r>
              <a:rPr lang="en-US" altLang="ko-KR" dirty="0" err="1" smtClean="0">
                <a:solidFill>
                  <a:schemeClr val="tx1"/>
                </a:solidFill>
              </a:rPr>
              <a:t>rbind</a:t>
            </a:r>
            <a:r>
              <a:rPr lang="en-US" altLang="ko-KR" dirty="0" smtClean="0">
                <a:solidFill>
                  <a:schemeClr val="tx1"/>
                </a:solidFill>
              </a:rPr>
              <a:t>(</a:t>
            </a:r>
            <a:r>
              <a:rPr lang="en-US" altLang="ko-KR" dirty="0" err="1" smtClean="0">
                <a:solidFill>
                  <a:schemeClr val="tx1"/>
                </a:solidFill>
              </a:rPr>
              <a:t>data.frame</a:t>
            </a:r>
            <a:r>
              <a:rPr lang="en-US" altLang="ko-KR" dirty="0" smtClean="0">
                <a:solidFill>
                  <a:schemeClr val="tx1"/>
                </a:solidFill>
              </a:rPr>
              <a:t>(NO=5, NAME=‘mongo’, PRICE=700, QTY=10))</a:t>
            </a:r>
            <a:endParaRPr lang="en-US" altLang="ko-KR" dirty="0">
              <a:solidFill>
                <a:schemeClr val="tx1"/>
              </a:solidFill>
            </a:endParaRPr>
          </a:p>
          <a:p>
            <a:pPr marL="285750" indent="-285750">
              <a:buFont typeface="Wingdings"/>
              <a:buChar char="Ø"/>
            </a:pPr>
            <a:endParaRPr lang="en-US" altLang="ko-KR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811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226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4" y="956650"/>
            <a:ext cx="11617603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err="1"/>
              <a:t>list.files</a:t>
            </a:r>
            <a:r>
              <a:rPr lang="en-US" altLang="ko-KR" dirty="0"/>
              <a:t>() - </a:t>
            </a:r>
            <a:r>
              <a:rPr lang="ko-KR" altLang="en-US" dirty="0"/>
              <a:t>파일 이름 확인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err="1"/>
              <a:t>list.files</a:t>
            </a:r>
            <a:r>
              <a:rPr lang="en-US" altLang="ko-KR" dirty="0"/>
              <a:t>(recursive=T) - </a:t>
            </a:r>
            <a:r>
              <a:rPr lang="ko-KR" altLang="en-US" dirty="0"/>
              <a:t>하위 디렉터리 내용까지 전부 출력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err="1"/>
              <a:t>list.files</a:t>
            </a:r>
            <a:r>
              <a:rPr lang="en-US" altLang="ko-KR" dirty="0"/>
              <a:t>(</a:t>
            </a:r>
            <a:r>
              <a:rPr lang="en-US" altLang="ko-KR" dirty="0" err="1"/>
              <a:t>all.files</a:t>
            </a:r>
            <a:r>
              <a:rPr lang="en-US" altLang="ko-KR" dirty="0"/>
              <a:t>=T) - </a:t>
            </a:r>
            <a:r>
              <a:rPr lang="ko-KR" altLang="en-US" dirty="0"/>
              <a:t>숨김 파일까지 전부 출력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/>
              <a:t>scan() - </a:t>
            </a:r>
            <a:r>
              <a:rPr lang="ko-KR" altLang="en-US" dirty="0"/>
              <a:t>텍스트 파일 읽어서 배열에 저장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err="1"/>
              <a:t>readline</a:t>
            </a:r>
            <a:r>
              <a:rPr lang="en-US" altLang="ko-KR" dirty="0"/>
              <a:t>() - </a:t>
            </a:r>
            <a:r>
              <a:rPr lang="ko-KR" altLang="en-US" dirty="0"/>
              <a:t>한 줄 단위로 읽어 들이는 함수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err="1"/>
              <a:t>readLines</a:t>
            </a:r>
            <a:r>
              <a:rPr lang="en-US" altLang="ko-KR" dirty="0"/>
              <a:t>() - </a:t>
            </a:r>
            <a:r>
              <a:rPr lang="ko-KR" altLang="en-US" dirty="0"/>
              <a:t>파일에서 데이터를 행 단위로 읽어서 배열로 만든다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err="1"/>
              <a:t>read.table</a:t>
            </a:r>
            <a:r>
              <a:rPr lang="en-US" altLang="ko-KR" dirty="0"/>
              <a:t>() - </a:t>
            </a:r>
            <a:r>
              <a:rPr lang="ko-KR" altLang="en-US" dirty="0"/>
              <a:t>일반 텍스트 형태의 파일을 읽어서 데이터 프레임에 담기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/>
              <a:t>read.csv() - csv </a:t>
            </a:r>
            <a:r>
              <a:rPr lang="ko-KR" altLang="en-US" dirty="0"/>
              <a:t>파일 읽어서 데이터 프레임에 저장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err="1"/>
              <a:t>googleVis</a:t>
            </a:r>
            <a:r>
              <a:rPr lang="en-US" altLang="ko-KR" dirty="0"/>
              <a:t> </a:t>
            </a:r>
            <a:r>
              <a:rPr lang="ko-KR" altLang="en-US" dirty="0"/>
              <a:t>패키지를 이용하여 </a:t>
            </a:r>
            <a:r>
              <a:rPr lang="en-US" altLang="ko-KR" dirty="0" err="1"/>
              <a:t>read.csv.sql</a:t>
            </a:r>
            <a:r>
              <a:rPr lang="en-US" altLang="ko-KR" dirty="0"/>
              <a:t>()</a:t>
            </a:r>
            <a:r>
              <a:rPr lang="ko-KR" altLang="en-US" dirty="0"/>
              <a:t>로 원하는 데이터를 </a:t>
            </a:r>
            <a:r>
              <a:rPr lang="en-US" altLang="ko-KR" dirty="0"/>
              <a:t>SQL </a:t>
            </a:r>
            <a:r>
              <a:rPr lang="ko-KR" altLang="en-US" dirty="0"/>
              <a:t>쿼리로 읽어 올 수 있다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/>
              <a:t>RODBC</a:t>
            </a:r>
            <a:r>
              <a:rPr lang="ko-KR" altLang="en-US" dirty="0"/>
              <a:t>와 </a:t>
            </a:r>
            <a:r>
              <a:rPr lang="en-US" altLang="ko-KR" dirty="0" err="1"/>
              <a:t>XLConnect</a:t>
            </a:r>
            <a:r>
              <a:rPr lang="en-US" altLang="ko-KR" dirty="0"/>
              <a:t> </a:t>
            </a:r>
            <a:r>
              <a:rPr lang="ko-KR" altLang="en-US" dirty="0"/>
              <a:t>패키지를 설치하여 </a:t>
            </a:r>
            <a:r>
              <a:rPr lang="en-US" altLang="ko-KR" dirty="0" err="1"/>
              <a:t>xls</a:t>
            </a:r>
            <a:r>
              <a:rPr lang="ko-KR" altLang="en-US" dirty="0"/>
              <a:t>파일로부터 데이터를 읽어 데이터 프레임에 저장할 수 있다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/>
              <a:t>XML </a:t>
            </a:r>
            <a:r>
              <a:rPr lang="ko-KR" altLang="en-US" dirty="0"/>
              <a:t>패키지를 이용하여 </a:t>
            </a:r>
            <a:r>
              <a:rPr lang="en-US" altLang="ko-KR" dirty="0"/>
              <a:t>html</a:t>
            </a:r>
            <a:r>
              <a:rPr lang="ko-KR" altLang="en-US" dirty="0"/>
              <a:t>페이지에서 표 형식의 데이터를 읽어 올 수 있다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64-bit </a:t>
            </a:r>
            <a:r>
              <a:rPr lang="en-US" altLang="ko-KR" dirty="0"/>
              <a:t>Oracle Data Access Components(ODAC)</a:t>
            </a:r>
            <a:r>
              <a:rPr lang="ko-KR" altLang="en-US" dirty="0"/>
              <a:t>를 설치해야 </a:t>
            </a:r>
            <a:r>
              <a:rPr lang="en-US" altLang="ko-KR" dirty="0"/>
              <a:t>Oracle DBMS</a:t>
            </a:r>
            <a:r>
              <a:rPr lang="ko-KR" altLang="en-US" dirty="0"/>
              <a:t>에 접속해서 데이터를 가져올 수 있다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/>
              <a:t>RODBC </a:t>
            </a:r>
            <a:r>
              <a:rPr lang="ko-KR" altLang="en-US" dirty="0"/>
              <a:t>패키지를 설치하고 </a:t>
            </a:r>
            <a:r>
              <a:rPr lang="en-US" altLang="ko-KR" dirty="0" err="1"/>
              <a:t>mysql</a:t>
            </a:r>
            <a:r>
              <a:rPr lang="ko-KR" altLang="en-US" dirty="0"/>
              <a:t>에 접속해서 데이터를 가져올 수 있다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err="1"/>
              <a:t>write.table</a:t>
            </a:r>
            <a:r>
              <a:rPr lang="en-US" altLang="ko-KR" dirty="0"/>
              <a:t>() </a:t>
            </a:r>
            <a:r>
              <a:rPr lang="ko-KR" altLang="en-US" dirty="0"/>
              <a:t>함수로 파일에 저장할 수 있다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err="1"/>
              <a:t>WriteXLS</a:t>
            </a:r>
            <a:r>
              <a:rPr lang="en-US" altLang="ko-KR" dirty="0"/>
              <a:t> </a:t>
            </a:r>
            <a:r>
              <a:rPr lang="ko-KR" altLang="en-US" dirty="0"/>
              <a:t>패키지를 설치하고 </a:t>
            </a:r>
            <a:r>
              <a:rPr lang="en-US" altLang="ko-KR" dirty="0" err="1"/>
              <a:t>WriteXSL</a:t>
            </a:r>
            <a:r>
              <a:rPr lang="en-US" altLang="ko-KR" dirty="0"/>
              <a:t>() </a:t>
            </a:r>
            <a:r>
              <a:rPr lang="ko-KR" altLang="en-US" dirty="0"/>
              <a:t>함수로 </a:t>
            </a:r>
            <a:r>
              <a:rPr lang="en-US" altLang="ko-KR" dirty="0"/>
              <a:t>excel </a:t>
            </a:r>
            <a:r>
              <a:rPr lang="ko-KR" altLang="en-US" dirty="0"/>
              <a:t>파일 형식으로 저장할 수 있다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/>
              <a:t>XML </a:t>
            </a:r>
            <a:r>
              <a:rPr lang="ko-KR" altLang="en-US" dirty="0"/>
              <a:t>패키지를 설치하고 </a:t>
            </a:r>
            <a:r>
              <a:rPr lang="en-US" altLang="ko-KR" dirty="0"/>
              <a:t>write.xml() </a:t>
            </a:r>
            <a:r>
              <a:rPr lang="ko-KR" altLang="en-US" dirty="0"/>
              <a:t>함수로 </a:t>
            </a:r>
            <a:r>
              <a:rPr lang="en-US" altLang="ko-KR" dirty="0"/>
              <a:t>xml</a:t>
            </a:r>
            <a:r>
              <a:rPr lang="ko-KR" altLang="en-US" dirty="0"/>
              <a:t>형식으로 저장할 수 있다</a:t>
            </a: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Hadoop R </a:t>
            </a:r>
            <a:r>
              <a:rPr lang="ko-KR" altLang="en-US" b="1" dirty="0" smtClean="0"/>
              <a:t>연동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990660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227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4" y="956650"/>
            <a:ext cx="11617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 smtClean="0"/>
              <a:t>많이 사용되는 </a:t>
            </a:r>
            <a:r>
              <a:rPr lang="ko-KR" altLang="en-US" dirty="0"/>
              <a:t> </a:t>
            </a:r>
            <a:r>
              <a:rPr lang="ko-KR" altLang="en-US" dirty="0" smtClean="0"/>
              <a:t>기본 함수들</a:t>
            </a: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Hadoop R </a:t>
            </a:r>
            <a:r>
              <a:rPr lang="ko-KR" altLang="en-US" b="1" dirty="0" smtClean="0"/>
              <a:t>연동</a:t>
            </a:r>
            <a:endParaRPr lang="ko-KR" altLang="en-US" b="1" dirty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5306262"/>
              </p:ext>
            </p:extLst>
          </p:nvPr>
        </p:nvGraphicFramePr>
        <p:xfrm>
          <a:off x="754993" y="1556990"/>
          <a:ext cx="10107447" cy="4693920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1578304"/>
                <a:gridCol w="8529143"/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함수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설명</a:t>
                      </a:r>
                      <a:endParaRPr lang="ko-KR" altLang="en-US" sz="16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aggregate()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다양한 함수를 사용하여 계산 결과를 출력함</a:t>
                      </a:r>
                      <a:endParaRPr lang="ko-KR" altLang="en-US" sz="16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apply()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배열 또는 행렬에 주어진 함수를 적용한 뒤 그 결과를 벡터</a:t>
                      </a:r>
                      <a:r>
                        <a:rPr lang="en-US" altLang="ko-KR" sz="1600" dirty="0" smtClean="0"/>
                        <a:t>, </a:t>
                      </a:r>
                      <a:r>
                        <a:rPr lang="ko-KR" altLang="en-US" sz="1600" dirty="0" smtClean="0"/>
                        <a:t>배열 또는 리스트로 반환</a:t>
                      </a:r>
                      <a:endParaRPr lang="ko-KR" altLang="en-US" sz="16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 smtClean="0"/>
                        <a:t>cor</a:t>
                      </a:r>
                      <a:r>
                        <a:rPr lang="en-US" altLang="ko-KR" sz="1600" dirty="0" smtClean="0"/>
                        <a:t>()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상관함수</a:t>
                      </a:r>
                      <a:endParaRPr lang="ko-KR" altLang="en-US" sz="16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 smtClean="0"/>
                        <a:t>cumsum</a:t>
                      </a:r>
                      <a:r>
                        <a:rPr lang="en-US" altLang="ko-KR" sz="1600" dirty="0" smtClean="0"/>
                        <a:t>()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설정된 지점까지의 </a:t>
                      </a:r>
                      <a:r>
                        <a:rPr lang="ko-KR" altLang="en-US" sz="1600" dirty="0" err="1" smtClean="0"/>
                        <a:t>누적합</a:t>
                      </a:r>
                      <a:endParaRPr lang="ko-KR" altLang="en-US" sz="16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 smtClean="0"/>
                        <a:t>cumprom</a:t>
                      </a:r>
                      <a:r>
                        <a:rPr lang="en-US" altLang="ko-KR" sz="1600" dirty="0" smtClean="0"/>
                        <a:t>()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설정된 지점까지의 </a:t>
                      </a:r>
                      <a:r>
                        <a:rPr lang="ko-KR" altLang="en-US" sz="1600" dirty="0" err="1" smtClean="0"/>
                        <a:t>누적곱</a:t>
                      </a:r>
                      <a:endParaRPr lang="ko-KR" altLang="en-US" sz="16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diff()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차이 나는 부분 찾아냄</a:t>
                      </a:r>
                      <a:endParaRPr lang="ko-KR" altLang="en-US" sz="16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length()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요소 개수를 구해서 출력함</a:t>
                      </a:r>
                      <a:endParaRPr lang="ko-KR" altLang="en-US" sz="16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max()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최대값을 출력함</a:t>
                      </a:r>
                      <a:endParaRPr lang="en-US" altLang="ko-KR" sz="1600" dirty="0" smtClean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min()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최소값을 출력함</a:t>
                      </a:r>
                      <a:endParaRPr lang="en-US" altLang="ko-KR" sz="1600" dirty="0" smtClean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mean()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err="1" smtClean="0"/>
                        <a:t>가운데값을</a:t>
                      </a:r>
                      <a:r>
                        <a:rPr lang="ko-KR" altLang="en-US" sz="1600" dirty="0" smtClean="0"/>
                        <a:t> 출력함</a:t>
                      </a:r>
                      <a:endParaRPr lang="en-US" altLang="ko-KR" sz="1600" dirty="0" smtClean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median()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각 요소의 원래 위치</a:t>
                      </a:r>
                      <a:endParaRPr lang="en-US" altLang="ko-KR" sz="1600" dirty="0" smtClean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order()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err="1" smtClean="0"/>
                        <a:t>누적곱을</a:t>
                      </a:r>
                      <a:r>
                        <a:rPr lang="ko-KR" altLang="en-US" sz="1600" dirty="0" smtClean="0"/>
                        <a:t> 출력함</a:t>
                      </a:r>
                      <a:endParaRPr lang="en-US" altLang="ko-KR" sz="1600" dirty="0" smtClean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prod()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err="1" smtClean="0"/>
                        <a:t>범위값을</a:t>
                      </a:r>
                      <a:r>
                        <a:rPr lang="ko-KR" altLang="en-US" sz="1600" dirty="0" smtClean="0"/>
                        <a:t> 출력함</a:t>
                      </a:r>
                      <a:endParaRPr lang="en-US" altLang="ko-KR" sz="1600" dirty="0" smtClean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4725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228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4" y="956650"/>
            <a:ext cx="11617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 smtClean="0"/>
              <a:t>많이 사용되는 </a:t>
            </a:r>
            <a:r>
              <a:rPr lang="ko-KR" altLang="en-US" dirty="0"/>
              <a:t> </a:t>
            </a:r>
            <a:r>
              <a:rPr lang="ko-KR" altLang="en-US" dirty="0" smtClean="0"/>
              <a:t>기본 함수들</a:t>
            </a: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Hadoop R </a:t>
            </a:r>
            <a:r>
              <a:rPr lang="ko-KR" altLang="en-US" b="1" dirty="0" smtClean="0"/>
              <a:t>연동</a:t>
            </a:r>
            <a:endParaRPr lang="ko-KR" altLang="en-US" b="1" dirty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4445582"/>
              </p:ext>
            </p:extLst>
          </p:nvPr>
        </p:nvGraphicFramePr>
        <p:xfrm>
          <a:off x="754994" y="1556990"/>
          <a:ext cx="10154744" cy="3688080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1540048"/>
                <a:gridCol w="8614696"/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함수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설명</a:t>
                      </a:r>
                      <a:endParaRPr lang="ko-KR" altLang="en-US" sz="16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range()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err="1" smtClean="0"/>
                        <a:t>범위값을</a:t>
                      </a:r>
                      <a:r>
                        <a:rPr lang="ko-KR" altLang="en-US" sz="1600" dirty="0" smtClean="0"/>
                        <a:t> 출력함</a:t>
                      </a:r>
                      <a:endParaRPr lang="ko-KR" altLang="en-US" sz="16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rank()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각 요소의 순위를</a:t>
                      </a:r>
                      <a:r>
                        <a:rPr lang="ko-KR" altLang="en-US" sz="1600" baseline="0" dirty="0" smtClean="0"/>
                        <a:t> 출력함</a:t>
                      </a:r>
                      <a:endParaRPr lang="ko-KR" altLang="en-US" sz="16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rev()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요소의 역순을 출력함</a:t>
                      </a:r>
                      <a:endParaRPr lang="ko-KR" altLang="en-US" sz="16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 smtClean="0"/>
                        <a:t>sd</a:t>
                      </a:r>
                      <a:r>
                        <a:rPr lang="en-US" altLang="ko-KR" sz="1600" dirty="0" smtClean="0"/>
                        <a:t>()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표준편차를 출력함</a:t>
                      </a:r>
                      <a:endParaRPr lang="ko-KR" altLang="en-US" sz="16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sort()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정렬결과를 출력함</a:t>
                      </a:r>
                      <a:endParaRPr lang="ko-KR" altLang="en-US" sz="16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sum()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총합을 출력함</a:t>
                      </a:r>
                      <a:endParaRPr lang="ko-KR" altLang="en-US" sz="16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summary()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요약통계량을 출력함</a:t>
                      </a:r>
                      <a:endParaRPr lang="ko-KR" altLang="en-US" sz="16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sweep()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인수 데이터의 행 또는 열 벡터 값에  </a:t>
                      </a:r>
                      <a:r>
                        <a:rPr lang="en-US" altLang="ko-KR" sz="1600" dirty="0" smtClean="0"/>
                        <a:t>STATS </a:t>
                      </a:r>
                      <a:r>
                        <a:rPr lang="ko-KR" altLang="en-US" sz="1600" dirty="0" smtClean="0"/>
                        <a:t>값을 </a:t>
                      </a:r>
                      <a:r>
                        <a:rPr lang="en-US" altLang="ko-KR" sz="1600" dirty="0" smtClean="0"/>
                        <a:t>FUN </a:t>
                      </a:r>
                      <a:r>
                        <a:rPr lang="ko-KR" altLang="en-US" sz="1600" dirty="0" smtClean="0"/>
                        <a:t>논리에 따라 적용하는 함수이다</a:t>
                      </a:r>
                      <a:r>
                        <a:rPr lang="en-US" altLang="ko-KR" sz="1600" dirty="0" smtClean="0"/>
                        <a:t>.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 smtClean="0"/>
                        <a:t>tapply</a:t>
                      </a:r>
                      <a:r>
                        <a:rPr lang="en-US" altLang="ko-KR" sz="1600" dirty="0" smtClean="0"/>
                        <a:t>()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벡터에서 주어진 함수연산을 수행함</a:t>
                      </a:r>
                      <a:endParaRPr lang="en-US" altLang="ko-KR" sz="1600" dirty="0" smtClean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 smtClean="0"/>
                        <a:t>var</a:t>
                      </a:r>
                      <a:r>
                        <a:rPr lang="en-US" altLang="ko-KR" sz="1600" dirty="0" smtClean="0"/>
                        <a:t>()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err="1" smtClean="0"/>
                        <a:t>분산값을</a:t>
                      </a:r>
                      <a:r>
                        <a:rPr lang="ko-KR" altLang="en-US" sz="1600" dirty="0" smtClean="0"/>
                        <a:t> 출력함</a:t>
                      </a:r>
                      <a:endParaRPr lang="en-US" altLang="ko-KR" sz="1600" dirty="0" smtClean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28401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229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6" y="1035422"/>
            <a:ext cx="1161760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/>
              <a:t>RHIPE(</a:t>
            </a:r>
            <a:r>
              <a:rPr lang="en-US" altLang="ko-KR" b="1" dirty="0" err="1"/>
              <a:t>Saptarshi</a:t>
            </a:r>
            <a:r>
              <a:rPr lang="en-US" altLang="ko-KR" b="1" dirty="0"/>
              <a:t> </a:t>
            </a:r>
            <a:r>
              <a:rPr lang="en-US" altLang="ko-KR" b="1" dirty="0" err="1"/>
              <a:t>Guha</a:t>
            </a:r>
            <a:r>
              <a:rPr lang="en-US" altLang="ko-KR" b="1" dirty="0"/>
              <a:t>, 2010)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/>
              <a:t>R and Hadoop Integrated Processing Environment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/>
              <a:t>Google protocol buffer: HDFS files ↔ R</a:t>
            </a:r>
            <a:r>
              <a:rPr lang="ko-KR" altLang="en-US" dirty="0"/>
              <a:t>객체로 변환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/>
              <a:t>R</a:t>
            </a:r>
            <a:r>
              <a:rPr lang="ko-KR" altLang="en-US" dirty="0"/>
              <a:t>콘솔에서 </a:t>
            </a:r>
            <a:r>
              <a:rPr lang="en-US" altLang="ko-KR" dirty="0"/>
              <a:t>job status tracking </a:t>
            </a:r>
            <a:r>
              <a:rPr lang="ko-KR" altLang="en-US" dirty="0"/>
              <a:t>가능</a:t>
            </a:r>
          </a:p>
          <a:p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err="1" smtClean="0"/>
              <a:t>RHadoop</a:t>
            </a:r>
            <a:r>
              <a:rPr lang="en-US" altLang="ko-KR" b="1" dirty="0" smtClean="0"/>
              <a:t>(</a:t>
            </a:r>
            <a:r>
              <a:rPr lang="en-US" altLang="ko-KR" b="1" dirty="0" err="1" smtClean="0"/>
              <a:t>REvolution</a:t>
            </a:r>
            <a:r>
              <a:rPr lang="en-US" altLang="ko-KR" b="1" dirty="0" smtClean="0"/>
              <a:t> </a:t>
            </a:r>
            <a:r>
              <a:rPr lang="en-US" altLang="ko-KR" b="1" dirty="0"/>
              <a:t>Analytics, 2011)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rmr2: MapReduce </a:t>
            </a:r>
            <a:r>
              <a:rPr lang="ko-KR" altLang="en-US" dirty="0"/>
              <a:t>관련 함수 제공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/>
              <a:t>rhdfs</a:t>
            </a:r>
            <a:r>
              <a:rPr lang="en-US" altLang="ko-KR" dirty="0"/>
              <a:t>: HDFS </a:t>
            </a:r>
            <a:r>
              <a:rPr lang="ko-KR" altLang="en-US" dirty="0"/>
              <a:t>파일 관리를 위한 함수 제공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/>
              <a:t>rhbase</a:t>
            </a:r>
            <a:r>
              <a:rPr lang="en-US" altLang="ko-KR" dirty="0"/>
              <a:t>: </a:t>
            </a:r>
            <a:r>
              <a:rPr lang="ko-KR" altLang="en-US" dirty="0"/>
              <a:t>분산 데이터베이스인 </a:t>
            </a:r>
            <a:r>
              <a:rPr lang="en-US" altLang="ko-KR" dirty="0" err="1"/>
              <a:t>HBase</a:t>
            </a:r>
            <a:r>
              <a:rPr lang="ko-KR" altLang="en-US" dirty="0"/>
              <a:t>를 지원하는 함수 제공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https://github.com/RevolutionAnalytics/</a:t>
            </a:r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Hadoop R </a:t>
            </a:r>
            <a:r>
              <a:rPr lang="ko-KR" altLang="en-US" b="1" dirty="0" smtClean="0"/>
              <a:t>연동</a:t>
            </a:r>
            <a:endParaRPr lang="ko-KR" altLang="en-US" b="1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782" y="4035480"/>
            <a:ext cx="7505989" cy="2257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9813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6" y="305361"/>
            <a:ext cx="7226905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dirty="0"/>
              <a:t>Hadoop </a:t>
            </a:r>
            <a:r>
              <a:rPr lang="ko-KR" altLang="en-US" b="1" dirty="0" smtClean="0"/>
              <a:t> </a:t>
            </a:r>
            <a:endParaRPr lang="ko-KR" altLang="en-US" b="1" dirty="0"/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23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49317" y="1087114"/>
            <a:ext cx="108545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altLang="ko-KR" sz="2000" b="1" dirty="0">
                <a:solidFill>
                  <a:srgbClr val="C00000"/>
                </a:solidFill>
              </a:rPr>
              <a:t>Hadoop </a:t>
            </a:r>
            <a:r>
              <a:rPr lang="ko-KR" altLang="en-US" sz="2000" b="1" dirty="0">
                <a:solidFill>
                  <a:srgbClr val="C00000"/>
                </a:solidFill>
              </a:rPr>
              <a:t>설계 </a:t>
            </a:r>
            <a:r>
              <a:rPr lang="ko-KR" altLang="en-US" sz="2000" b="1" dirty="0" smtClean="0">
                <a:solidFill>
                  <a:srgbClr val="C00000"/>
                </a:solidFill>
              </a:rPr>
              <a:t>목표</a:t>
            </a:r>
            <a:endParaRPr lang="en-US" altLang="ko-KR" sz="2000" b="1" dirty="0" smtClean="0">
              <a:solidFill>
                <a:srgbClr val="C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49317" y="1661177"/>
            <a:ext cx="10854559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dirty="0"/>
              <a:t>HDFS</a:t>
            </a:r>
            <a:r>
              <a:rPr lang="ko-KR" altLang="en-US" sz="2000" dirty="0"/>
              <a:t>는 장애를 빠른 시간에 감지하고 대처할 수 있게 설계돼 있습니다</a:t>
            </a:r>
            <a:r>
              <a:rPr lang="en-US" altLang="ko-KR" sz="2000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dirty="0"/>
              <a:t>HDFS</a:t>
            </a:r>
            <a:r>
              <a:rPr lang="ko-KR" altLang="en-US" sz="2000" dirty="0"/>
              <a:t>에 파일을 저장하거나 저장된 파일을 조회하려면 </a:t>
            </a:r>
            <a:r>
              <a:rPr lang="ko-KR" altLang="en-US" sz="2000" dirty="0" err="1" smtClean="0"/>
              <a:t>스트리밍</a:t>
            </a:r>
            <a:r>
              <a:rPr lang="ko-KR" altLang="en-US" sz="2000" dirty="0" smtClean="0"/>
              <a:t> </a:t>
            </a:r>
            <a:r>
              <a:rPr lang="ko-KR" altLang="en-US" sz="2000" dirty="0"/>
              <a:t>방식으로 데이터에 접근해야 합니다</a:t>
            </a:r>
            <a:r>
              <a:rPr lang="en-US" altLang="ko-KR" sz="2000" dirty="0"/>
              <a:t>. HDFS</a:t>
            </a:r>
            <a:r>
              <a:rPr lang="ko-KR" altLang="en-US" sz="2000" dirty="0"/>
              <a:t>는 기존 파일 시스템들과 달리 배치 작업에 </a:t>
            </a:r>
            <a:r>
              <a:rPr lang="ko-KR" altLang="en-US" sz="2000" dirty="0" smtClean="0"/>
              <a:t>적합하도록 </a:t>
            </a:r>
            <a:r>
              <a:rPr lang="ko-KR" altLang="en-US" sz="2000" dirty="0"/>
              <a:t>설계돼 있고</a:t>
            </a:r>
            <a:r>
              <a:rPr lang="en-US" altLang="ko-KR" sz="2000" dirty="0"/>
              <a:t>, </a:t>
            </a:r>
            <a:r>
              <a:rPr lang="ko-KR" altLang="en-US" sz="2000" dirty="0"/>
              <a:t>낮은 데이터 접근 지연 시간보다는 높은 데이터 처리량에 중점을 </a:t>
            </a:r>
            <a:r>
              <a:rPr lang="ko-KR" altLang="en-US" sz="2000" dirty="0" smtClean="0"/>
              <a:t>두고 있습니다</a:t>
            </a:r>
            <a:r>
              <a:rPr lang="en-US" altLang="ko-KR" sz="2000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dirty="0"/>
              <a:t>HDFS</a:t>
            </a:r>
            <a:r>
              <a:rPr lang="ko-KR" altLang="en-US" sz="2000" dirty="0"/>
              <a:t>는 하나의 파일이 기가바이트</a:t>
            </a:r>
            <a:r>
              <a:rPr lang="en-US" altLang="ko-KR" sz="2000" dirty="0"/>
              <a:t>, </a:t>
            </a:r>
            <a:r>
              <a:rPr lang="ko-KR" altLang="en-US" sz="2000" dirty="0" err="1"/>
              <a:t>테라바이트</a:t>
            </a:r>
            <a:r>
              <a:rPr lang="ko-KR" altLang="en-US" sz="2000" dirty="0"/>
              <a:t> 이상의 사이즈로 </a:t>
            </a:r>
            <a:r>
              <a:rPr lang="ko-KR" altLang="en-US" sz="2000" dirty="0" smtClean="0"/>
              <a:t>저장될 </a:t>
            </a:r>
            <a:r>
              <a:rPr lang="ko-KR" altLang="en-US" sz="2000" dirty="0"/>
              <a:t>수 있게 설계 됐습니다</a:t>
            </a:r>
            <a:r>
              <a:rPr lang="en-US" altLang="ko-KR" sz="2000" dirty="0"/>
              <a:t>. </a:t>
            </a:r>
            <a:r>
              <a:rPr lang="ko-KR" altLang="en-US" sz="2000" dirty="0"/>
              <a:t>높은 데이터 전송 대역폭과 하나의 클러스터에서 수백 대의 </a:t>
            </a:r>
            <a:r>
              <a:rPr lang="ko-KR" altLang="en-US" sz="2000" dirty="0" err="1" smtClean="0"/>
              <a:t>노드를</a:t>
            </a:r>
            <a:r>
              <a:rPr lang="ko-KR" altLang="en-US" sz="2000" dirty="0" smtClean="0"/>
              <a:t> </a:t>
            </a:r>
            <a:r>
              <a:rPr lang="ko-KR" altLang="en-US" sz="2000" dirty="0"/>
              <a:t>지원할 수 있어야 합니다</a:t>
            </a:r>
            <a:r>
              <a:rPr lang="en-US" altLang="ko-KR" sz="2000" dirty="0"/>
              <a:t>. </a:t>
            </a:r>
            <a:r>
              <a:rPr lang="ko-KR" altLang="en-US" sz="2000" dirty="0"/>
              <a:t>또한 하나의 </a:t>
            </a:r>
            <a:r>
              <a:rPr lang="ko-KR" altLang="en-US" sz="2000" dirty="0" err="1"/>
              <a:t>인스턴스에서는</a:t>
            </a:r>
            <a:r>
              <a:rPr lang="ko-KR" altLang="en-US" sz="2000" dirty="0"/>
              <a:t> 수백만 개 이상의 파일을 </a:t>
            </a:r>
            <a:r>
              <a:rPr lang="ko-KR" altLang="en-US" sz="2000" dirty="0" smtClean="0"/>
              <a:t>지원합니다</a:t>
            </a:r>
            <a:r>
              <a:rPr lang="en-US" altLang="ko-KR" sz="2000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dirty="0"/>
              <a:t>HDFS</a:t>
            </a:r>
            <a:r>
              <a:rPr lang="ko-KR" altLang="en-US" sz="2000" dirty="0"/>
              <a:t>는 한번 저장한 데이터는 더는 수정할 수 없고</a:t>
            </a:r>
            <a:r>
              <a:rPr lang="en-US" altLang="ko-KR" sz="2000" dirty="0"/>
              <a:t>, </a:t>
            </a:r>
            <a:r>
              <a:rPr lang="ko-KR" altLang="en-US" sz="2000" dirty="0"/>
              <a:t>읽기만 가능하게 </a:t>
            </a:r>
            <a:r>
              <a:rPr lang="ko-KR" altLang="en-US" sz="2000" dirty="0" smtClean="0"/>
              <a:t>해서 데이터 </a:t>
            </a:r>
            <a:r>
              <a:rPr lang="ko-KR" altLang="en-US" sz="2000" dirty="0" err="1"/>
              <a:t>무결성을</a:t>
            </a:r>
            <a:r>
              <a:rPr lang="ko-KR" altLang="en-US" sz="2000" dirty="0"/>
              <a:t> 유지합니다</a:t>
            </a:r>
            <a:r>
              <a:rPr lang="en-US" altLang="ko-KR" sz="2000" dirty="0"/>
              <a:t>. </a:t>
            </a:r>
            <a:r>
              <a:rPr lang="ko-KR" altLang="en-US" sz="2000" dirty="0"/>
              <a:t>데이터 수정은 불가능 하지만 파일이동</a:t>
            </a:r>
            <a:r>
              <a:rPr lang="en-US" altLang="ko-KR" sz="2000" dirty="0"/>
              <a:t>, </a:t>
            </a:r>
            <a:r>
              <a:rPr lang="ko-KR" altLang="en-US" sz="2000" dirty="0"/>
              <a:t>삭제</a:t>
            </a:r>
            <a:r>
              <a:rPr lang="en-US" altLang="ko-KR" sz="2000" dirty="0"/>
              <a:t>, </a:t>
            </a:r>
            <a:r>
              <a:rPr lang="ko-KR" altLang="en-US" sz="2000" dirty="0"/>
              <a:t>복사할 수 </a:t>
            </a:r>
            <a:r>
              <a:rPr lang="ko-KR" altLang="en-US" sz="2000" dirty="0" smtClean="0"/>
              <a:t>있는 인터페이스를 </a:t>
            </a:r>
            <a:r>
              <a:rPr lang="ko-KR" altLang="en-US" sz="2000" dirty="0"/>
              <a:t>제공합니다</a:t>
            </a:r>
            <a:r>
              <a:rPr lang="en-US" altLang="ko-KR" sz="2000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dirty="0" err="1"/>
              <a:t>하둡</a:t>
            </a:r>
            <a:r>
              <a:rPr lang="ko-KR" altLang="en-US" sz="2000" dirty="0"/>
              <a:t> </a:t>
            </a:r>
            <a:r>
              <a:rPr lang="en-US" altLang="ko-KR" sz="2000" dirty="0"/>
              <a:t>2.0 </a:t>
            </a:r>
            <a:r>
              <a:rPr lang="ko-KR" altLang="en-US" sz="2000" dirty="0"/>
              <a:t>알파버전부터 </a:t>
            </a:r>
            <a:r>
              <a:rPr lang="en-US" altLang="ko-KR" sz="2000" dirty="0"/>
              <a:t>HDFS</a:t>
            </a:r>
            <a:r>
              <a:rPr lang="ko-KR" altLang="en-US" sz="2000" dirty="0"/>
              <a:t>에 저장된 파일에 </a:t>
            </a:r>
            <a:r>
              <a:rPr lang="en-US" altLang="ko-KR" sz="2000" dirty="0"/>
              <a:t>append</a:t>
            </a:r>
            <a:r>
              <a:rPr lang="ko-KR" altLang="en-US" sz="2000" dirty="0"/>
              <a:t>가 제공됩니다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022175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230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Hadoop R </a:t>
            </a:r>
            <a:r>
              <a:rPr lang="ko-KR" altLang="en-US" b="1" dirty="0" smtClean="0"/>
              <a:t>연동</a:t>
            </a:r>
            <a:endParaRPr lang="ko-KR" altLang="en-US" b="1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690" y="1170097"/>
            <a:ext cx="6039013" cy="48621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03682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231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6" y="1035422"/>
            <a:ext cx="11617603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# CentOS, Red Hat </a:t>
            </a:r>
            <a:r>
              <a:rPr lang="ko-KR" altLang="en-US" dirty="0"/>
              <a:t>에서 </a:t>
            </a:r>
            <a:r>
              <a:rPr lang="en-US" altLang="ko-KR" dirty="0"/>
              <a:t>EPEL </a:t>
            </a:r>
            <a:r>
              <a:rPr lang="ko-KR" altLang="en-US" dirty="0"/>
              <a:t>저장소 </a:t>
            </a:r>
            <a:r>
              <a:rPr lang="ko-KR" altLang="en-US" dirty="0" smtClean="0"/>
              <a:t>설치</a:t>
            </a:r>
            <a:endParaRPr lang="ko-KR" altLang="en-US" dirty="0"/>
          </a:p>
          <a:p>
            <a:r>
              <a:rPr lang="ko-KR" altLang="en-US" dirty="0"/>
              <a:t>공식 </a:t>
            </a:r>
            <a:r>
              <a:rPr lang="en-US" altLang="ko-KR" dirty="0"/>
              <a:t>CentOS</a:t>
            </a:r>
            <a:r>
              <a:rPr lang="ko-KR" altLang="en-US" dirty="0"/>
              <a:t>와 </a:t>
            </a:r>
            <a:r>
              <a:rPr lang="en-US" altLang="ko-KR" dirty="0"/>
              <a:t>Red Hat Enterprise Linux</a:t>
            </a:r>
            <a:r>
              <a:rPr lang="ko-KR" altLang="en-US" dirty="0"/>
              <a:t>의 저장소에 포함되지 않은 패키지를 설치하기 위해 </a:t>
            </a:r>
            <a:r>
              <a:rPr lang="en-US" altLang="ko-KR" dirty="0"/>
              <a:t>Fedora Extra Packages for Enterprise Linux (EPEL) repository</a:t>
            </a:r>
            <a:r>
              <a:rPr lang="ko-KR" altLang="en-US" dirty="0"/>
              <a:t>를 설치합니다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 smtClean="0"/>
              <a:t>#</a:t>
            </a:r>
            <a:r>
              <a:rPr lang="en-US" altLang="ko-KR" dirty="0"/>
              <a:t>CentOS</a:t>
            </a:r>
            <a:r>
              <a:rPr lang="ko-KR" altLang="en-US" dirty="0"/>
              <a:t>에 </a:t>
            </a:r>
            <a:r>
              <a:rPr lang="en-US" altLang="ko-KR" dirty="0"/>
              <a:t>Extras </a:t>
            </a:r>
            <a:r>
              <a:rPr lang="ko-KR" altLang="en-US" dirty="0"/>
              <a:t>저장소</a:t>
            </a:r>
          </a:p>
          <a:p>
            <a:r>
              <a:rPr lang="en-US" altLang="ko-KR" dirty="0"/>
              <a:t>CentOS</a:t>
            </a:r>
            <a:r>
              <a:rPr lang="ko-KR" altLang="en-US" dirty="0"/>
              <a:t>에 엑스트라 저장소는 </a:t>
            </a:r>
            <a:r>
              <a:rPr lang="en-US" altLang="ko-KR" dirty="0"/>
              <a:t>EPEL</a:t>
            </a:r>
            <a:r>
              <a:rPr lang="ko-KR" altLang="en-US" dirty="0"/>
              <a:t>을 설치하는 패키지를 포함하고 있으며 기본적으로 활성화 되어 있습니다</a:t>
            </a:r>
            <a:r>
              <a:rPr lang="en-US" altLang="ko-KR" dirty="0"/>
              <a:t>. EPEL </a:t>
            </a:r>
            <a:r>
              <a:rPr lang="ko-KR" altLang="en-US" dirty="0"/>
              <a:t>패키지를 설치하기 위해서는 </a:t>
            </a:r>
            <a:r>
              <a:rPr lang="en-US" altLang="ko-KR" dirty="0"/>
              <a:t>yum</a:t>
            </a:r>
            <a:r>
              <a:rPr lang="ko-KR" altLang="en-US" dirty="0"/>
              <a:t>으로 간단하게 설치 할 수 있습니다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r>
              <a:rPr lang="en-US" altLang="ko-KR" dirty="0" err="1"/>
              <a:t>sudo</a:t>
            </a:r>
            <a:r>
              <a:rPr lang="en-US" altLang="ko-KR" dirty="0"/>
              <a:t> yum install </a:t>
            </a:r>
            <a:r>
              <a:rPr lang="en-US" altLang="ko-KR" dirty="0" err="1" smtClean="0"/>
              <a:t>epel</a:t>
            </a:r>
            <a:r>
              <a:rPr lang="en-US" altLang="ko-KR" dirty="0" smtClean="0"/>
              <a:t>-release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# </a:t>
            </a:r>
            <a:r>
              <a:rPr lang="en-US" altLang="ko-KR" dirty="0" err="1"/>
              <a:t>npm</a:t>
            </a:r>
            <a:r>
              <a:rPr lang="ko-KR" altLang="en-US" dirty="0"/>
              <a:t>을 설치하자</a:t>
            </a:r>
            <a:r>
              <a:rPr lang="en-US" altLang="ko-KR" dirty="0"/>
              <a:t>. (Node Packaged Module)</a:t>
            </a:r>
          </a:p>
          <a:p>
            <a:r>
              <a:rPr lang="en-US" altLang="ko-KR" dirty="0" err="1"/>
              <a:t>sudo</a:t>
            </a:r>
            <a:r>
              <a:rPr lang="en-US" altLang="ko-KR" dirty="0"/>
              <a:t> yum install </a:t>
            </a:r>
            <a:r>
              <a:rPr lang="en-US" altLang="ko-KR" dirty="0" err="1"/>
              <a:t>npm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#R </a:t>
            </a:r>
            <a:r>
              <a:rPr lang="ko-KR" altLang="en-US" dirty="0"/>
              <a:t>설치하기</a:t>
            </a:r>
          </a:p>
          <a:p>
            <a:r>
              <a:rPr lang="en-US" altLang="ko-KR" dirty="0"/>
              <a:t>yum install R </a:t>
            </a:r>
          </a:p>
          <a:p>
            <a:endParaRPr lang="en-US" altLang="ko-KR" dirty="0"/>
          </a:p>
          <a:p>
            <a:r>
              <a:rPr lang="en-US" altLang="ko-KR" dirty="0"/>
              <a:t># R </a:t>
            </a:r>
            <a:r>
              <a:rPr lang="ko-KR" altLang="en-US" dirty="0"/>
              <a:t>실행하기</a:t>
            </a:r>
          </a:p>
          <a:p>
            <a:r>
              <a:rPr lang="en-US" altLang="ko-KR" dirty="0"/>
              <a:t>$ R</a:t>
            </a:r>
          </a:p>
          <a:p>
            <a:r>
              <a:rPr lang="en-US" altLang="ko-KR" dirty="0"/>
              <a:t>&gt; a &lt;- c(1,2,3)</a:t>
            </a:r>
          </a:p>
          <a:p>
            <a:r>
              <a:rPr lang="en-US" altLang="ko-KR" dirty="0"/>
              <a:t>&gt; a</a:t>
            </a:r>
          </a:p>
          <a:p>
            <a:r>
              <a:rPr lang="en-US" altLang="ko-KR" dirty="0"/>
              <a:t>&gt;</a:t>
            </a:r>
            <a:r>
              <a:rPr lang="en-US" altLang="ko-KR" dirty="0" err="1"/>
              <a:t>install.packages</a:t>
            </a:r>
            <a:r>
              <a:rPr lang="en-US" altLang="ko-KR" dirty="0"/>
              <a:t>("functional")</a:t>
            </a:r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Hadoop R </a:t>
            </a:r>
            <a:r>
              <a:rPr lang="ko-KR" altLang="en-US" b="1" dirty="0" smtClean="0"/>
              <a:t>연동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545982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232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6" y="1035422"/>
            <a:ext cx="1161760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R</a:t>
            </a:r>
            <a:r>
              <a:rPr lang="ko-KR" altLang="en-US" dirty="0"/>
              <a:t>설치 </a:t>
            </a:r>
            <a:r>
              <a:rPr lang="ko-KR" altLang="en-US" dirty="0" err="1"/>
              <a:t>디렉토리</a:t>
            </a:r>
            <a:endParaRPr lang="ko-KR" altLang="en-US" dirty="0"/>
          </a:p>
          <a:p>
            <a:r>
              <a:rPr lang="en-US" altLang="ko-KR" dirty="0"/>
              <a:t>/</a:t>
            </a:r>
            <a:r>
              <a:rPr lang="en-US" altLang="ko-KR" dirty="0" err="1" smtClean="0"/>
              <a:t>usr</a:t>
            </a:r>
            <a:r>
              <a:rPr lang="en-US" altLang="ko-KR" dirty="0" smtClean="0"/>
              <a:t>/lib64/R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hadoop</a:t>
            </a:r>
            <a:r>
              <a:rPr lang="ko-KR" altLang="en-US" dirty="0"/>
              <a:t>의 </a:t>
            </a:r>
            <a:r>
              <a:rPr lang="en-US" altLang="ko-KR" dirty="0"/>
              <a:t>.</a:t>
            </a:r>
            <a:r>
              <a:rPr lang="en-US" altLang="ko-KR" dirty="0" err="1"/>
              <a:t>bash_profile</a:t>
            </a:r>
            <a:r>
              <a:rPr lang="ko-KR" altLang="en-US" dirty="0"/>
              <a:t>에 추가</a:t>
            </a:r>
          </a:p>
          <a:p>
            <a:r>
              <a:rPr lang="en-US" altLang="ko-KR" dirty="0"/>
              <a:t>export HADOOP_CMD=/</a:t>
            </a:r>
            <a:r>
              <a:rPr lang="en-US" altLang="ko-KR" dirty="0" err="1"/>
              <a:t>usr</a:t>
            </a:r>
            <a:r>
              <a:rPr lang="en-US" altLang="ko-KR" dirty="0"/>
              <a:t>/local/</a:t>
            </a:r>
            <a:r>
              <a:rPr lang="en-US" altLang="ko-KR" dirty="0" err="1"/>
              <a:t>hadoop</a:t>
            </a:r>
            <a:r>
              <a:rPr lang="en-US" altLang="ko-KR" dirty="0"/>
              <a:t>/bin/</a:t>
            </a:r>
            <a:r>
              <a:rPr lang="en-US" altLang="ko-KR" dirty="0" err="1"/>
              <a:t>hadoop</a:t>
            </a:r>
            <a:endParaRPr lang="en-US" altLang="ko-KR" dirty="0"/>
          </a:p>
          <a:p>
            <a:r>
              <a:rPr lang="en-US" altLang="ko-KR" dirty="0"/>
              <a:t>export HADOOP_STREAMING=/</a:t>
            </a:r>
            <a:r>
              <a:rPr lang="en-US" altLang="ko-KR" dirty="0" err="1"/>
              <a:t>usr</a:t>
            </a:r>
            <a:r>
              <a:rPr lang="en-US" altLang="ko-KR" dirty="0"/>
              <a:t>/local/hadoop-2.7.1/share/</a:t>
            </a:r>
            <a:r>
              <a:rPr lang="en-US" altLang="ko-KR" dirty="0" err="1"/>
              <a:t>hadoop</a:t>
            </a:r>
            <a:r>
              <a:rPr lang="en-US" altLang="ko-KR" dirty="0"/>
              <a:t>/tools/lib/hadoop-streaming-2.7.1.jar</a:t>
            </a:r>
          </a:p>
          <a:p>
            <a:endParaRPr lang="en-US" altLang="ko-KR" dirty="0"/>
          </a:p>
          <a:p>
            <a:r>
              <a:rPr lang="en-US" altLang="ko-KR" dirty="0"/>
              <a:t>#R</a:t>
            </a:r>
            <a:r>
              <a:rPr lang="ko-KR" altLang="en-US" dirty="0"/>
              <a:t>실행</a:t>
            </a:r>
          </a:p>
          <a:p>
            <a:r>
              <a:rPr lang="en-US" altLang="ko-KR" dirty="0"/>
              <a:t>&gt;</a:t>
            </a:r>
            <a:r>
              <a:rPr lang="en-US" altLang="ko-KR" dirty="0" err="1"/>
              <a:t>Sys.setenv</a:t>
            </a:r>
            <a:r>
              <a:rPr lang="en-US" altLang="ko-KR" dirty="0"/>
              <a:t>(HADOOP_HOME="/</a:t>
            </a:r>
            <a:r>
              <a:rPr lang="en-US" altLang="ko-KR" dirty="0" err="1"/>
              <a:t>usr</a:t>
            </a:r>
            <a:r>
              <a:rPr lang="en-US" altLang="ko-KR" dirty="0"/>
              <a:t>/local/hadoop-2.7.1")</a:t>
            </a:r>
          </a:p>
          <a:p>
            <a:r>
              <a:rPr lang="en-US" altLang="ko-KR" dirty="0"/>
              <a:t>&gt;</a:t>
            </a:r>
            <a:r>
              <a:rPr lang="en-US" altLang="ko-KR" dirty="0" err="1"/>
              <a:t>Sys.setenv</a:t>
            </a:r>
            <a:r>
              <a:rPr lang="en-US" altLang="ko-KR" dirty="0"/>
              <a:t>(HADOOP_CMD="/</a:t>
            </a:r>
            <a:r>
              <a:rPr lang="en-US" altLang="ko-KR" dirty="0" err="1"/>
              <a:t>usr</a:t>
            </a:r>
            <a:r>
              <a:rPr lang="en-US" altLang="ko-KR" dirty="0"/>
              <a:t>/local/hadoop-2.7.1/bin/</a:t>
            </a:r>
            <a:r>
              <a:rPr lang="en-US" altLang="ko-KR" dirty="0" err="1"/>
              <a:t>hadoop</a:t>
            </a:r>
            <a:r>
              <a:rPr lang="en-US" altLang="ko-KR" dirty="0"/>
              <a:t>")</a:t>
            </a:r>
          </a:p>
          <a:p>
            <a:r>
              <a:rPr lang="en-US" altLang="ko-KR" dirty="0"/>
              <a:t>&gt;</a:t>
            </a:r>
            <a:r>
              <a:rPr lang="en-US" altLang="ko-KR" dirty="0" err="1"/>
              <a:t>Sys.getenv</a:t>
            </a:r>
            <a:r>
              <a:rPr lang="en-US" altLang="ko-KR" dirty="0"/>
              <a:t>("HADOOP_HOME")</a:t>
            </a:r>
          </a:p>
          <a:p>
            <a:endParaRPr lang="en-US" altLang="ko-KR" dirty="0"/>
          </a:p>
          <a:p>
            <a:r>
              <a:rPr lang="en-US" altLang="ko-KR" dirty="0" err="1"/>
              <a:t>install.packages</a:t>
            </a:r>
            <a:r>
              <a:rPr lang="en-US" altLang="ko-KR" dirty="0"/>
              <a:t>(c("</a:t>
            </a:r>
            <a:r>
              <a:rPr lang="en-US" altLang="ko-KR" dirty="0" err="1"/>
              <a:t>rJava</a:t>
            </a:r>
            <a:r>
              <a:rPr lang="en-US" altLang="ko-KR" dirty="0"/>
              <a:t>", "</a:t>
            </a:r>
            <a:r>
              <a:rPr lang="en-US" altLang="ko-KR" dirty="0" err="1"/>
              <a:t>Rcpp</a:t>
            </a:r>
            <a:r>
              <a:rPr lang="en-US" altLang="ko-KR" dirty="0"/>
              <a:t>", "RJSONIO", "</a:t>
            </a:r>
            <a:r>
              <a:rPr lang="en-US" altLang="ko-KR" dirty="0" err="1"/>
              <a:t>bitops</a:t>
            </a:r>
            <a:r>
              <a:rPr lang="en-US" altLang="ko-KR" dirty="0"/>
              <a:t>", "digest", "functional", "</a:t>
            </a:r>
            <a:r>
              <a:rPr lang="en-US" altLang="ko-KR" dirty="0" err="1"/>
              <a:t>stringr</a:t>
            </a:r>
            <a:r>
              <a:rPr lang="en-US" altLang="ko-KR" dirty="0"/>
              <a:t>", "</a:t>
            </a:r>
            <a:r>
              <a:rPr lang="en-US" altLang="ko-KR" dirty="0" err="1"/>
              <a:t>plyr</a:t>
            </a:r>
            <a:r>
              <a:rPr lang="en-US" altLang="ko-KR" dirty="0"/>
              <a:t>", "reshape2", "</a:t>
            </a:r>
            <a:r>
              <a:rPr lang="en-US" altLang="ko-KR" dirty="0" err="1"/>
              <a:t>caTools</a:t>
            </a:r>
            <a:r>
              <a:rPr lang="en-US" altLang="ko-KR" dirty="0" smtClean="0"/>
              <a:t>"))</a:t>
            </a:r>
          </a:p>
          <a:p>
            <a:r>
              <a:rPr lang="en-US" altLang="ko-KR" dirty="0" smtClean="0"/>
              <a:t> </a:t>
            </a: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Hadoop R </a:t>
            </a:r>
            <a:r>
              <a:rPr lang="ko-KR" altLang="en-US" b="1" dirty="0" smtClean="0"/>
              <a:t>연동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646173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233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6" y="1035422"/>
            <a:ext cx="1161760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R </a:t>
            </a:r>
            <a:r>
              <a:rPr lang="en-US" altLang="ko-KR" dirty="0"/>
              <a:t>3.x.x </a:t>
            </a:r>
            <a:r>
              <a:rPr lang="ko-KR" altLang="en-US" dirty="0"/>
              <a:t>버전 이후 부터 </a:t>
            </a:r>
            <a:r>
              <a:rPr lang="en-US" altLang="ko-KR" dirty="0"/>
              <a:t>https://github.com/RevolutionAnalytics/RHadoop/wiki/Downloads</a:t>
            </a:r>
            <a:r>
              <a:rPr lang="ko-KR" altLang="en-US" dirty="0"/>
              <a:t>에서 </a:t>
            </a:r>
            <a:r>
              <a:rPr lang="en-US" altLang="ko-KR" dirty="0" err="1"/>
              <a:t>hadoop</a:t>
            </a:r>
            <a:r>
              <a:rPr lang="ko-KR" altLang="en-US" dirty="0"/>
              <a:t>관련 패키지 다운로드</a:t>
            </a:r>
          </a:p>
          <a:p>
            <a:r>
              <a:rPr lang="en-US" altLang="ko-KR" dirty="0" err="1"/>
              <a:t>chown</a:t>
            </a:r>
            <a:r>
              <a:rPr lang="en-US" altLang="ko-KR" dirty="0"/>
              <a:t> -R </a:t>
            </a:r>
            <a:r>
              <a:rPr lang="en-US" altLang="ko-KR" dirty="0" err="1"/>
              <a:t>hadoop:hadoop</a:t>
            </a:r>
            <a:r>
              <a:rPr lang="en-US" altLang="ko-KR" dirty="0"/>
              <a:t> /</a:t>
            </a:r>
            <a:r>
              <a:rPr lang="en-US" altLang="ko-KR" dirty="0" err="1"/>
              <a:t>usr</a:t>
            </a:r>
            <a:r>
              <a:rPr lang="en-US" altLang="ko-KR" dirty="0"/>
              <a:t>/share/doc/R-3.4.2/html/</a:t>
            </a:r>
          </a:p>
          <a:p>
            <a:r>
              <a:rPr lang="en-US" altLang="ko-KR" dirty="0" err="1"/>
              <a:t>install.packages</a:t>
            </a:r>
            <a:r>
              <a:rPr lang="en-US" altLang="ko-KR" dirty="0"/>
              <a:t>("/home/</a:t>
            </a:r>
            <a:r>
              <a:rPr lang="en-US" altLang="ko-KR" dirty="0" err="1"/>
              <a:t>hadoop</a:t>
            </a:r>
            <a:r>
              <a:rPr lang="en-US" altLang="ko-KR" dirty="0"/>
              <a:t>/Downloads/rhdfs_1.0.8.tar.gz", repos=NULL, type="source")</a:t>
            </a:r>
          </a:p>
          <a:p>
            <a:endParaRPr lang="en-US" altLang="ko-KR" dirty="0"/>
          </a:p>
          <a:p>
            <a:r>
              <a:rPr lang="en-US" altLang="ko-KR" dirty="0"/>
              <a:t>&gt;</a:t>
            </a:r>
            <a:r>
              <a:rPr lang="en-US" altLang="ko-KR" dirty="0" err="1"/>
              <a:t>install.packages</a:t>
            </a:r>
            <a:r>
              <a:rPr lang="en-US" altLang="ko-KR" dirty="0"/>
              <a:t>("/home/</a:t>
            </a:r>
            <a:r>
              <a:rPr lang="en-US" altLang="ko-KR" dirty="0" err="1"/>
              <a:t>hadoop</a:t>
            </a:r>
            <a:r>
              <a:rPr lang="en-US" altLang="ko-KR" dirty="0"/>
              <a:t>/Downloads/rmr2_3.3.1.tar.gz", repos=NULL, type="source")</a:t>
            </a:r>
          </a:p>
          <a:p>
            <a:r>
              <a:rPr lang="en-US" altLang="ko-KR" dirty="0"/>
              <a:t>&gt;</a:t>
            </a:r>
            <a:r>
              <a:rPr lang="en-US" altLang="ko-KR" dirty="0" err="1"/>
              <a:t>install.packages</a:t>
            </a:r>
            <a:r>
              <a:rPr lang="en-US" altLang="ko-KR" dirty="0"/>
              <a:t>("/home/</a:t>
            </a:r>
            <a:r>
              <a:rPr lang="en-US" altLang="ko-KR" dirty="0" err="1"/>
              <a:t>hadoop</a:t>
            </a:r>
            <a:r>
              <a:rPr lang="en-US" altLang="ko-KR" dirty="0"/>
              <a:t>/Downloads/plyrmr_0.6.0.tar.gz", repos=NULL, type="source")</a:t>
            </a:r>
          </a:p>
          <a:p>
            <a:r>
              <a:rPr lang="en-US" altLang="ko-KR" dirty="0"/>
              <a:t>&gt;</a:t>
            </a:r>
            <a:r>
              <a:rPr lang="en-US" altLang="ko-KR" dirty="0" err="1"/>
              <a:t>install.packages</a:t>
            </a:r>
            <a:r>
              <a:rPr lang="en-US" altLang="ko-KR" dirty="0"/>
              <a:t>("/home/</a:t>
            </a:r>
            <a:r>
              <a:rPr lang="en-US" altLang="ko-KR" dirty="0" err="1"/>
              <a:t>hadoop</a:t>
            </a:r>
            <a:r>
              <a:rPr lang="en-US" altLang="ko-KR" dirty="0"/>
              <a:t>/Downloads/rhbase_1.2.1.tar.gz", repos=NULL, type="source")</a:t>
            </a:r>
          </a:p>
          <a:p>
            <a:r>
              <a:rPr lang="en-US" altLang="ko-KR" dirty="0"/>
              <a:t>&gt;</a:t>
            </a:r>
            <a:r>
              <a:rPr lang="en-US" altLang="ko-KR" dirty="0" err="1"/>
              <a:t>install.packages</a:t>
            </a:r>
            <a:r>
              <a:rPr lang="en-US" altLang="ko-KR" dirty="0"/>
              <a:t>(c("bit64", "</a:t>
            </a:r>
            <a:r>
              <a:rPr lang="en-US" altLang="ko-KR" dirty="0" err="1"/>
              <a:t>rjson</a:t>
            </a:r>
            <a:r>
              <a:rPr lang="en-US" altLang="ko-KR" dirty="0"/>
              <a:t>"))</a:t>
            </a:r>
          </a:p>
          <a:p>
            <a:r>
              <a:rPr lang="en-US" altLang="ko-KR" dirty="0"/>
              <a:t>&gt;</a:t>
            </a:r>
            <a:r>
              <a:rPr lang="en-US" altLang="ko-KR" dirty="0" err="1"/>
              <a:t>install.packages</a:t>
            </a:r>
            <a:r>
              <a:rPr lang="en-US" altLang="ko-KR" dirty="0"/>
              <a:t>("/home/</a:t>
            </a:r>
            <a:r>
              <a:rPr lang="en-US" altLang="ko-KR" dirty="0" err="1"/>
              <a:t>hadoop</a:t>
            </a:r>
            <a:r>
              <a:rPr lang="en-US" altLang="ko-KR" dirty="0"/>
              <a:t>/Downloads/ravro_1.0.4.tar.gz", repos=NULL, type="source")</a:t>
            </a:r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Hadoop R </a:t>
            </a:r>
            <a:r>
              <a:rPr lang="ko-KR" altLang="en-US" b="1" dirty="0" smtClean="0"/>
              <a:t>연동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747845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234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6" y="1035422"/>
            <a:ext cx="11617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# 1</a:t>
            </a:r>
            <a:r>
              <a:rPr lang="ko-KR" altLang="en-US" dirty="0"/>
              <a:t>부터 </a:t>
            </a:r>
            <a:r>
              <a:rPr lang="en-US" altLang="ko-KR" dirty="0"/>
              <a:t>1,000</a:t>
            </a:r>
            <a:r>
              <a:rPr lang="ko-KR" altLang="en-US" dirty="0"/>
              <a:t>까지의 숫자를 생성</a:t>
            </a:r>
            <a:r>
              <a:rPr lang="en-US" altLang="ko-KR" dirty="0"/>
              <a:t>/ </a:t>
            </a:r>
            <a:r>
              <a:rPr lang="ko-KR" altLang="en-US" dirty="0"/>
              <a:t>각 숫자 모두를 제곱하는 연산을 수행</a:t>
            </a:r>
            <a:r>
              <a:rPr lang="en-US" altLang="ko-KR" dirty="0" smtClean="0"/>
              <a:t> </a:t>
            </a: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Hadoop R </a:t>
            </a:r>
            <a:r>
              <a:rPr lang="ko-KR" altLang="en-US" b="1" dirty="0" smtClean="0"/>
              <a:t>연동</a:t>
            </a:r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>
            <a:off x="513712" y="1681753"/>
            <a:ext cx="9442753" cy="421455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&gt;library(</a:t>
            </a:r>
            <a:r>
              <a:rPr lang="en-US" altLang="ko-KR" dirty="0" err="1">
                <a:solidFill>
                  <a:schemeClr val="tx1"/>
                </a:solidFill>
              </a:rPr>
              <a:t>rhdfs</a:t>
            </a:r>
            <a:r>
              <a:rPr lang="en-US" altLang="ko-KR" dirty="0">
                <a:solidFill>
                  <a:schemeClr val="tx1"/>
                </a:solidFill>
              </a:rPr>
              <a:t>) # </a:t>
            </a:r>
            <a:r>
              <a:rPr lang="en-US" altLang="ko-KR" dirty="0" err="1">
                <a:solidFill>
                  <a:schemeClr val="tx1"/>
                </a:solidFill>
              </a:rPr>
              <a:t>Rhadoop</a:t>
            </a:r>
            <a:r>
              <a:rPr lang="en-US" altLang="ko-KR" dirty="0">
                <a:solidFill>
                  <a:schemeClr val="tx1"/>
                </a:solidFill>
              </a:rPr>
              <a:t> package for </a:t>
            </a:r>
            <a:r>
              <a:rPr lang="en-US" altLang="ko-KR" dirty="0" err="1">
                <a:solidFill>
                  <a:schemeClr val="tx1"/>
                </a:solidFill>
              </a:rPr>
              <a:t>hdfs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&gt;</a:t>
            </a:r>
            <a:r>
              <a:rPr lang="en-US" altLang="ko-KR" dirty="0" err="1">
                <a:solidFill>
                  <a:schemeClr val="tx1"/>
                </a:solidFill>
              </a:rPr>
              <a:t>hdfs.init</a:t>
            </a:r>
            <a:r>
              <a:rPr lang="en-US" altLang="ko-KR" dirty="0">
                <a:solidFill>
                  <a:schemeClr val="tx1"/>
                </a:solidFill>
              </a:rPr>
              <a:t>()    # Start to connect HDFS, </a:t>
            </a:r>
            <a:r>
              <a:rPr lang="ko-KR" altLang="en-US" dirty="0">
                <a:solidFill>
                  <a:schemeClr val="tx1"/>
                </a:solidFill>
              </a:rPr>
              <a:t>반드시 </a:t>
            </a:r>
            <a:r>
              <a:rPr lang="en-US" altLang="ko-KR" dirty="0">
                <a:solidFill>
                  <a:schemeClr val="tx1"/>
                </a:solidFill>
              </a:rPr>
              <a:t>rmr2</a:t>
            </a:r>
            <a:r>
              <a:rPr lang="ko-KR" altLang="en-US" dirty="0">
                <a:solidFill>
                  <a:schemeClr val="tx1"/>
                </a:solidFill>
              </a:rPr>
              <a:t>를 </a:t>
            </a:r>
            <a:r>
              <a:rPr lang="ko-KR" altLang="en-US" dirty="0" err="1">
                <a:solidFill>
                  <a:schemeClr val="tx1"/>
                </a:solidFill>
              </a:rPr>
              <a:t>로드하기</a:t>
            </a:r>
            <a:r>
              <a:rPr lang="ko-KR" altLang="en-US" dirty="0">
                <a:solidFill>
                  <a:schemeClr val="tx1"/>
                </a:solidFill>
              </a:rPr>
              <a:t> 전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&gt;library(rmr2)  # </a:t>
            </a:r>
            <a:r>
              <a:rPr lang="en-US" altLang="ko-KR" dirty="0" err="1">
                <a:solidFill>
                  <a:schemeClr val="tx1"/>
                </a:solidFill>
              </a:rPr>
              <a:t>RHadoop</a:t>
            </a:r>
            <a:r>
              <a:rPr lang="en-US" altLang="ko-KR" dirty="0">
                <a:solidFill>
                  <a:schemeClr val="tx1"/>
                </a:solidFill>
              </a:rPr>
              <a:t> package for MapReduce</a:t>
            </a:r>
          </a:p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 fs -</a:t>
            </a:r>
            <a:r>
              <a:rPr lang="en-US" altLang="ko-KR" dirty="0" err="1">
                <a:solidFill>
                  <a:schemeClr val="tx1"/>
                </a:solidFill>
              </a:rPr>
              <a:t>mkdir</a:t>
            </a:r>
            <a:r>
              <a:rPr lang="en-US" altLang="ko-KR" dirty="0">
                <a:solidFill>
                  <a:schemeClr val="tx1"/>
                </a:solidFill>
              </a:rPr>
              <a:t> /</a:t>
            </a:r>
            <a:r>
              <a:rPr lang="en-US" altLang="ko-KR" dirty="0" err="1">
                <a:solidFill>
                  <a:schemeClr val="tx1"/>
                </a:solidFill>
              </a:rPr>
              <a:t>tmp</a:t>
            </a:r>
            <a:r>
              <a:rPr lang="en-US" altLang="ko-KR" dirty="0">
                <a:solidFill>
                  <a:schemeClr val="tx1"/>
                </a:solidFill>
              </a:rPr>
              <a:t>/ex1</a:t>
            </a:r>
          </a:p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&gt; </a:t>
            </a:r>
            <a:r>
              <a:rPr lang="en-US" altLang="ko-KR" dirty="0" err="1" smtClean="0">
                <a:solidFill>
                  <a:schemeClr val="tx1"/>
                </a:solidFill>
              </a:rPr>
              <a:t>dfs.rmr</a:t>
            </a:r>
            <a:r>
              <a:rPr lang="en-US" altLang="ko-KR" dirty="0">
                <a:solidFill>
                  <a:schemeClr val="tx1"/>
                </a:solidFill>
              </a:rPr>
              <a:t>("/</a:t>
            </a:r>
            <a:r>
              <a:rPr lang="en-US" altLang="ko-KR" dirty="0" err="1">
                <a:solidFill>
                  <a:schemeClr val="tx1"/>
                </a:solidFill>
              </a:rPr>
              <a:t>tmp</a:t>
            </a:r>
            <a:r>
              <a:rPr lang="en-US" altLang="ko-KR" dirty="0">
                <a:solidFill>
                  <a:schemeClr val="tx1"/>
                </a:solidFill>
              </a:rPr>
              <a:t>/ex1")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&gt; </a:t>
            </a:r>
            <a:r>
              <a:rPr lang="en-US" altLang="ko-KR" dirty="0" err="1" smtClean="0">
                <a:solidFill>
                  <a:schemeClr val="tx1"/>
                </a:solidFill>
              </a:rPr>
              <a:t>small.ints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&lt;- </a:t>
            </a:r>
            <a:r>
              <a:rPr lang="en-US" altLang="ko-KR" dirty="0" err="1">
                <a:solidFill>
                  <a:schemeClr val="tx1"/>
                </a:solidFill>
              </a:rPr>
              <a:t>to.dfs</a:t>
            </a:r>
            <a:r>
              <a:rPr lang="en-US" altLang="ko-KR" dirty="0">
                <a:solidFill>
                  <a:schemeClr val="tx1"/>
                </a:solidFill>
              </a:rPr>
              <a:t>(1:1000, "/</a:t>
            </a:r>
            <a:r>
              <a:rPr lang="en-US" altLang="ko-KR" dirty="0" err="1">
                <a:solidFill>
                  <a:schemeClr val="tx1"/>
                </a:solidFill>
              </a:rPr>
              <a:t>tmp</a:t>
            </a:r>
            <a:r>
              <a:rPr lang="en-US" altLang="ko-KR" dirty="0">
                <a:solidFill>
                  <a:schemeClr val="tx1"/>
                </a:solidFill>
              </a:rPr>
              <a:t>/ex1</a:t>
            </a:r>
            <a:r>
              <a:rPr lang="en-US" altLang="ko-KR" dirty="0" smtClean="0">
                <a:solidFill>
                  <a:schemeClr val="tx1"/>
                </a:solidFill>
              </a:rPr>
              <a:t>")</a:t>
            </a:r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&gt; </a:t>
            </a:r>
            <a:r>
              <a:rPr lang="en-US" altLang="ko-KR" dirty="0" smtClean="0">
                <a:solidFill>
                  <a:schemeClr val="tx1"/>
                </a:solidFill>
              </a:rPr>
              <a:t>result </a:t>
            </a:r>
            <a:r>
              <a:rPr lang="en-US" altLang="ko-KR" dirty="0">
                <a:solidFill>
                  <a:schemeClr val="tx1"/>
                </a:solidFill>
              </a:rPr>
              <a:t>&lt;- </a:t>
            </a:r>
            <a:r>
              <a:rPr lang="en-US" altLang="ko-KR" dirty="0" err="1">
                <a:solidFill>
                  <a:schemeClr val="tx1"/>
                </a:solidFill>
              </a:rPr>
              <a:t>mapreduce</a:t>
            </a:r>
            <a:r>
              <a:rPr lang="en-US" altLang="ko-KR" dirty="0">
                <a:solidFill>
                  <a:schemeClr val="tx1"/>
                </a:solidFill>
              </a:rPr>
              <a:t>(input = </a:t>
            </a:r>
            <a:r>
              <a:rPr lang="en-US" altLang="ko-KR" dirty="0" err="1">
                <a:solidFill>
                  <a:schemeClr val="tx1"/>
                </a:solidFill>
              </a:rPr>
              <a:t>small.ints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	map = function(</a:t>
            </a:r>
            <a:r>
              <a:rPr lang="en-US" altLang="ko-KR" dirty="0" err="1">
                <a:solidFill>
                  <a:schemeClr val="tx1"/>
                </a:solidFill>
              </a:rPr>
              <a:t>k,v</a:t>
            </a:r>
            <a:r>
              <a:rPr lang="en-US" altLang="ko-KR" dirty="0">
                <a:solidFill>
                  <a:schemeClr val="tx1"/>
                </a:solidFill>
              </a:rPr>
              <a:t>) </a:t>
            </a:r>
            <a:r>
              <a:rPr lang="en-US" altLang="ko-KR" dirty="0" err="1">
                <a:solidFill>
                  <a:schemeClr val="tx1"/>
                </a:solidFill>
              </a:rPr>
              <a:t>cbind</a:t>
            </a:r>
            <a:r>
              <a:rPr lang="en-US" altLang="ko-KR" dirty="0">
                <a:solidFill>
                  <a:schemeClr val="tx1"/>
                </a:solidFill>
              </a:rPr>
              <a:t>(v,v^2)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)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&gt; </a:t>
            </a:r>
            <a:r>
              <a:rPr lang="en-US" altLang="ko-KR" dirty="0" smtClean="0">
                <a:solidFill>
                  <a:schemeClr val="tx1"/>
                </a:solidFill>
              </a:rPr>
              <a:t>out </a:t>
            </a:r>
            <a:r>
              <a:rPr lang="en-US" altLang="ko-KR" dirty="0">
                <a:solidFill>
                  <a:schemeClr val="tx1"/>
                </a:solidFill>
              </a:rPr>
              <a:t>&lt;- </a:t>
            </a:r>
            <a:r>
              <a:rPr lang="en-US" altLang="ko-KR" dirty="0" err="1">
                <a:solidFill>
                  <a:schemeClr val="tx1"/>
                </a:solidFill>
              </a:rPr>
              <a:t>from.dfs</a:t>
            </a:r>
            <a:r>
              <a:rPr lang="en-US" altLang="ko-KR" dirty="0">
                <a:solidFill>
                  <a:schemeClr val="tx1"/>
                </a:solidFill>
              </a:rPr>
              <a:t>(result)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&gt; </a:t>
            </a:r>
            <a:r>
              <a:rPr lang="en-US" altLang="ko-KR" dirty="0" smtClean="0">
                <a:solidFill>
                  <a:schemeClr val="tx1"/>
                </a:solidFill>
              </a:rPr>
              <a:t>out</a:t>
            </a:r>
          </a:p>
        </p:txBody>
      </p:sp>
    </p:spTree>
    <p:extLst>
      <p:ext uri="{BB962C8B-B14F-4D97-AF65-F5344CB8AC3E}">
        <p14:creationId xmlns:p14="http://schemas.microsoft.com/office/powerpoint/2010/main" val="2275030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235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6" y="1035422"/>
            <a:ext cx="11617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#</a:t>
            </a:r>
            <a:r>
              <a:rPr lang="ko-KR" altLang="en-US" dirty="0"/>
              <a:t>균일분포에서 </a:t>
            </a:r>
            <a:r>
              <a:rPr lang="en-US" altLang="ko-KR" dirty="0"/>
              <a:t>1000</a:t>
            </a:r>
            <a:r>
              <a:rPr lang="ko-KR" altLang="en-US" dirty="0"/>
              <a:t>개씩 </a:t>
            </a:r>
            <a:r>
              <a:rPr lang="ko-KR" altLang="en-US" dirty="0" err="1"/>
              <a:t>난수를</a:t>
            </a:r>
            <a:r>
              <a:rPr lang="ko-KR" altLang="en-US" dirty="0"/>
              <a:t> 발생 평균계산</a:t>
            </a:r>
            <a:r>
              <a:rPr lang="en-US" altLang="ko-KR" dirty="0"/>
              <a:t>/ 1000</a:t>
            </a:r>
            <a:r>
              <a:rPr lang="ko-KR" altLang="en-US" dirty="0"/>
              <a:t>번 반복 후 평균의 히스토그램</a:t>
            </a: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Hadoop R </a:t>
            </a:r>
            <a:r>
              <a:rPr lang="ko-KR" altLang="en-US" b="1" dirty="0" smtClean="0"/>
              <a:t>연동</a:t>
            </a:r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>
            <a:off x="513711" y="1539863"/>
            <a:ext cx="7030089" cy="266953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library(</a:t>
            </a:r>
            <a:r>
              <a:rPr lang="en-US" altLang="ko-KR" dirty="0" err="1">
                <a:solidFill>
                  <a:schemeClr val="tx1"/>
                </a:solidFill>
              </a:rPr>
              <a:t>rhdfs</a:t>
            </a:r>
            <a:r>
              <a:rPr lang="en-US" altLang="ko-KR" dirty="0">
                <a:solidFill>
                  <a:schemeClr val="tx1"/>
                </a:solidFill>
              </a:rPr>
              <a:t>) # </a:t>
            </a:r>
            <a:r>
              <a:rPr lang="en-US" altLang="ko-KR" dirty="0" err="1">
                <a:solidFill>
                  <a:schemeClr val="tx1"/>
                </a:solidFill>
              </a:rPr>
              <a:t>Rhadoop</a:t>
            </a:r>
            <a:r>
              <a:rPr lang="en-US" altLang="ko-KR" dirty="0">
                <a:solidFill>
                  <a:schemeClr val="tx1"/>
                </a:solidFill>
              </a:rPr>
              <a:t> package for </a:t>
            </a:r>
            <a:r>
              <a:rPr lang="en-US" altLang="ko-KR" dirty="0" err="1">
                <a:solidFill>
                  <a:schemeClr val="tx1"/>
                </a:solidFill>
              </a:rPr>
              <a:t>hdfs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 err="1">
                <a:solidFill>
                  <a:schemeClr val="tx1"/>
                </a:solidFill>
              </a:rPr>
              <a:t>hdfs.init</a:t>
            </a:r>
            <a:r>
              <a:rPr lang="en-US" altLang="ko-KR" dirty="0">
                <a:solidFill>
                  <a:schemeClr val="tx1"/>
                </a:solidFill>
              </a:rPr>
              <a:t>()    # Start to connect HDFS, </a:t>
            </a:r>
            <a:r>
              <a:rPr lang="ko-KR" altLang="en-US" dirty="0">
                <a:solidFill>
                  <a:schemeClr val="tx1"/>
                </a:solidFill>
              </a:rPr>
              <a:t>반드시 </a:t>
            </a:r>
            <a:r>
              <a:rPr lang="en-US" altLang="ko-KR" dirty="0">
                <a:solidFill>
                  <a:schemeClr val="tx1"/>
                </a:solidFill>
              </a:rPr>
              <a:t>rmr2</a:t>
            </a:r>
            <a:r>
              <a:rPr lang="ko-KR" altLang="en-US" dirty="0">
                <a:solidFill>
                  <a:schemeClr val="tx1"/>
                </a:solidFill>
              </a:rPr>
              <a:t>를 </a:t>
            </a:r>
            <a:r>
              <a:rPr lang="ko-KR" altLang="en-US" dirty="0" err="1">
                <a:solidFill>
                  <a:schemeClr val="tx1"/>
                </a:solidFill>
              </a:rPr>
              <a:t>로드하기</a:t>
            </a:r>
            <a:r>
              <a:rPr lang="ko-KR" altLang="en-US" dirty="0">
                <a:solidFill>
                  <a:schemeClr val="tx1"/>
                </a:solidFill>
              </a:rPr>
              <a:t> 전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library(rmr2)  # </a:t>
            </a:r>
            <a:r>
              <a:rPr lang="en-US" altLang="ko-KR" dirty="0" err="1">
                <a:solidFill>
                  <a:schemeClr val="tx1"/>
                </a:solidFill>
              </a:rPr>
              <a:t>RHadoop</a:t>
            </a:r>
            <a:r>
              <a:rPr lang="en-US" altLang="ko-KR" dirty="0">
                <a:solidFill>
                  <a:schemeClr val="tx1"/>
                </a:solidFill>
              </a:rPr>
              <a:t> package for MapReduce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</a:t>
            </a:r>
          </a:p>
          <a:p>
            <a:r>
              <a:rPr lang="en-US" altLang="ko-KR" dirty="0" err="1">
                <a:solidFill>
                  <a:schemeClr val="tx1"/>
                </a:solidFill>
              </a:rPr>
              <a:t>infile</a:t>
            </a:r>
            <a:r>
              <a:rPr lang="en-US" altLang="ko-KR" dirty="0">
                <a:solidFill>
                  <a:schemeClr val="tx1"/>
                </a:solidFill>
              </a:rPr>
              <a:t> &lt;- "/</a:t>
            </a:r>
            <a:r>
              <a:rPr lang="en-US" altLang="ko-KR" dirty="0" err="1">
                <a:solidFill>
                  <a:schemeClr val="tx1"/>
                </a:solidFill>
              </a:rPr>
              <a:t>tmp</a:t>
            </a:r>
            <a:r>
              <a:rPr lang="en-US" altLang="ko-KR" dirty="0">
                <a:solidFill>
                  <a:schemeClr val="tx1"/>
                </a:solidFill>
              </a:rPr>
              <a:t>/rmr2/ex2"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if(</a:t>
            </a:r>
            <a:r>
              <a:rPr lang="en-US" altLang="ko-KR" dirty="0" err="1">
                <a:solidFill>
                  <a:schemeClr val="tx1"/>
                </a:solidFill>
              </a:rPr>
              <a:t>dfs.exists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infile</a:t>
            </a:r>
            <a:r>
              <a:rPr lang="en-US" altLang="ko-KR" dirty="0">
                <a:solidFill>
                  <a:schemeClr val="tx1"/>
                </a:solidFill>
              </a:rPr>
              <a:t>)) </a:t>
            </a:r>
            <a:r>
              <a:rPr lang="en-US" altLang="ko-KR" dirty="0" err="1">
                <a:solidFill>
                  <a:schemeClr val="tx1"/>
                </a:solidFill>
              </a:rPr>
              <a:t>dfs.rmr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infile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</a:p>
          <a:p>
            <a:r>
              <a:rPr lang="en-US" altLang="ko-KR" dirty="0" err="1">
                <a:solidFill>
                  <a:schemeClr val="tx1"/>
                </a:solidFill>
              </a:rPr>
              <a:t>small.ints</a:t>
            </a:r>
            <a:r>
              <a:rPr lang="en-US" altLang="ko-KR" dirty="0">
                <a:solidFill>
                  <a:schemeClr val="tx1"/>
                </a:solidFill>
              </a:rPr>
              <a:t> = </a:t>
            </a:r>
            <a:r>
              <a:rPr lang="en-US" altLang="ko-KR" dirty="0" err="1">
                <a:solidFill>
                  <a:schemeClr val="tx1"/>
                </a:solidFill>
              </a:rPr>
              <a:t>to.dfs</a:t>
            </a:r>
            <a:r>
              <a:rPr lang="en-US" altLang="ko-KR" dirty="0">
                <a:solidFill>
                  <a:schemeClr val="tx1"/>
                </a:solidFill>
              </a:rPr>
              <a:t>(1:1000, output=</a:t>
            </a:r>
            <a:r>
              <a:rPr lang="en-US" altLang="ko-KR" dirty="0" err="1">
                <a:solidFill>
                  <a:schemeClr val="tx1"/>
                </a:solidFill>
              </a:rPr>
              <a:t>infile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## Defining the MapReduce </a:t>
            </a:r>
            <a:r>
              <a:rPr lang="en-US" altLang="ko-KR" dirty="0" smtClean="0">
                <a:solidFill>
                  <a:schemeClr val="tx1"/>
                </a:solidFill>
              </a:rPr>
              <a:t>job 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6441007" y="2464774"/>
            <a:ext cx="5141391" cy="421455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test </a:t>
            </a:r>
            <a:r>
              <a:rPr lang="en-US" altLang="ko-KR" dirty="0">
                <a:solidFill>
                  <a:schemeClr val="tx1"/>
                </a:solidFill>
              </a:rPr>
              <a:t>&lt;- </a:t>
            </a:r>
            <a:r>
              <a:rPr lang="en-US" altLang="ko-KR" dirty="0" err="1">
                <a:solidFill>
                  <a:schemeClr val="tx1"/>
                </a:solidFill>
              </a:rPr>
              <a:t>mapreduce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input = </a:t>
            </a:r>
            <a:r>
              <a:rPr lang="en-US" altLang="ko-KR" dirty="0" err="1">
                <a:solidFill>
                  <a:schemeClr val="tx1"/>
                </a:solidFill>
              </a:rPr>
              <a:t>small.ints</a:t>
            </a:r>
            <a:r>
              <a:rPr lang="en-US" altLang="ko-KR" dirty="0">
                <a:solidFill>
                  <a:schemeClr val="tx1"/>
                </a:solidFill>
              </a:rPr>
              <a:t>,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map = function(k, v){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  </a:t>
            </a:r>
            <a:r>
              <a:rPr lang="en-US" altLang="ko-KR" dirty="0" err="1">
                <a:solidFill>
                  <a:schemeClr val="tx1"/>
                </a:solidFill>
              </a:rPr>
              <a:t>lapply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seq_along</a:t>
            </a:r>
            <a:r>
              <a:rPr lang="en-US" altLang="ko-KR" dirty="0">
                <a:solidFill>
                  <a:schemeClr val="tx1"/>
                </a:solidFill>
              </a:rPr>
              <a:t>(v), function(r){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    x &lt;- </a:t>
            </a:r>
            <a:r>
              <a:rPr lang="en-US" altLang="ko-KR" dirty="0" err="1">
                <a:solidFill>
                  <a:schemeClr val="tx1"/>
                </a:solidFill>
              </a:rPr>
              <a:t>runif</a:t>
            </a:r>
            <a:r>
              <a:rPr lang="en-US" altLang="ko-KR" dirty="0">
                <a:solidFill>
                  <a:schemeClr val="tx1"/>
                </a:solidFill>
              </a:rPr>
              <a:t>(1000)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    </a:t>
            </a:r>
            <a:r>
              <a:rPr lang="en-US" altLang="ko-KR" dirty="0" err="1">
                <a:solidFill>
                  <a:schemeClr val="tx1"/>
                </a:solidFill>
              </a:rPr>
              <a:t>keyval</a:t>
            </a:r>
            <a:r>
              <a:rPr lang="en-US" altLang="ko-KR" dirty="0">
                <a:solidFill>
                  <a:schemeClr val="tx1"/>
                </a:solidFill>
              </a:rPr>
              <a:t>(r, mean(x))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  }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  )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}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)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output &lt;- </a:t>
            </a:r>
            <a:r>
              <a:rPr lang="en-US" altLang="ko-KR" dirty="0" err="1">
                <a:solidFill>
                  <a:schemeClr val="tx1"/>
                </a:solidFill>
              </a:rPr>
              <a:t>from.dfs</a:t>
            </a:r>
            <a:r>
              <a:rPr lang="en-US" altLang="ko-KR" dirty="0">
                <a:solidFill>
                  <a:schemeClr val="tx1"/>
                </a:solidFill>
              </a:rPr>
              <a:t>(test)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# </a:t>
            </a:r>
            <a:r>
              <a:rPr lang="ko-KR" altLang="en-US" dirty="0">
                <a:solidFill>
                  <a:schemeClr val="tx1"/>
                </a:solidFill>
              </a:rPr>
              <a:t>리스트의 </a:t>
            </a:r>
            <a:r>
              <a:rPr lang="en-US" altLang="ko-KR" dirty="0">
                <a:solidFill>
                  <a:schemeClr val="tx1"/>
                </a:solidFill>
              </a:rPr>
              <a:t>2</a:t>
            </a:r>
            <a:r>
              <a:rPr lang="ko-KR" altLang="en-US" dirty="0">
                <a:solidFill>
                  <a:schemeClr val="tx1"/>
                </a:solidFill>
              </a:rPr>
              <a:t>번째 값만 추출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Means &lt;- </a:t>
            </a:r>
            <a:r>
              <a:rPr lang="en-US" altLang="ko-KR" dirty="0" err="1">
                <a:solidFill>
                  <a:schemeClr val="tx1"/>
                </a:solidFill>
              </a:rPr>
              <a:t>do.call</a:t>
            </a:r>
            <a:r>
              <a:rPr lang="en-US" altLang="ko-KR" dirty="0">
                <a:solidFill>
                  <a:schemeClr val="tx1"/>
                </a:solidFill>
              </a:rPr>
              <a:t>("c", </a:t>
            </a:r>
            <a:r>
              <a:rPr lang="en-US" altLang="ko-KR" dirty="0" err="1">
                <a:solidFill>
                  <a:schemeClr val="tx1"/>
                </a:solidFill>
              </a:rPr>
              <a:t>lapply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output$val</a:t>
            </a:r>
            <a:r>
              <a:rPr lang="en-US" altLang="ko-KR" dirty="0">
                <a:solidFill>
                  <a:schemeClr val="tx1"/>
                </a:solidFill>
              </a:rPr>
              <a:t>, "[[", 2)) </a:t>
            </a:r>
          </a:p>
          <a:p>
            <a:r>
              <a:rPr lang="en-US" altLang="ko-KR" dirty="0" err="1">
                <a:solidFill>
                  <a:schemeClr val="tx1"/>
                </a:solidFill>
              </a:rPr>
              <a:t>hist</a:t>
            </a:r>
            <a:r>
              <a:rPr lang="en-US" altLang="ko-KR" dirty="0">
                <a:solidFill>
                  <a:schemeClr val="tx1"/>
                </a:solidFill>
              </a:rPr>
              <a:t>(Means)</a:t>
            </a:r>
            <a:endParaRPr lang="en-US" altLang="ko-KR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0512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236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6" y="1035422"/>
            <a:ext cx="11617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# </a:t>
            </a:r>
            <a:r>
              <a:rPr lang="ko-KR" altLang="en-US" dirty="0" err="1"/>
              <a:t>자료값이</a:t>
            </a:r>
            <a:r>
              <a:rPr lang="ko-KR" altLang="en-US" dirty="0"/>
              <a:t> </a:t>
            </a:r>
            <a:r>
              <a:rPr lang="en-US" altLang="ko-KR" dirty="0"/>
              <a:t>0</a:t>
            </a:r>
            <a:r>
              <a:rPr lang="ko-KR" altLang="en-US" dirty="0"/>
              <a:t>보다 큰 수와 작은 수의 빈도계산</a:t>
            </a: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Hadoop R </a:t>
            </a:r>
            <a:r>
              <a:rPr lang="ko-KR" altLang="en-US" b="1" dirty="0" smtClean="0"/>
              <a:t>연동</a:t>
            </a:r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>
            <a:off x="513712" y="1681753"/>
            <a:ext cx="9442753" cy="471904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library(</a:t>
            </a:r>
            <a:r>
              <a:rPr lang="en-US" altLang="ko-KR" dirty="0" err="1">
                <a:solidFill>
                  <a:schemeClr val="tx1"/>
                </a:solidFill>
              </a:rPr>
              <a:t>rhdfs</a:t>
            </a:r>
            <a:r>
              <a:rPr lang="en-US" altLang="ko-KR" dirty="0">
                <a:solidFill>
                  <a:schemeClr val="tx1"/>
                </a:solidFill>
              </a:rPr>
              <a:t>) # </a:t>
            </a:r>
            <a:r>
              <a:rPr lang="en-US" altLang="ko-KR" dirty="0" err="1">
                <a:solidFill>
                  <a:schemeClr val="tx1"/>
                </a:solidFill>
              </a:rPr>
              <a:t>Rhadoop</a:t>
            </a:r>
            <a:r>
              <a:rPr lang="en-US" altLang="ko-KR" dirty="0">
                <a:solidFill>
                  <a:schemeClr val="tx1"/>
                </a:solidFill>
              </a:rPr>
              <a:t> package for </a:t>
            </a:r>
            <a:r>
              <a:rPr lang="en-US" altLang="ko-KR" dirty="0" err="1">
                <a:solidFill>
                  <a:schemeClr val="tx1"/>
                </a:solidFill>
              </a:rPr>
              <a:t>hdfs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 err="1">
                <a:solidFill>
                  <a:schemeClr val="tx1"/>
                </a:solidFill>
              </a:rPr>
              <a:t>hdfs.init</a:t>
            </a:r>
            <a:r>
              <a:rPr lang="en-US" altLang="ko-KR" dirty="0">
                <a:solidFill>
                  <a:schemeClr val="tx1"/>
                </a:solidFill>
              </a:rPr>
              <a:t>()    # Start to connect HDFS, </a:t>
            </a:r>
            <a:r>
              <a:rPr lang="ko-KR" altLang="en-US" dirty="0">
                <a:solidFill>
                  <a:schemeClr val="tx1"/>
                </a:solidFill>
              </a:rPr>
              <a:t>반드시 </a:t>
            </a:r>
            <a:r>
              <a:rPr lang="en-US" altLang="ko-KR" dirty="0">
                <a:solidFill>
                  <a:schemeClr val="tx1"/>
                </a:solidFill>
              </a:rPr>
              <a:t>rmr2</a:t>
            </a:r>
            <a:r>
              <a:rPr lang="ko-KR" altLang="en-US" dirty="0">
                <a:solidFill>
                  <a:schemeClr val="tx1"/>
                </a:solidFill>
              </a:rPr>
              <a:t>를 </a:t>
            </a:r>
            <a:r>
              <a:rPr lang="ko-KR" altLang="en-US" dirty="0" err="1">
                <a:solidFill>
                  <a:schemeClr val="tx1"/>
                </a:solidFill>
              </a:rPr>
              <a:t>로드하기</a:t>
            </a:r>
            <a:r>
              <a:rPr lang="ko-KR" altLang="en-US" dirty="0">
                <a:solidFill>
                  <a:schemeClr val="tx1"/>
                </a:solidFill>
              </a:rPr>
              <a:t> 전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library(rmr2)  # </a:t>
            </a:r>
            <a:r>
              <a:rPr lang="en-US" altLang="ko-KR" dirty="0" err="1">
                <a:solidFill>
                  <a:schemeClr val="tx1"/>
                </a:solidFill>
              </a:rPr>
              <a:t>RHadoop</a:t>
            </a:r>
            <a:r>
              <a:rPr lang="en-US" altLang="ko-KR" dirty="0">
                <a:solidFill>
                  <a:schemeClr val="tx1"/>
                </a:solidFill>
              </a:rPr>
              <a:t> package for </a:t>
            </a:r>
            <a:r>
              <a:rPr lang="en-US" altLang="ko-KR" dirty="0" smtClean="0">
                <a:solidFill>
                  <a:schemeClr val="tx1"/>
                </a:solidFill>
              </a:rPr>
              <a:t>MapReduce 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random &lt;- </a:t>
            </a:r>
            <a:r>
              <a:rPr lang="en-US" altLang="ko-KR" dirty="0" err="1">
                <a:solidFill>
                  <a:schemeClr val="tx1"/>
                </a:solidFill>
              </a:rPr>
              <a:t>to.dfs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rnorm</a:t>
            </a:r>
            <a:r>
              <a:rPr lang="en-US" altLang="ko-KR" dirty="0">
                <a:solidFill>
                  <a:schemeClr val="tx1"/>
                </a:solidFill>
              </a:rPr>
              <a:t>(100</a:t>
            </a:r>
            <a:r>
              <a:rPr lang="en-US" altLang="ko-KR" dirty="0" smtClean="0">
                <a:solidFill>
                  <a:schemeClr val="tx1"/>
                </a:solidFill>
              </a:rPr>
              <a:t>)) 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map &lt;- function(</a:t>
            </a:r>
            <a:r>
              <a:rPr lang="en-US" altLang="ko-KR" dirty="0" err="1">
                <a:solidFill>
                  <a:schemeClr val="tx1"/>
                </a:solidFill>
              </a:rPr>
              <a:t>k,v</a:t>
            </a:r>
            <a:r>
              <a:rPr lang="en-US" altLang="ko-KR" dirty="0">
                <a:solidFill>
                  <a:schemeClr val="tx1"/>
                </a:solidFill>
              </a:rPr>
              <a:t>) {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	key &lt;- </a:t>
            </a:r>
            <a:r>
              <a:rPr lang="en-US" altLang="ko-KR" dirty="0" err="1">
                <a:solidFill>
                  <a:schemeClr val="tx1"/>
                </a:solidFill>
              </a:rPr>
              <a:t>ifelse</a:t>
            </a:r>
            <a:r>
              <a:rPr lang="en-US" altLang="ko-KR" dirty="0">
                <a:solidFill>
                  <a:schemeClr val="tx1"/>
                </a:solidFill>
              </a:rPr>
              <a:t>(v &lt; 0, "less", "greater")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	</a:t>
            </a:r>
            <a:r>
              <a:rPr lang="en-US" altLang="ko-KR" dirty="0" err="1">
                <a:solidFill>
                  <a:schemeClr val="tx1"/>
                </a:solidFill>
              </a:rPr>
              <a:t>keyval</a:t>
            </a:r>
            <a:r>
              <a:rPr lang="en-US" altLang="ko-KR" dirty="0">
                <a:solidFill>
                  <a:schemeClr val="tx1"/>
                </a:solidFill>
              </a:rPr>
              <a:t>(key, 1)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}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reduce &lt;- function(</a:t>
            </a:r>
            <a:r>
              <a:rPr lang="en-US" altLang="ko-KR" dirty="0" err="1">
                <a:solidFill>
                  <a:schemeClr val="tx1"/>
                </a:solidFill>
              </a:rPr>
              <a:t>k,v</a:t>
            </a:r>
            <a:r>
              <a:rPr lang="en-US" altLang="ko-KR" dirty="0">
                <a:solidFill>
                  <a:schemeClr val="tx1"/>
                </a:solidFill>
              </a:rPr>
              <a:t>) {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	</a:t>
            </a:r>
            <a:r>
              <a:rPr lang="en-US" altLang="ko-KR" dirty="0" err="1">
                <a:solidFill>
                  <a:schemeClr val="tx1"/>
                </a:solidFill>
              </a:rPr>
              <a:t>keyval</a:t>
            </a:r>
            <a:r>
              <a:rPr lang="en-US" altLang="ko-KR" dirty="0">
                <a:solidFill>
                  <a:schemeClr val="tx1"/>
                </a:solidFill>
              </a:rPr>
              <a:t>(k, length(v))</a:t>
            </a:r>
          </a:p>
          <a:p>
            <a:r>
              <a:rPr lang="en-US" altLang="ko-KR" dirty="0" smtClean="0">
                <a:solidFill>
                  <a:schemeClr val="tx1"/>
                </a:solidFill>
              </a:rPr>
              <a:t>} 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 err="1">
                <a:solidFill>
                  <a:schemeClr val="tx1"/>
                </a:solidFill>
              </a:rPr>
              <a:t>Freq</a:t>
            </a:r>
            <a:r>
              <a:rPr lang="en-US" altLang="ko-KR" dirty="0">
                <a:solidFill>
                  <a:schemeClr val="tx1"/>
                </a:solidFill>
              </a:rPr>
              <a:t> &lt;- </a:t>
            </a:r>
            <a:r>
              <a:rPr lang="en-US" altLang="ko-KR" dirty="0" err="1">
                <a:solidFill>
                  <a:schemeClr val="tx1"/>
                </a:solidFill>
              </a:rPr>
              <a:t>mapreduce</a:t>
            </a:r>
            <a:r>
              <a:rPr lang="en-US" altLang="ko-KR" dirty="0">
                <a:solidFill>
                  <a:schemeClr val="tx1"/>
                </a:solidFill>
              </a:rPr>
              <a:t> (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	input= random, output="/</a:t>
            </a:r>
            <a:r>
              <a:rPr lang="en-US" altLang="ko-KR" dirty="0" err="1">
                <a:solidFill>
                  <a:schemeClr val="tx1"/>
                </a:solidFill>
              </a:rPr>
              <a:t>tmp</a:t>
            </a:r>
            <a:r>
              <a:rPr lang="en-US" altLang="ko-KR" dirty="0">
                <a:solidFill>
                  <a:schemeClr val="tx1"/>
                </a:solidFill>
              </a:rPr>
              <a:t>/ex3",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	map = map, reduce = reduce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)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out &lt;- </a:t>
            </a:r>
            <a:r>
              <a:rPr lang="en-US" altLang="ko-KR" dirty="0" err="1">
                <a:solidFill>
                  <a:schemeClr val="tx1"/>
                </a:solidFill>
              </a:rPr>
              <a:t>from.dfs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Freq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endParaRPr lang="en-US" altLang="ko-KR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5949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237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6" y="1035422"/>
            <a:ext cx="11617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# </a:t>
            </a:r>
            <a:r>
              <a:rPr lang="ko-KR" altLang="en-US" dirty="0"/>
              <a:t>문서자료에서 단어빈도계산</a:t>
            </a: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Hadoop R </a:t>
            </a:r>
            <a:r>
              <a:rPr lang="ko-KR" altLang="en-US" b="1" dirty="0" smtClean="0"/>
              <a:t>연동</a:t>
            </a:r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>
            <a:off x="513712" y="1545021"/>
            <a:ext cx="9442753" cy="50607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library(</a:t>
            </a:r>
            <a:r>
              <a:rPr lang="en-US" altLang="ko-KR" dirty="0" err="1">
                <a:solidFill>
                  <a:schemeClr val="tx1"/>
                </a:solidFill>
              </a:rPr>
              <a:t>rhdfs</a:t>
            </a:r>
            <a:r>
              <a:rPr lang="en-US" altLang="ko-KR" dirty="0">
                <a:solidFill>
                  <a:schemeClr val="tx1"/>
                </a:solidFill>
              </a:rPr>
              <a:t>) # </a:t>
            </a:r>
            <a:r>
              <a:rPr lang="en-US" altLang="ko-KR" dirty="0" err="1">
                <a:solidFill>
                  <a:schemeClr val="tx1"/>
                </a:solidFill>
              </a:rPr>
              <a:t>Rhadoop</a:t>
            </a:r>
            <a:r>
              <a:rPr lang="en-US" altLang="ko-KR" dirty="0">
                <a:solidFill>
                  <a:schemeClr val="tx1"/>
                </a:solidFill>
              </a:rPr>
              <a:t> package for </a:t>
            </a:r>
            <a:r>
              <a:rPr lang="en-US" altLang="ko-KR" dirty="0" err="1">
                <a:solidFill>
                  <a:schemeClr val="tx1"/>
                </a:solidFill>
              </a:rPr>
              <a:t>hdfs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 err="1">
                <a:solidFill>
                  <a:schemeClr val="tx1"/>
                </a:solidFill>
              </a:rPr>
              <a:t>hdfs.init</a:t>
            </a:r>
            <a:r>
              <a:rPr lang="en-US" altLang="ko-KR" dirty="0">
                <a:solidFill>
                  <a:schemeClr val="tx1"/>
                </a:solidFill>
              </a:rPr>
              <a:t>()    # Start to connect HDFS, </a:t>
            </a:r>
            <a:r>
              <a:rPr lang="ko-KR" altLang="en-US" dirty="0">
                <a:solidFill>
                  <a:schemeClr val="tx1"/>
                </a:solidFill>
              </a:rPr>
              <a:t>반드시 </a:t>
            </a:r>
            <a:r>
              <a:rPr lang="en-US" altLang="ko-KR" dirty="0">
                <a:solidFill>
                  <a:schemeClr val="tx1"/>
                </a:solidFill>
              </a:rPr>
              <a:t>rmr2</a:t>
            </a:r>
            <a:r>
              <a:rPr lang="ko-KR" altLang="en-US" dirty="0">
                <a:solidFill>
                  <a:schemeClr val="tx1"/>
                </a:solidFill>
              </a:rPr>
              <a:t>를 </a:t>
            </a:r>
            <a:r>
              <a:rPr lang="ko-KR" altLang="en-US" dirty="0" err="1">
                <a:solidFill>
                  <a:schemeClr val="tx1"/>
                </a:solidFill>
              </a:rPr>
              <a:t>로드하기</a:t>
            </a:r>
            <a:r>
              <a:rPr lang="ko-KR" altLang="en-US" dirty="0">
                <a:solidFill>
                  <a:schemeClr val="tx1"/>
                </a:solidFill>
              </a:rPr>
              <a:t> 전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library(rmr2)  # </a:t>
            </a:r>
            <a:r>
              <a:rPr lang="en-US" altLang="ko-KR" dirty="0" err="1">
                <a:solidFill>
                  <a:schemeClr val="tx1"/>
                </a:solidFill>
              </a:rPr>
              <a:t>RHadoop</a:t>
            </a:r>
            <a:r>
              <a:rPr lang="en-US" altLang="ko-KR" dirty="0">
                <a:solidFill>
                  <a:schemeClr val="tx1"/>
                </a:solidFill>
              </a:rPr>
              <a:t> package for MapReduce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</a:t>
            </a:r>
          </a:p>
          <a:p>
            <a:r>
              <a:rPr lang="en-US" altLang="ko-KR" dirty="0" err="1">
                <a:solidFill>
                  <a:schemeClr val="tx1"/>
                </a:solidFill>
              </a:rPr>
              <a:t>inputfile</a:t>
            </a:r>
            <a:r>
              <a:rPr lang="en-US" altLang="ko-KR" dirty="0">
                <a:solidFill>
                  <a:schemeClr val="tx1"/>
                </a:solidFill>
              </a:rPr>
              <a:t> &lt;- "/</a:t>
            </a:r>
            <a:r>
              <a:rPr lang="en-US" altLang="ko-KR" dirty="0" err="1">
                <a:solidFill>
                  <a:schemeClr val="tx1"/>
                </a:solidFill>
              </a:rPr>
              <a:t>tmp</a:t>
            </a:r>
            <a:r>
              <a:rPr lang="en-US" altLang="ko-KR" dirty="0">
                <a:solidFill>
                  <a:schemeClr val="tx1"/>
                </a:solidFill>
              </a:rPr>
              <a:t>/README.txt"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if(!</a:t>
            </a:r>
            <a:r>
              <a:rPr lang="en-US" altLang="ko-KR" dirty="0" err="1">
                <a:solidFill>
                  <a:schemeClr val="tx1"/>
                </a:solidFill>
              </a:rPr>
              <a:t>hdfs.exists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inputfile</a:t>
            </a:r>
            <a:r>
              <a:rPr lang="en-US" altLang="ko-KR" dirty="0">
                <a:solidFill>
                  <a:schemeClr val="tx1"/>
                </a:solidFill>
              </a:rPr>
              <a:t>)) stop("File is not found")</a:t>
            </a:r>
          </a:p>
          <a:p>
            <a:r>
              <a:rPr lang="en-US" altLang="ko-KR" dirty="0" err="1">
                <a:solidFill>
                  <a:schemeClr val="tx1"/>
                </a:solidFill>
              </a:rPr>
              <a:t>outputfile</a:t>
            </a:r>
            <a:r>
              <a:rPr lang="en-US" altLang="ko-KR" dirty="0">
                <a:solidFill>
                  <a:schemeClr val="tx1"/>
                </a:solidFill>
              </a:rPr>
              <a:t> &lt;- "/</a:t>
            </a:r>
            <a:r>
              <a:rPr lang="en-US" altLang="ko-KR" dirty="0" err="1">
                <a:solidFill>
                  <a:schemeClr val="tx1"/>
                </a:solidFill>
              </a:rPr>
              <a:t>tmp</a:t>
            </a:r>
            <a:r>
              <a:rPr lang="en-US" altLang="ko-KR" dirty="0">
                <a:solidFill>
                  <a:schemeClr val="tx1"/>
                </a:solidFill>
              </a:rPr>
              <a:t>/ex4"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if(</a:t>
            </a:r>
            <a:r>
              <a:rPr lang="en-US" altLang="ko-KR" dirty="0" err="1">
                <a:solidFill>
                  <a:schemeClr val="tx1"/>
                </a:solidFill>
              </a:rPr>
              <a:t>hdfs.exists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outputfile</a:t>
            </a:r>
            <a:r>
              <a:rPr lang="en-US" altLang="ko-KR" dirty="0">
                <a:solidFill>
                  <a:schemeClr val="tx1"/>
                </a:solidFill>
              </a:rPr>
              <a:t>)) hdfs.rm(</a:t>
            </a:r>
            <a:r>
              <a:rPr lang="en-US" altLang="ko-KR" dirty="0" err="1">
                <a:solidFill>
                  <a:schemeClr val="tx1"/>
                </a:solidFill>
              </a:rPr>
              <a:t>outputfile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map &lt;- function(key, </a:t>
            </a:r>
            <a:r>
              <a:rPr lang="en-US" altLang="ko-KR" dirty="0" err="1">
                <a:solidFill>
                  <a:schemeClr val="tx1"/>
                </a:solidFill>
              </a:rPr>
              <a:t>val</a:t>
            </a:r>
            <a:r>
              <a:rPr lang="en-US" altLang="ko-KR" dirty="0">
                <a:solidFill>
                  <a:schemeClr val="tx1"/>
                </a:solidFill>
              </a:rPr>
              <a:t>){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	</a:t>
            </a:r>
            <a:r>
              <a:rPr lang="en-US" altLang="ko-KR" dirty="0" err="1">
                <a:solidFill>
                  <a:schemeClr val="tx1"/>
                </a:solidFill>
              </a:rPr>
              <a:t>words.vec</a:t>
            </a:r>
            <a:r>
              <a:rPr lang="en-US" altLang="ko-KR" dirty="0">
                <a:solidFill>
                  <a:schemeClr val="tx1"/>
                </a:solidFill>
              </a:rPr>
              <a:t> &lt;- </a:t>
            </a:r>
            <a:r>
              <a:rPr lang="en-US" altLang="ko-KR" dirty="0" err="1">
                <a:solidFill>
                  <a:schemeClr val="tx1"/>
                </a:solidFill>
              </a:rPr>
              <a:t>unlist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strsplit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val</a:t>
            </a:r>
            <a:r>
              <a:rPr lang="en-US" altLang="ko-KR" dirty="0">
                <a:solidFill>
                  <a:schemeClr val="tx1"/>
                </a:solidFill>
              </a:rPr>
              <a:t>, split = " "))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	#</a:t>
            </a:r>
            <a:r>
              <a:rPr lang="en-US" altLang="ko-KR" dirty="0" err="1">
                <a:solidFill>
                  <a:schemeClr val="tx1"/>
                </a:solidFill>
              </a:rPr>
              <a:t>lapply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words.vec</a:t>
            </a:r>
            <a:r>
              <a:rPr lang="en-US" altLang="ko-KR" dirty="0">
                <a:solidFill>
                  <a:schemeClr val="tx1"/>
                </a:solidFill>
              </a:rPr>
              <a:t>, function(word) 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  </a:t>
            </a:r>
            <a:r>
              <a:rPr lang="en-US" altLang="ko-KR" dirty="0" err="1">
                <a:solidFill>
                  <a:schemeClr val="tx1"/>
                </a:solidFill>
              </a:rPr>
              <a:t>keyval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words.vec</a:t>
            </a:r>
            <a:r>
              <a:rPr lang="en-US" altLang="ko-KR" dirty="0">
                <a:solidFill>
                  <a:schemeClr val="tx1"/>
                </a:solidFill>
              </a:rPr>
              <a:t>, 1)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}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reduce &lt;- function(word, counts ) {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	</a:t>
            </a:r>
            <a:r>
              <a:rPr lang="en-US" altLang="ko-KR" dirty="0" err="1">
                <a:solidFill>
                  <a:schemeClr val="tx1"/>
                </a:solidFill>
              </a:rPr>
              <a:t>keyval</a:t>
            </a:r>
            <a:r>
              <a:rPr lang="en-US" altLang="ko-KR" dirty="0">
                <a:solidFill>
                  <a:schemeClr val="tx1"/>
                </a:solidFill>
              </a:rPr>
              <a:t>(word, sum(counts))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}</a:t>
            </a:r>
            <a:endParaRPr lang="en-US" altLang="ko-KR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7397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238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6" y="1035422"/>
            <a:ext cx="11617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# </a:t>
            </a:r>
            <a:r>
              <a:rPr lang="ko-KR" altLang="en-US" dirty="0"/>
              <a:t>문서자료에서 단어빈도계산</a:t>
            </a: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Hadoop R </a:t>
            </a:r>
            <a:r>
              <a:rPr lang="ko-KR" altLang="en-US" b="1" dirty="0" smtClean="0"/>
              <a:t>연동</a:t>
            </a:r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>
            <a:off x="513712" y="1545022"/>
            <a:ext cx="9442753" cy="4572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 result &lt;- </a:t>
            </a:r>
            <a:r>
              <a:rPr lang="en-US" altLang="ko-KR" dirty="0" err="1">
                <a:solidFill>
                  <a:schemeClr val="tx1"/>
                </a:solidFill>
              </a:rPr>
              <a:t>mapreduce</a:t>
            </a:r>
            <a:r>
              <a:rPr lang="en-US" altLang="ko-KR" dirty="0">
                <a:solidFill>
                  <a:schemeClr val="tx1"/>
                </a:solidFill>
              </a:rPr>
              <a:t>(input = </a:t>
            </a:r>
            <a:r>
              <a:rPr lang="en-US" altLang="ko-KR" dirty="0" err="1">
                <a:solidFill>
                  <a:schemeClr val="tx1"/>
                </a:solidFill>
              </a:rPr>
              <a:t>inputfile</a:t>
            </a:r>
            <a:r>
              <a:rPr lang="en-US" altLang="ko-KR" dirty="0">
                <a:solidFill>
                  <a:schemeClr val="tx1"/>
                </a:solidFill>
              </a:rPr>
              <a:t>,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	output = </a:t>
            </a:r>
            <a:r>
              <a:rPr lang="en-US" altLang="ko-KR" dirty="0" err="1">
                <a:solidFill>
                  <a:schemeClr val="tx1"/>
                </a:solidFill>
              </a:rPr>
              <a:t>outputfile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	</a:t>
            </a:r>
            <a:r>
              <a:rPr lang="en-US" altLang="ko-KR" dirty="0" err="1">
                <a:solidFill>
                  <a:schemeClr val="tx1"/>
                </a:solidFill>
              </a:rPr>
              <a:t>input.format</a:t>
            </a:r>
            <a:r>
              <a:rPr lang="en-US" altLang="ko-KR" dirty="0">
                <a:solidFill>
                  <a:schemeClr val="tx1"/>
                </a:solidFill>
              </a:rPr>
              <a:t> = "text", 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	map = map, 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	reduce = reduce, 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	combine = T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)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## </a:t>
            </a:r>
            <a:r>
              <a:rPr lang="en-US" altLang="ko-KR" dirty="0" err="1">
                <a:solidFill>
                  <a:schemeClr val="tx1"/>
                </a:solidFill>
              </a:rPr>
              <a:t>wordcount</a:t>
            </a:r>
            <a:r>
              <a:rPr lang="en-US" altLang="ko-KR" dirty="0">
                <a:solidFill>
                  <a:schemeClr val="tx1"/>
                </a:solidFill>
              </a:rPr>
              <a:t> output</a:t>
            </a:r>
          </a:p>
          <a:p>
            <a:r>
              <a:rPr lang="en-US" altLang="ko-KR" dirty="0" err="1">
                <a:solidFill>
                  <a:schemeClr val="tx1"/>
                </a:solidFill>
              </a:rPr>
              <a:t>freq.dfs</a:t>
            </a:r>
            <a:r>
              <a:rPr lang="en-US" altLang="ko-KR" dirty="0">
                <a:solidFill>
                  <a:schemeClr val="tx1"/>
                </a:solidFill>
              </a:rPr>
              <a:t> &lt;- </a:t>
            </a:r>
            <a:r>
              <a:rPr lang="en-US" altLang="ko-KR" dirty="0" err="1">
                <a:solidFill>
                  <a:schemeClr val="tx1"/>
                </a:solidFill>
              </a:rPr>
              <a:t>from.dfs</a:t>
            </a:r>
            <a:r>
              <a:rPr lang="en-US" altLang="ko-KR" dirty="0">
                <a:solidFill>
                  <a:schemeClr val="tx1"/>
                </a:solidFill>
              </a:rPr>
              <a:t>(result)</a:t>
            </a:r>
          </a:p>
          <a:p>
            <a:r>
              <a:rPr lang="en-US" altLang="ko-KR" dirty="0" err="1">
                <a:solidFill>
                  <a:schemeClr val="tx1"/>
                </a:solidFill>
              </a:rPr>
              <a:t>freq</a:t>
            </a:r>
            <a:r>
              <a:rPr lang="en-US" altLang="ko-KR" dirty="0">
                <a:solidFill>
                  <a:schemeClr val="tx1"/>
                </a:solidFill>
              </a:rPr>
              <a:t> &lt;- </a:t>
            </a:r>
            <a:r>
              <a:rPr lang="en-US" altLang="ko-KR" dirty="0" err="1">
                <a:solidFill>
                  <a:schemeClr val="tx1"/>
                </a:solidFill>
              </a:rPr>
              <a:t>freq.dfs$val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word &lt;- </a:t>
            </a:r>
            <a:r>
              <a:rPr lang="en-US" altLang="ko-KR" dirty="0" err="1">
                <a:solidFill>
                  <a:schemeClr val="tx1"/>
                </a:solidFill>
              </a:rPr>
              <a:t>freq.dfs$key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 err="1">
                <a:solidFill>
                  <a:schemeClr val="tx1"/>
                </a:solidFill>
              </a:rPr>
              <a:t>oidx</a:t>
            </a:r>
            <a:r>
              <a:rPr lang="en-US" altLang="ko-KR" dirty="0">
                <a:solidFill>
                  <a:schemeClr val="tx1"/>
                </a:solidFill>
              </a:rPr>
              <a:t> &lt;- order(</a:t>
            </a:r>
            <a:r>
              <a:rPr lang="en-US" altLang="ko-KR" dirty="0" err="1">
                <a:solidFill>
                  <a:schemeClr val="tx1"/>
                </a:solidFill>
              </a:rPr>
              <a:t>freq</a:t>
            </a:r>
            <a:r>
              <a:rPr lang="en-US" altLang="ko-KR" dirty="0">
                <a:solidFill>
                  <a:schemeClr val="tx1"/>
                </a:solidFill>
              </a:rPr>
              <a:t>, decreasing=T)[1:10]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# Words frequency plot</a:t>
            </a:r>
          </a:p>
          <a:p>
            <a:r>
              <a:rPr lang="en-US" altLang="ko-KR" dirty="0" err="1">
                <a:solidFill>
                  <a:schemeClr val="tx1"/>
                </a:solidFill>
              </a:rPr>
              <a:t>barplot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freq</a:t>
            </a:r>
            <a:r>
              <a:rPr lang="en-US" altLang="ko-KR" dirty="0">
                <a:solidFill>
                  <a:schemeClr val="tx1"/>
                </a:solidFill>
              </a:rPr>
              <a:t>[</a:t>
            </a:r>
            <a:r>
              <a:rPr lang="en-US" altLang="ko-KR" dirty="0" err="1">
                <a:solidFill>
                  <a:schemeClr val="tx1"/>
                </a:solidFill>
              </a:rPr>
              <a:t>oidx</a:t>
            </a:r>
            <a:r>
              <a:rPr lang="en-US" altLang="ko-KR" dirty="0">
                <a:solidFill>
                  <a:schemeClr val="tx1"/>
                </a:solidFill>
              </a:rPr>
              <a:t>], </a:t>
            </a:r>
            <a:r>
              <a:rPr lang="en-US" altLang="ko-KR" dirty="0" err="1">
                <a:solidFill>
                  <a:schemeClr val="tx1"/>
                </a:solidFill>
              </a:rPr>
              <a:t>names.arg</a:t>
            </a:r>
            <a:r>
              <a:rPr lang="en-US" altLang="ko-KR" dirty="0">
                <a:solidFill>
                  <a:schemeClr val="tx1"/>
                </a:solidFill>
              </a:rPr>
              <a:t>=word[</a:t>
            </a:r>
            <a:r>
              <a:rPr lang="en-US" altLang="ko-KR" dirty="0" err="1">
                <a:solidFill>
                  <a:schemeClr val="tx1"/>
                </a:solidFill>
              </a:rPr>
              <a:t>oidx</a:t>
            </a:r>
            <a:r>
              <a:rPr lang="en-US" altLang="ko-KR" dirty="0">
                <a:solidFill>
                  <a:schemeClr val="tx1"/>
                </a:solidFill>
              </a:rPr>
              <a:t>] )</a:t>
            </a:r>
            <a:endParaRPr lang="en-US" altLang="ko-KR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6239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smtClean="0"/>
              <a:t>1. </a:t>
            </a:r>
            <a:r>
              <a:rPr lang="ko-KR" altLang="en-US" b="1" dirty="0" err="1" smtClean="0"/>
              <a:t>빅데이터</a:t>
            </a:r>
            <a:r>
              <a:rPr lang="ko-KR" altLang="en-US" b="1" dirty="0" smtClean="0"/>
              <a:t> 저장 기술</a:t>
            </a:r>
            <a:endParaRPr lang="ko-KR" altLang="en-US" b="1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24</a:t>
            </a:fld>
            <a:r>
              <a:rPr lang="en-US" smtClean="0"/>
              <a:t> - </a:t>
            </a:r>
            <a:endParaRPr lang="en-US" dirty="0"/>
          </a:p>
        </p:txBody>
      </p:sp>
      <p:sp>
        <p:nvSpPr>
          <p:cNvPr id="5" name="내용 개체 틀 7"/>
          <p:cNvSpPr txBox="1">
            <a:spLocks/>
          </p:cNvSpPr>
          <p:nvPr/>
        </p:nvSpPr>
        <p:spPr bwMode="auto">
          <a:xfrm>
            <a:off x="526176" y="1042247"/>
            <a:ext cx="10872293" cy="941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sz="1800" dirty="0"/>
              <a:t> </a:t>
            </a:r>
            <a:r>
              <a:rPr lang="en-US" altLang="ko-KR" sz="1800" dirty="0"/>
              <a:t>Hadoop </a:t>
            </a:r>
            <a:r>
              <a:rPr lang="en-US" altLang="ko-KR" sz="1800" dirty="0" smtClean="0"/>
              <a:t>Architecture</a:t>
            </a:r>
          </a:p>
          <a:p>
            <a:pPr marL="0" indent="0">
              <a:buNone/>
            </a:pPr>
            <a:endParaRPr lang="en-US" altLang="ko-KR" sz="1800" dirty="0"/>
          </a:p>
          <a:p>
            <a:pPr marL="0" indent="0">
              <a:buNone/>
            </a:pPr>
            <a:r>
              <a:rPr lang="en-US" altLang="ko-KR" sz="1800" b="0" dirty="0" smtClean="0"/>
              <a:t> </a:t>
            </a:r>
            <a:endParaRPr lang="en-US" altLang="ko-KR" sz="1800" b="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176" y="1757345"/>
            <a:ext cx="6473713" cy="404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2031" y="4068326"/>
            <a:ext cx="4537841" cy="24743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7182635" y="1608752"/>
            <a:ext cx="469723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 smtClean="0"/>
              <a:t>슬레이브</a:t>
            </a:r>
            <a:r>
              <a:rPr lang="ko-KR" altLang="en-US" sz="1600" dirty="0" smtClean="0"/>
              <a:t> 서버는 </a:t>
            </a:r>
            <a:r>
              <a:rPr lang="en-US" altLang="ko-KR" sz="1600" dirty="0" smtClean="0"/>
              <a:t>1U</a:t>
            </a:r>
            <a:r>
              <a:rPr lang="ko-KR" altLang="en-US" sz="1600" dirty="0" smtClean="0"/>
              <a:t>나 </a:t>
            </a:r>
            <a:r>
              <a:rPr lang="en-US" altLang="ko-KR" sz="1600" dirty="0" smtClean="0"/>
              <a:t>2U</a:t>
            </a:r>
            <a:r>
              <a:rPr lang="ko-KR" altLang="en-US" sz="1600" dirty="0" smtClean="0"/>
              <a:t>의 </a:t>
            </a:r>
            <a:r>
              <a:rPr lang="en-US" altLang="ko-KR" sz="1600" dirty="0" smtClean="0"/>
              <a:t>IA </a:t>
            </a:r>
            <a:r>
              <a:rPr lang="ko-KR" altLang="en-US" sz="1600" dirty="0" smtClean="0"/>
              <a:t>서버로 구성되며</a:t>
            </a:r>
            <a:r>
              <a:rPr lang="en-US" altLang="ko-KR" sz="1600" dirty="0" smtClean="0"/>
              <a:t>, Rack</a:t>
            </a:r>
            <a:r>
              <a:rPr lang="ko-KR" altLang="en-US" sz="1600" dirty="0" smtClean="0"/>
              <a:t>에 설치 하는 것이 일반적</a:t>
            </a:r>
            <a:endParaRPr lang="en-US" altLang="ko-KR" sz="1600" dirty="0" smtClean="0"/>
          </a:p>
          <a:p>
            <a:endParaRPr lang="en-US" altLang="ko-KR" sz="1600" dirty="0"/>
          </a:p>
          <a:p>
            <a:r>
              <a:rPr lang="ko-KR" altLang="en-US" sz="1600" dirty="0" smtClean="0"/>
              <a:t>서버간 네트워크 접속에는 특별한 하드웨어가 필요치 않으며 </a:t>
            </a:r>
            <a:r>
              <a:rPr lang="en-US" altLang="ko-KR" sz="1600" dirty="0" smtClean="0"/>
              <a:t>Rack </a:t>
            </a:r>
            <a:r>
              <a:rPr lang="ko-KR" altLang="en-US" sz="1600" dirty="0" smtClean="0"/>
              <a:t>내부에 </a:t>
            </a:r>
            <a:r>
              <a:rPr lang="en-US" altLang="ko-KR" sz="1600" dirty="0" smtClean="0"/>
              <a:t>L2 </a:t>
            </a:r>
            <a:r>
              <a:rPr lang="ko-KR" altLang="en-US" sz="1600" dirty="0" smtClean="0"/>
              <a:t>스위치를</a:t>
            </a:r>
            <a:r>
              <a:rPr lang="en-US" altLang="ko-KR" sz="1600" dirty="0" smtClean="0"/>
              <a:t>, Rack </a:t>
            </a:r>
            <a:r>
              <a:rPr lang="ko-KR" altLang="en-US" sz="1600" dirty="0" smtClean="0"/>
              <a:t>간에 접속에는 </a:t>
            </a:r>
            <a:r>
              <a:rPr lang="en-US" altLang="ko-KR" sz="1600" dirty="0" smtClean="0"/>
              <a:t>L3 </a:t>
            </a:r>
            <a:r>
              <a:rPr lang="ko-KR" altLang="en-US" sz="1600" dirty="0" smtClean="0"/>
              <a:t>스위치를 배치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0388758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smtClean="0"/>
              <a:t>1. </a:t>
            </a:r>
            <a:r>
              <a:rPr lang="ko-KR" altLang="en-US" b="1" dirty="0" err="1" smtClean="0"/>
              <a:t>빅데이터</a:t>
            </a:r>
            <a:r>
              <a:rPr lang="ko-KR" altLang="en-US" b="1" dirty="0" smtClean="0"/>
              <a:t> 저장 기술</a:t>
            </a:r>
            <a:endParaRPr lang="ko-KR" altLang="en-US" b="1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25</a:t>
            </a:fld>
            <a:r>
              <a:rPr lang="en-US" smtClean="0"/>
              <a:t> - </a:t>
            </a:r>
            <a:endParaRPr lang="en-US" dirty="0"/>
          </a:p>
        </p:txBody>
      </p:sp>
      <p:sp>
        <p:nvSpPr>
          <p:cNvPr id="5" name="내용 개체 틀 7"/>
          <p:cNvSpPr txBox="1">
            <a:spLocks/>
          </p:cNvSpPr>
          <p:nvPr/>
        </p:nvSpPr>
        <p:spPr bwMode="auto">
          <a:xfrm>
            <a:off x="413241" y="1022997"/>
            <a:ext cx="10872293" cy="48751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sz="1800" dirty="0"/>
              <a:t> </a:t>
            </a:r>
            <a:r>
              <a:rPr lang="en-US" altLang="ko-KR" sz="1800" dirty="0"/>
              <a:t>HDFS(Hadoop Distributed File System)</a:t>
            </a:r>
          </a:p>
          <a:p>
            <a:pPr marL="0" indent="0">
              <a:buNone/>
            </a:pPr>
            <a:endParaRPr lang="en-US" altLang="ko-KR" sz="1800" b="0" dirty="0" smtClean="0"/>
          </a:p>
          <a:p>
            <a:pPr marL="514350" lvl="1" indent="-342900">
              <a:buFont typeface="Wingdings" panose="05000000000000000000" pitchFamily="2" charset="2"/>
              <a:buChar char="Ø"/>
            </a:pPr>
            <a:r>
              <a:rPr lang="ko-KR" altLang="en-US" b="0" dirty="0" smtClean="0"/>
              <a:t>파일의 </a:t>
            </a:r>
            <a:r>
              <a:rPr lang="ko-KR" altLang="en-US" b="0" dirty="0"/>
              <a:t>분산 저장이 목적</a:t>
            </a:r>
          </a:p>
          <a:p>
            <a:pPr marL="514350" lvl="1" indent="-342900">
              <a:buFont typeface="Wingdings" panose="05000000000000000000" pitchFamily="2" charset="2"/>
              <a:buChar char="Ø"/>
            </a:pPr>
            <a:r>
              <a:rPr lang="en-US" altLang="ko-KR" b="0" dirty="0" err="1" smtClean="0"/>
              <a:t>Namenodes</a:t>
            </a:r>
            <a:r>
              <a:rPr lang="ko-KR" altLang="en-US" b="0" dirty="0"/>
              <a:t>와 </a:t>
            </a:r>
            <a:r>
              <a:rPr lang="en-US" altLang="ko-KR" b="0" dirty="0" err="1"/>
              <a:t>Datanodes</a:t>
            </a:r>
            <a:r>
              <a:rPr lang="ko-KR" altLang="en-US" b="0" dirty="0"/>
              <a:t>로 구성</a:t>
            </a:r>
          </a:p>
          <a:p>
            <a:pPr marL="0" indent="0">
              <a:buNone/>
            </a:pPr>
            <a:r>
              <a:rPr lang="ko-KR" altLang="en-US" sz="1800" b="0" dirty="0" smtClean="0"/>
              <a:t>      </a:t>
            </a:r>
            <a:r>
              <a:rPr lang="en-US" altLang="ko-KR" sz="1800" b="0" dirty="0" smtClean="0"/>
              <a:t>- Master </a:t>
            </a:r>
            <a:r>
              <a:rPr lang="en-US" altLang="ko-KR" sz="1800" b="0" dirty="0" err="1"/>
              <a:t>Namenode</a:t>
            </a:r>
            <a:endParaRPr lang="en-US" altLang="ko-KR" sz="1800" b="0" dirty="0"/>
          </a:p>
          <a:p>
            <a:pPr marL="0" indent="0">
              <a:buNone/>
            </a:pPr>
            <a:r>
              <a:rPr lang="en-US" altLang="ko-KR" sz="1800" b="0" dirty="0" smtClean="0"/>
              <a:t>      - Secondary </a:t>
            </a:r>
            <a:r>
              <a:rPr lang="en-US" altLang="ko-KR" sz="1800" b="0" dirty="0" err="1"/>
              <a:t>Namenode</a:t>
            </a:r>
            <a:endParaRPr lang="en-US" altLang="ko-KR" sz="1800" b="0" dirty="0"/>
          </a:p>
          <a:p>
            <a:pPr marL="0" indent="0">
              <a:buNone/>
            </a:pPr>
            <a:r>
              <a:rPr lang="en-US" altLang="ko-KR" sz="1800" b="0" dirty="0" smtClean="0"/>
              <a:t>      - </a:t>
            </a:r>
            <a:r>
              <a:rPr lang="en-US" altLang="ko-KR" sz="1800" b="0" dirty="0" err="1" smtClean="0"/>
              <a:t>Datanode</a:t>
            </a:r>
            <a:endParaRPr lang="en-US" altLang="ko-KR" sz="1800" b="0" dirty="0"/>
          </a:p>
          <a:p>
            <a:pPr marL="514350" lvl="1" indent="-342900">
              <a:buFont typeface="Wingdings" panose="05000000000000000000" pitchFamily="2" charset="2"/>
              <a:buChar char="Ø"/>
            </a:pPr>
            <a:r>
              <a:rPr lang="ko-KR" altLang="en-US" b="0" dirty="0" smtClean="0"/>
              <a:t>저렴한 </a:t>
            </a:r>
            <a:r>
              <a:rPr lang="ko-KR" altLang="en-US" b="0" dirty="0"/>
              <a:t>컴퓨터로 대 용량 데이터를 저장할 수 있는 시스템</a:t>
            </a:r>
          </a:p>
          <a:p>
            <a:pPr marL="0" indent="0">
              <a:buNone/>
            </a:pPr>
            <a:r>
              <a:rPr lang="ko-KR" altLang="en-US" sz="1800" b="0" dirty="0"/>
              <a:t> </a:t>
            </a:r>
            <a:r>
              <a:rPr lang="ko-KR" altLang="en-US" sz="1800" b="0" dirty="0" smtClean="0"/>
              <a:t>     </a:t>
            </a:r>
            <a:r>
              <a:rPr lang="en-US" altLang="ko-KR" sz="1800" b="0" dirty="0" smtClean="0"/>
              <a:t>- </a:t>
            </a:r>
            <a:r>
              <a:rPr lang="ko-KR" altLang="en-US" sz="1800" b="0" dirty="0" smtClean="0"/>
              <a:t>네트워크 </a:t>
            </a:r>
            <a:r>
              <a:rPr lang="en-US" altLang="ko-KR" sz="1800" b="0" dirty="0"/>
              <a:t>Raid</a:t>
            </a:r>
            <a:r>
              <a:rPr lang="ko-KR" altLang="en-US" sz="1800" b="0" dirty="0"/>
              <a:t>와 같이 연결된 것 처럼 사용하는 </a:t>
            </a:r>
            <a:r>
              <a:rPr lang="ko-KR" altLang="en-US" sz="1800" b="0" dirty="0" smtClean="0"/>
              <a:t>하드디스크</a:t>
            </a:r>
          </a:p>
          <a:p>
            <a:pPr marL="0" indent="0">
              <a:buNone/>
            </a:pPr>
            <a:r>
              <a:rPr lang="ko-KR" altLang="en-US" sz="1800" b="0" dirty="0"/>
              <a:t> </a:t>
            </a:r>
            <a:r>
              <a:rPr lang="ko-KR" altLang="en-US" sz="1800" b="0" dirty="0" smtClean="0"/>
              <a:t>     </a:t>
            </a:r>
            <a:r>
              <a:rPr lang="en-US" altLang="ko-KR" sz="1800" b="0" dirty="0" smtClean="0"/>
              <a:t>- Scale Out</a:t>
            </a:r>
          </a:p>
          <a:p>
            <a:pPr marL="514350" lvl="1" indent="-342900">
              <a:buFont typeface="Wingdings" panose="05000000000000000000" pitchFamily="2" charset="2"/>
              <a:buChar char="Ø"/>
            </a:pPr>
            <a:r>
              <a:rPr lang="en-US" altLang="ko-KR" b="0" dirty="0" smtClean="0"/>
              <a:t>Block(Chunk</a:t>
            </a:r>
            <a:r>
              <a:rPr lang="en-US" altLang="ko-KR" b="0" dirty="0"/>
              <a:t>) </a:t>
            </a:r>
            <a:r>
              <a:rPr lang="ko-KR" altLang="en-US" b="0" dirty="0"/>
              <a:t>단위로 파일관리 </a:t>
            </a:r>
            <a:r>
              <a:rPr lang="en-US" altLang="ko-KR" b="0" dirty="0"/>
              <a:t>(</a:t>
            </a:r>
            <a:r>
              <a:rPr lang="ko-KR" altLang="en-US" b="0" dirty="0"/>
              <a:t>저장</a:t>
            </a:r>
            <a:r>
              <a:rPr lang="en-US" altLang="ko-KR" b="0" dirty="0"/>
              <a:t>/</a:t>
            </a:r>
            <a:r>
              <a:rPr lang="ko-KR" altLang="en-US" b="0" dirty="0"/>
              <a:t>복제</a:t>
            </a:r>
            <a:r>
              <a:rPr lang="en-US" altLang="ko-KR" b="0" dirty="0"/>
              <a:t>/</a:t>
            </a:r>
            <a:r>
              <a:rPr lang="ko-KR" altLang="en-US" b="0" dirty="0"/>
              <a:t>삭제</a:t>
            </a:r>
            <a:r>
              <a:rPr lang="en-US" altLang="ko-KR" b="0" dirty="0"/>
              <a:t>)</a:t>
            </a:r>
          </a:p>
          <a:p>
            <a:pPr marL="0" indent="0">
              <a:buNone/>
            </a:pPr>
            <a:r>
              <a:rPr lang="en-US" altLang="ko-KR" sz="1800" b="0" dirty="0"/>
              <a:t> </a:t>
            </a:r>
            <a:r>
              <a:rPr lang="en-US" altLang="ko-KR" sz="1800" b="0" dirty="0" smtClean="0"/>
              <a:t>     - Default </a:t>
            </a:r>
            <a:r>
              <a:rPr lang="en-US" altLang="ko-KR" sz="1800" b="0" dirty="0"/>
              <a:t>Size</a:t>
            </a:r>
            <a:r>
              <a:rPr lang="ko-KR" altLang="en-US" sz="1800" b="0" dirty="0"/>
              <a:t>는 </a:t>
            </a:r>
            <a:r>
              <a:rPr lang="en-US" altLang="ko-KR" sz="1800" b="0" dirty="0"/>
              <a:t>64M</a:t>
            </a:r>
          </a:p>
          <a:p>
            <a:pPr marL="514350" lvl="1" indent="-342900">
              <a:buFont typeface="Wingdings" panose="05000000000000000000" pitchFamily="2" charset="2"/>
              <a:buChar char="Ø"/>
            </a:pPr>
            <a:r>
              <a:rPr lang="en-US" altLang="ko-KR" b="0" dirty="0" smtClean="0"/>
              <a:t> </a:t>
            </a:r>
            <a:r>
              <a:rPr lang="ko-KR" altLang="en-US" b="0" dirty="0" err="1" smtClean="0"/>
              <a:t>제기능을</a:t>
            </a:r>
            <a:r>
              <a:rPr lang="ko-KR" altLang="en-US" b="0" dirty="0" smtClean="0"/>
              <a:t> </a:t>
            </a:r>
            <a:r>
              <a:rPr lang="ko-KR" altLang="en-US" b="0" dirty="0"/>
              <a:t>통해 안전성</a:t>
            </a:r>
            <a:r>
              <a:rPr lang="en-US" altLang="ko-KR" b="0" dirty="0"/>
              <a:t>/</a:t>
            </a:r>
            <a:r>
              <a:rPr lang="ko-KR" altLang="en-US" b="0" dirty="0"/>
              <a:t>신뢰성을 보장</a:t>
            </a:r>
          </a:p>
          <a:p>
            <a:pPr marL="514350" lvl="1" indent="-342900">
              <a:buFont typeface="Wingdings" panose="05000000000000000000" pitchFamily="2" charset="2"/>
              <a:buChar char="Ø"/>
            </a:pPr>
            <a:r>
              <a:rPr lang="en-US" altLang="ko-KR" b="0" dirty="0" smtClean="0"/>
              <a:t>1</a:t>
            </a:r>
            <a:r>
              <a:rPr lang="ko-KR" altLang="en-US" b="0" dirty="0"/>
              <a:t>대의 </a:t>
            </a:r>
            <a:r>
              <a:rPr lang="en-US" altLang="ko-KR" b="0" dirty="0"/>
              <a:t>Master</a:t>
            </a:r>
            <a:r>
              <a:rPr lang="ko-KR" altLang="en-US" b="0" dirty="0"/>
              <a:t>서버에 </a:t>
            </a:r>
            <a:r>
              <a:rPr lang="en-US" altLang="ko-KR" b="0" dirty="0"/>
              <a:t>4000+</a:t>
            </a:r>
            <a:r>
              <a:rPr lang="ko-KR" altLang="en-US" b="0" dirty="0"/>
              <a:t>이상의 </a:t>
            </a:r>
            <a:r>
              <a:rPr lang="en-US" altLang="ko-KR" b="0" dirty="0" err="1"/>
              <a:t>Datanodes</a:t>
            </a:r>
            <a:r>
              <a:rPr lang="ko-KR" altLang="en-US" b="0" dirty="0"/>
              <a:t>를 운영할 수 있음</a:t>
            </a:r>
            <a:r>
              <a:rPr lang="en-US" altLang="ko-KR" b="0" dirty="0"/>
              <a:t>.</a:t>
            </a:r>
          </a:p>
          <a:p>
            <a:pPr marL="514350" lvl="1" indent="-342900">
              <a:buFont typeface="Wingdings" panose="05000000000000000000" pitchFamily="2" charset="2"/>
              <a:buChar char="Ø"/>
            </a:pPr>
            <a:r>
              <a:rPr lang="en-US" altLang="ko-KR" b="0" dirty="0" smtClean="0"/>
              <a:t>API</a:t>
            </a:r>
            <a:r>
              <a:rPr lang="ko-KR" altLang="en-US" b="0" dirty="0"/>
              <a:t>지원</a:t>
            </a:r>
          </a:p>
          <a:p>
            <a:pPr marL="0" indent="0">
              <a:buNone/>
            </a:pPr>
            <a:r>
              <a:rPr lang="ko-KR" altLang="en-US" sz="1800" b="0" dirty="0"/>
              <a:t> </a:t>
            </a:r>
            <a:r>
              <a:rPr lang="ko-KR" altLang="en-US" sz="1800" b="0" dirty="0" smtClean="0"/>
              <a:t>     </a:t>
            </a:r>
            <a:r>
              <a:rPr lang="en-US" altLang="ko-KR" sz="1800" b="0" dirty="0" smtClean="0"/>
              <a:t>- </a:t>
            </a:r>
            <a:r>
              <a:rPr lang="ko-KR" altLang="en-US" sz="1800" b="0" dirty="0" err="1" smtClean="0"/>
              <a:t>하둡</a:t>
            </a:r>
            <a:r>
              <a:rPr lang="ko-KR" altLang="en-US" sz="1800" b="0" dirty="0" smtClean="0"/>
              <a:t> </a:t>
            </a:r>
            <a:r>
              <a:rPr lang="ko-KR" altLang="en-US" sz="1800" b="0" dirty="0"/>
              <a:t>코어는 </a:t>
            </a:r>
            <a:r>
              <a:rPr lang="en-US" altLang="ko-KR" sz="1800" b="0" dirty="0"/>
              <a:t>Python, Java, C/C++</a:t>
            </a:r>
          </a:p>
        </p:txBody>
      </p:sp>
    </p:spTree>
    <p:extLst>
      <p:ext uri="{BB962C8B-B14F-4D97-AF65-F5344CB8AC3E}">
        <p14:creationId xmlns:p14="http://schemas.microsoft.com/office/powerpoint/2010/main" val="37833240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Hadoop</a:t>
            </a:r>
            <a:r>
              <a:rPr lang="ko-KR" altLang="en-US" dirty="0"/>
              <a:t>의 패러다임의 전환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26</a:t>
            </a:fld>
            <a:r>
              <a:rPr lang="en-US" smtClean="0"/>
              <a:t> - 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870364" y="2501068"/>
            <a:ext cx="825578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i="1" dirty="0" err="1">
                <a:solidFill>
                  <a:schemeClr val="accent5">
                    <a:lumMod val="75000"/>
                  </a:schemeClr>
                </a:solidFill>
              </a:rPr>
              <a:t>로직이</a:t>
            </a:r>
            <a:r>
              <a:rPr lang="ko-KR" altLang="en-US" sz="4000" b="1" i="1" dirty="0">
                <a:solidFill>
                  <a:schemeClr val="accent5">
                    <a:lumMod val="75000"/>
                  </a:schemeClr>
                </a:solidFill>
              </a:rPr>
              <a:t> 데이터에 접근하지 </a:t>
            </a:r>
            <a:r>
              <a:rPr lang="ko-KR" altLang="en-US" sz="4000" b="1" i="1" dirty="0" smtClean="0">
                <a:solidFill>
                  <a:schemeClr val="accent5">
                    <a:lumMod val="75000"/>
                  </a:schemeClr>
                </a:solidFill>
              </a:rPr>
              <a:t>말고</a:t>
            </a:r>
            <a:endParaRPr lang="en-US" altLang="ko-KR" sz="4000" b="1" i="1" dirty="0" smtClean="0">
              <a:solidFill>
                <a:schemeClr val="accent5">
                  <a:lumMod val="75000"/>
                </a:schemeClr>
              </a:solidFill>
            </a:endParaRPr>
          </a:p>
          <a:p>
            <a:endParaRPr lang="ko-KR" altLang="en-US" sz="4000" b="1" i="1" dirty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ko-KR" altLang="en-US" sz="4000" b="1" i="1" dirty="0">
                <a:solidFill>
                  <a:schemeClr val="accent5">
                    <a:lumMod val="75000"/>
                  </a:schemeClr>
                </a:solidFill>
              </a:rPr>
              <a:t>데이터가 있는 곳에 </a:t>
            </a:r>
            <a:r>
              <a:rPr lang="ko-KR" altLang="en-US" sz="4000" b="1" i="1" dirty="0" err="1">
                <a:solidFill>
                  <a:schemeClr val="accent5">
                    <a:lumMod val="75000"/>
                  </a:schemeClr>
                </a:solidFill>
              </a:rPr>
              <a:t>로직을</a:t>
            </a:r>
            <a:r>
              <a:rPr lang="ko-KR" altLang="en-US" sz="4000" b="1" i="1" dirty="0">
                <a:solidFill>
                  <a:schemeClr val="accent5">
                    <a:lumMod val="75000"/>
                  </a:schemeClr>
                </a:solidFill>
              </a:rPr>
              <a:t> 옮겨라</a:t>
            </a:r>
            <a:r>
              <a:rPr lang="en-US" altLang="ko-KR" sz="4000" b="1" i="1" dirty="0">
                <a:solidFill>
                  <a:schemeClr val="accent5">
                    <a:lumMod val="75000"/>
                  </a:schemeClr>
                </a:solidFill>
              </a:rPr>
              <a:t>!</a:t>
            </a:r>
            <a:endParaRPr lang="ko-KR" altLang="en-US" sz="4000" i="1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26645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왜 대용량에 </a:t>
            </a:r>
            <a:r>
              <a:rPr lang="en-US" altLang="ko-KR" b="1" dirty="0"/>
              <a:t>Apache Hadoop</a:t>
            </a:r>
            <a:r>
              <a:rPr lang="ko-KR" altLang="en-US" b="1" dirty="0"/>
              <a:t>이 적합한가</a:t>
            </a:r>
            <a:r>
              <a:rPr lang="en-US" altLang="ko-KR" b="1" dirty="0"/>
              <a:t>?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27</a:t>
            </a:fld>
            <a:r>
              <a:rPr lang="en-US" smtClean="0"/>
              <a:t> - 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19545" y="1413164"/>
            <a:ext cx="9996055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ko-KR" altLang="en-US" dirty="0">
                <a:latin typeface="+mn-ea"/>
              </a:rPr>
              <a:t>애플리케이션</a:t>
            </a:r>
            <a:r>
              <a:rPr lang="en-US" altLang="ko-KR" dirty="0">
                <a:latin typeface="+mn-ea"/>
              </a:rPr>
              <a:t>/</a:t>
            </a:r>
            <a:r>
              <a:rPr lang="ko-KR" altLang="en-US" dirty="0">
                <a:latin typeface="+mn-ea"/>
              </a:rPr>
              <a:t>트랜잭션 로그 정보는 매우 크다</a:t>
            </a:r>
            <a:r>
              <a:rPr lang="en-US" altLang="ko-KR" dirty="0">
                <a:latin typeface="+mn-ea"/>
              </a:rPr>
              <a:t>.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+mn-ea"/>
              </a:rPr>
              <a:t>대용량 </a:t>
            </a:r>
            <a:r>
              <a:rPr lang="ko-KR" altLang="en-US" dirty="0">
                <a:latin typeface="+mn-ea"/>
              </a:rPr>
              <a:t>파일을 저장할 수 있는 분산 파일 시스템을 제공한다</a:t>
            </a:r>
            <a:r>
              <a:rPr lang="en-US" altLang="ko-KR" dirty="0">
                <a:latin typeface="+mn-ea"/>
              </a:rPr>
              <a:t>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dirty="0" smtClean="0">
                <a:latin typeface="+mn-ea"/>
              </a:rPr>
              <a:t>I/O </a:t>
            </a:r>
            <a:r>
              <a:rPr lang="ko-KR" altLang="en-US" dirty="0">
                <a:latin typeface="+mn-ea"/>
              </a:rPr>
              <a:t>집중적이면서 </a:t>
            </a:r>
            <a:r>
              <a:rPr lang="en-US" altLang="ko-KR" dirty="0">
                <a:latin typeface="+mn-ea"/>
              </a:rPr>
              <a:t>CPU</a:t>
            </a:r>
            <a:r>
              <a:rPr lang="ko-KR" altLang="en-US" dirty="0">
                <a:latin typeface="+mn-ea"/>
              </a:rPr>
              <a:t>도 많이 사용한다</a:t>
            </a:r>
            <a:r>
              <a:rPr lang="en-US" altLang="ko-KR" dirty="0">
                <a:latin typeface="+mn-ea"/>
              </a:rPr>
              <a:t>.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+mn-ea"/>
              </a:rPr>
              <a:t>멀티 </a:t>
            </a:r>
            <a:r>
              <a:rPr lang="ko-KR" altLang="en-US" dirty="0" err="1">
                <a:latin typeface="+mn-ea"/>
              </a:rPr>
              <a:t>노드로</a:t>
            </a:r>
            <a:r>
              <a:rPr lang="ko-KR" altLang="en-US" dirty="0">
                <a:latin typeface="+mn-ea"/>
              </a:rPr>
              <a:t> 부하를 분산시켜 처리한다</a:t>
            </a:r>
            <a:r>
              <a:rPr lang="en-US" altLang="ko-KR" dirty="0">
                <a:latin typeface="+mn-ea"/>
              </a:rPr>
              <a:t>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ko-KR" altLang="en-US" dirty="0" smtClean="0">
                <a:latin typeface="+mn-ea"/>
              </a:rPr>
              <a:t>데이터베이스는 </a:t>
            </a:r>
            <a:r>
              <a:rPr lang="ko-KR" altLang="en-US" dirty="0">
                <a:latin typeface="+mn-ea"/>
              </a:rPr>
              <a:t>하드웨어 추가 시 성능 향상이 </a:t>
            </a:r>
            <a:r>
              <a:rPr lang="en-US" altLang="ko-KR" dirty="0">
                <a:latin typeface="+mn-ea"/>
              </a:rPr>
              <a:t>linear</a:t>
            </a:r>
            <a:r>
              <a:rPr lang="ko-KR" altLang="en-US" dirty="0">
                <a:latin typeface="+mn-ea"/>
              </a:rPr>
              <a:t>하지 않다</a:t>
            </a:r>
            <a:r>
              <a:rPr lang="en-US" altLang="ko-KR" dirty="0">
                <a:latin typeface="+mn-ea"/>
              </a:rPr>
              <a:t>.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+mn-ea"/>
              </a:rPr>
              <a:t>장비를 </a:t>
            </a:r>
            <a:r>
              <a:rPr lang="ko-KR" altLang="en-US" dirty="0">
                <a:latin typeface="+mn-ea"/>
              </a:rPr>
              <a:t>증가시킬 수록 성능이 </a:t>
            </a:r>
            <a:r>
              <a:rPr lang="en-US" altLang="ko-KR" dirty="0">
                <a:latin typeface="+mn-ea"/>
              </a:rPr>
              <a:t>linear</a:t>
            </a:r>
            <a:r>
              <a:rPr lang="ko-KR" altLang="en-US" dirty="0">
                <a:latin typeface="+mn-ea"/>
              </a:rPr>
              <a:t>에 가깝게 향상된다</a:t>
            </a:r>
            <a:r>
              <a:rPr lang="en-US" altLang="ko-KR" dirty="0">
                <a:latin typeface="+mn-ea"/>
              </a:rPr>
              <a:t>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ko-KR" altLang="en-US" dirty="0" smtClean="0">
                <a:latin typeface="+mn-ea"/>
              </a:rPr>
              <a:t>데이터베이스는 </a:t>
            </a:r>
            <a:r>
              <a:rPr lang="ko-KR" altLang="en-US" dirty="0">
                <a:latin typeface="+mn-ea"/>
              </a:rPr>
              <a:t>소프트웨어와 하드웨어가 비싸다</a:t>
            </a:r>
            <a:r>
              <a:rPr lang="en-US" altLang="ko-KR" dirty="0">
                <a:latin typeface="+mn-ea"/>
              </a:rPr>
              <a:t>.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ko-KR" dirty="0" smtClean="0">
                <a:latin typeface="+mn-ea"/>
              </a:rPr>
              <a:t>Apache </a:t>
            </a:r>
            <a:r>
              <a:rPr lang="en-US" altLang="ko-KR" dirty="0">
                <a:latin typeface="+mn-ea"/>
              </a:rPr>
              <a:t>Hadoop</a:t>
            </a:r>
            <a:r>
              <a:rPr lang="ko-KR" altLang="en-US" dirty="0">
                <a:latin typeface="+mn-ea"/>
              </a:rPr>
              <a:t>은 무료이다</a:t>
            </a:r>
            <a:r>
              <a:rPr lang="en-US" altLang="ko-KR" dirty="0">
                <a:latin typeface="+mn-ea"/>
              </a:rPr>
              <a:t>.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ko-KR" dirty="0" smtClean="0">
                <a:latin typeface="+mn-ea"/>
              </a:rPr>
              <a:t>Intel </a:t>
            </a:r>
            <a:r>
              <a:rPr lang="en-US" altLang="ko-KR" dirty="0">
                <a:latin typeface="+mn-ea"/>
              </a:rPr>
              <a:t>Core </a:t>
            </a:r>
            <a:r>
              <a:rPr lang="ko-KR" altLang="en-US" dirty="0" err="1">
                <a:latin typeface="+mn-ea"/>
              </a:rPr>
              <a:t>머신과</a:t>
            </a:r>
            <a:r>
              <a:rPr lang="ko-KR" altLang="en-US" dirty="0">
                <a:latin typeface="+mn-ea"/>
              </a:rPr>
              <a:t> </a:t>
            </a:r>
            <a:r>
              <a:rPr lang="ko-KR" altLang="en-US" dirty="0" err="1">
                <a:latin typeface="+mn-ea"/>
              </a:rPr>
              <a:t>리눅스는</a:t>
            </a:r>
            <a:r>
              <a:rPr lang="ko-KR" altLang="en-US" dirty="0">
                <a:latin typeface="+mn-ea"/>
              </a:rPr>
              <a:t> 싸다</a:t>
            </a:r>
            <a:r>
              <a:rPr lang="en-US" altLang="ko-KR" dirty="0">
                <a:latin typeface="+mn-ea"/>
              </a:rPr>
              <a:t>.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ko-KR" altLang="en-US" sz="2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5983523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7"/>
          <p:cNvSpPr txBox="1">
            <a:spLocks/>
          </p:cNvSpPr>
          <p:nvPr/>
        </p:nvSpPr>
        <p:spPr bwMode="auto">
          <a:xfrm>
            <a:off x="652300" y="884593"/>
            <a:ext cx="802865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dirty="0" err="1"/>
              <a:t>빅데이터</a:t>
            </a:r>
            <a:r>
              <a:rPr lang="ko-KR" altLang="en-US" dirty="0"/>
              <a:t> </a:t>
            </a:r>
            <a:r>
              <a:rPr lang="en-US" altLang="ko-KR" dirty="0"/>
              <a:t>S/W</a:t>
            </a:r>
            <a:endParaRPr lang="ko-KR" altLang="en-US" dirty="0"/>
          </a:p>
        </p:txBody>
      </p:sp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8" y="305361"/>
            <a:ext cx="6328411" cy="432000"/>
          </a:xfrm>
        </p:spPr>
        <p:txBody>
          <a:bodyPr/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2. </a:t>
            </a:r>
            <a:r>
              <a:rPr lang="ko-KR" altLang="en-US" b="1" dirty="0" err="1" smtClean="0">
                <a:latin typeface="+mn-ea"/>
                <a:ea typeface="+mn-ea"/>
                <a:cs typeface="JBold" pitchFamily="18" charset="-127"/>
              </a:rPr>
              <a:t>빅데이터</a:t>
            </a:r>
            <a:r>
              <a:rPr lang="ko-KR" altLang="en-US" b="1" dirty="0" smtClean="0">
                <a:latin typeface="+mn-ea"/>
                <a:ea typeface="+mn-ea"/>
                <a:cs typeface="JBold" pitchFamily="18" charset="-127"/>
              </a:rPr>
              <a:t> 기술의 이해</a:t>
            </a:r>
            <a:endParaRPr lang="ko-KR" altLang="en-US" sz="2000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28</a:t>
            </a:fld>
            <a:r>
              <a:rPr lang="en-US" dirty="0" smtClean="0"/>
              <a:t> </a:t>
            </a:r>
            <a:endParaRPr lang="en-US" dirty="0"/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909308"/>
              </p:ext>
            </p:extLst>
          </p:nvPr>
        </p:nvGraphicFramePr>
        <p:xfrm>
          <a:off x="501421" y="1249382"/>
          <a:ext cx="11287582" cy="5136222"/>
        </p:xfrm>
        <a:graphic>
          <a:graphicData uri="http://schemas.openxmlformats.org/drawingml/2006/table">
            <a:tbl>
              <a:tblPr firstRow="1" firstCol="1" bandRow="1">
                <a:tableStyleId>{BDBED569-4797-4DF1-A0F4-6AAB3CD982D8}</a:tableStyleId>
              </a:tblPr>
              <a:tblGrid>
                <a:gridCol w="1837518"/>
                <a:gridCol w="7729086"/>
                <a:gridCol w="1720978"/>
              </a:tblGrid>
              <a:tr h="358037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altLang="ko-KR" sz="1400" kern="100" dirty="0" smtClean="0">
                          <a:effectLst/>
                        </a:rPr>
                        <a:t>S/W</a:t>
                      </a:r>
                      <a:endParaRPr lang="ko-KR" sz="1400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en-US" sz="1400" kern="100" dirty="0" smtClean="0">
                          <a:effectLst/>
                        </a:rPr>
                        <a:t>설명</a:t>
                      </a:r>
                      <a:endParaRPr lang="ko-KR" sz="1400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en-US" sz="1400" kern="100" dirty="0" smtClean="0">
                          <a:effectLst/>
                        </a:rPr>
                        <a:t>비고</a:t>
                      </a:r>
                      <a:endParaRPr lang="ko-KR" sz="1400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</a:tr>
              <a:tr h="408013"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altLang="en-US" sz="1400" kern="100" dirty="0" err="1" smtClean="0">
                          <a:effectLst/>
                        </a:rPr>
                        <a:t>하둡</a:t>
                      </a:r>
                      <a:r>
                        <a:rPr lang="ko-KR" altLang="en-US" sz="1400" kern="100" dirty="0" smtClean="0">
                          <a:effectLst/>
                        </a:rPr>
                        <a:t> </a:t>
                      </a:r>
                      <a:r>
                        <a:rPr lang="en-US" altLang="ko-KR" sz="1400" kern="100" dirty="0" smtClean="0">
                          <a:effectLst/>
                        </a:rPr>
                        <a:t>HDFS</a:t>
                      </a:r>
                      <a:endParaRPr lang="ko-KR" sz="1400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altLang="en-US" sz="1400" b="1" kern="100" dirty="0" err="1" smtClean="0">
                          <a:effectLst/>
                        </a:rPr>
                        <a:t>하둡분산파일시스템</a:t>
                      </a:r>
                      <a:r>
                        <a:rPr lang="en-US" altLang="ko-KR" sz="1400" b="1" kern="100" dirty="0" smtClean="0">
                          <a:effectLst/>
                        </a:rPr>
                        <a:t>, </a:t>
                      </a:r>
                      <a:r>
                        <a:rPr lang="ko-KR" altLang="en-US" sz="1400" b="1" kern="100" dirty="0" smtClean="0">
                          <a:effectLst/>
                        </a:rPr>
                        <a:t>대용량 데이터를 다수의 </a:t>
                      </a:r>
                      <a:r>
                        <a:rPr lang="ko-KR" altLang="en-US" sz="1400" b="1" kern="100" dirty="0" err="1" smtClean="0">
                          <a:effectLst/>
                        </a:rPr>
                        <a:t>데이터노드에</a:t>
                      </a:r>
                      <a:r>
                        <a:rPr lang="ko-KR" altLang="en-US" sz="1400" b="1" kern="100" dirty="0" smtClean="0">
                          <a:effectLst/>
                        </a:rPr>
                        <a:t> 분산 저장</a:t>
                      </a:r>
                      <a:r>
                        <a:rPr lang="en-US" altLang="ko-KR" sz="1400" b="1" kern="100" dirty="0" smtClean="0">
                          <a:effectLst/>
                        </a:rPr>
                        <a:t>, </a:t>
                      </a:r>
                      <a:r>
                        <a:rPr lang="ko-KR" altLang="en-US" sz="1400" b="1" kern="100" dirty="0" smtClean="0">
                          <a:effectLst/>
                        </a:rPr>
                        <a:t>데이터가용성 보장</a:t>
                      </a:r>
                      <a:endParaRPr lang="ko-KR" sz="1400" b="1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altLang="en-US" sz="1200" b="1" kern="100" dirty="0" err="1" smtClean="0">
                          <a:solidFill>
                            <a:srgbClr val="C00000"/>
                          </a:solidFill>
                          <a:effectLst/>
                        </a:rPr>
                        <a:t>오픈소스</a:t>
                      </a:r>
                      <a:endParaRPr lang="ko-KR" sz="1200" b="1" kern="100" dirty="0">
                        <a:solidFill>
                          <a:srgbClr val="C00000"/>
                        </a:solidFill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</a:tr>
              <a:tr h="408013"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altLang="ko-KR" sz="1400" kern="100" dirty="0" err="1" smtClean="0">
                          <a:effectLst/>
                        </a:rPr>
                        <a:t>NoSQL-HBase</a:t>
                      </a:r>
                      <a:endParaRPr lang="ko-KR" sz="1400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altLang="ko-KR" sz="1400" b="1" kern="100" dirty="0" smtClean="0">
                          <a:effectLst/>
                        </a:rPr>
                        <a:t>HDFS</a:t>
                      </a:r>
                      <a:r>
                        <a:rPr lang="en-US" altLang="ko-KR" sz="1400" b="1" kern="100" baseline="0" dirty="0" smtClean="0">
                          <a:effectLst/>
                        </a:rPr>
                        <a:t> </a:t>
                      </a:r>
                      <a:r>
                        <a:rPr lang="ko-KR" altLang="en-US" sz="1400" b="1" kern="100" baseline="0" dirty="0" smtClean="0">
                          <a:effectLst/>
                        </a:rPr>
                        <a:t>기반의 </a:t>
                      </a:r>
                      <a:r>
                        <a:rPr lang="en-US" altLang="ko-KR" sz="1400" b="1" kern="100" baseline="0" dirty="0" smtClean="0">
                          <a:effectLst/>
                        </a:rPr>
                        <a:t>Semi-Structured </a:t>
                      </a:r>
                      <a:r>
                        <a:rPr lang="ko-KR" altLang="en-US" sz="1400" b="1" kern="100" baseline="0" dirty="0" smtClean="0">
                          <a:effectLst/>
                        </a:rPr>
                        <a:t>데이터 저장소</a:t>
                      </a:r>
                      <a:r>
                        <a:rPr lang="en-US" altLang="ko-KR" sz="1400" b="1" kern="100" baseline="0" dirty="0" smtClean="0">
                          <a:effectLst/>
                        </a:rPr>
                        <a:t>, </a:t>
                      </a:r>
                      <a:r>
                        <a:rPr lang="ko-KR" altLang="en-US" sz="1400" b="1" kern="100" baseline="0" dirty="0" smtClean="0">
                          <a:effectLst/>
                        </a:rPr>
                        <a:t>정형 및 비정형 대용량 데이터 저장</a:t>
                      </a:r>
                      <a:endParaRPr lang="ko-KR" sz="1400" b="1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altLang="en-US" sz="1200" b="1" kern="100" dirty="0" err="1" smtClean="0">
                          <a:solidFill>
                            <a:srgbClr val="C00000"/>
                          </a:solidFill>
                          <a:effectLst/>
                        </a:rPr>
                        <a:t>오픈소스</a:t>
                      </a:r>
                      <a:endParaRPr lang="ko-KR" sz="1200" b="1" kern="100" dirty="0">
                        <a:solidFill>
                          <a:srgbClr val="C00000"/>
                        </a:solidFill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</a:tr>
              <a:tr h="408013"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altLang="en-US" sz="1400" kern="100" dirty="0" err="1" smtClean="0">
                          <a:effectLst/>
                        </a:rPr>
                        <a:t>하둡</a:t>
                      </a:r>
                      <a:r>
                        <a:rPr lang="ko-KR" altLang="en-US" sz="1400" kern="100" dirty="0" smtClean="0">
                          <a:effectLst/>
                        </a:rPr>
                        <a:t> </a:t>
                      </a:r>
                      <a:r>
                        <a:rPr lang="en-US" altLang="ko-KR" sz="1400" kern="100" dirty="0" err="1" smtClean="0">
                          <a:effectLst/>
                        </a:rPr>
                        <a:t>MapReduce</a:t>
                      </a:r>
                      <a:endParaRPr lang="ko-KR" sz="1400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altLang="ko-KR" sz="1400" b="1" kern="100" dirty="0" smtClean="0">
                          <a:effectLst/>
                        </a:rPr>
                        <a:t>HDFS </a:t>
                      </a:r>
                      <a:r>
                        <a:rPr lang="ko-KR" altLang="en-US" sz="1400" b="1" kern="100" dirty="0" smtClean="0">
                          <a:effectLst/>
                        </a:rPr>
                        <a:t>기반의 대용량 데이터 배치 병렬처리 시스템 및 프레임워크</a:t>
                      </a:r>
                      <a:r>
                        <a:rPr lang="en-US" altLang="ko-KR" sz="1400" b="1" kern="100" dirty="0" smtClean="0">
                          <a:effectLst/>
                        </a:rPr>
                        <a:t>(</a:t>
                      </a:r>
                      <a:r>
                        <a:rPr lang="ko-KR" altLang="en-US" sz="1400" b="1" kern="100" dirty="0" smtClean="0">
                          <a:effectLst/>
                        </a:rPr>
                        <a:t>개발환경</a:t>
                      </a:r>
                      <a:r>
                        <a:rPr lang="en-US" altLang="ko-KR" sz="1400" b="1" kern="100" dirty="0" smtClean="0">
                          <a:effectLst/>
                        </a:rPr>
                        <a:t>)</a:t>
                      </a: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altLang="ko-KR" sz="1400" b="1" kern="100" dirty="0" smtClean="0">
                          <a:effectLst/>
                          <a:latin typeface="맑은 고딕"/>
                          <a:cs typeface="Times New Roman"/>
                        </a:rPr>
                        <a:t>Map&lt;Key Value&gt;</a:t>
                      </a:r>
                      <a:r>
                        <a:rPr lang="ko-KR" altLang="en-US" sz="1400" b="1" kern="100" dirty="0" smtClean="0">
                          <a:effectLst/>
                          <a:latin typeface="맑은 고딕"/>
                          <a:cs typeface="Times New Roman"/>
                        </a:rPr>
                        <a:t>의 데이터 구조를 사용하며 분산된 </a:t>
                      </a:r>
                      <a:r>
                        <a:rPr lang="ko-KR" altLang="en-US" sz="1400" b="1" kern="100" dirty="0" err="1" smtClean="0">
                          <a:effectLst/>
                          <a:latin typeface="맑은 고딕"/>
                          <a:cs typeface="Times New Roman"/>
                        </a:rPr>
                        <a:t>노드간에</a:t>
                      </a:r>
                      <a:r>
                        <a:rPr lang="ko-KR" altLang="en-US" sz="1400" b="1" kern="100" dirty="0" smtClean="0">
                          <a:effectLst/>
                          <a:latin typeface="맑은 고딕"/>
                          <a:cs typeface="Times New Roman"/>
                        </a:rPr>
                        <a:t> 데이터가 이동하는 것이 아니라 소스가 이동하여 데이터를 가공</a:t>
                      </a:r>
                      <a:endParaRPr lang="ko-KR" sz="1400" b="1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altLang="en-US" sz="1200" b="1" kern="100" dirty="0" err="1" smtClean="0">
                          <a:solidFill>
                            <a:srgbClr val="C00000"/>
                          </a:solidFill>
                          <a:effectLst/>
                        </a:rPr>
                        <a:t>오픈소스</a:t>
                      </a:r>
                      <a:endParaRPr lang="ko-KR" sz="1200" b="1" kern="100" dirty="0">
                        <a:solidFill>
                          <a:srgbClr val="C00000"/>
                        </a:solidFill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</a:tr>
              <a:tr h="408013"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altLang="ko-KR" sz="1400" kern="100" dirty="0" smtClean="0">
                          <a:effectLst/>
                        </a:rPr>
                        <a:t>Hive</a:t>
                      </a:r>
                      <a:endParaRPr lang="ko-KR" sz="1400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altLang="en-US" sz="1400" b="1" kern="100" dirty="0" err="1" smtClean="0">
                          <a:effectLst/>
                        </a:rPr>
                        <a:t>하둡</a:t>
                      </a:r>
                      <a:r>
                        <a:rPr lang="ko-KR" altLang="en-US" sz="1400" b="1" kern="100" dirty="0" smtClean="0">
                          <a:effectLst/>
                        </a:rPr>
                        <a:t> 기반의 </a:t>
                      </a:r>
                      <a:r>
                        <a:rPr lang="en-US" altLang="ko-KR" sz="1400" b="1" kern="100" dirty="0" err="1" smtClean="0">
                          <a:effectLst/>
                        </a:rPr>
                        <a:t>DataWare</a:t>
                      </a:r>
                      <a:r>
                        <a:rPr lang="en-US" altLang="ko-KR" sz="1400" b="1" kern="100" dirty="0" smtClean="0">
                          <a:effectLst/>
                        </a:rPr>
                        <a:t> House, HDFS</a:t>
                      </a:r>
                      <a:r>
                        <a:rPr lang="ko-KR" altLang="en-US" sz="1400" b="1" kern="100" dirty="0" smtClean="0">
                          <a:effectLst/>
                        </a:rPr>
                        <a:t>에 대용량데이터 자동병렬처리</a:t>
                      </a:r>
                      <a:endParaRPr lang="en-US" altLang="ko-KR" sz="1400" b="1" kern="100" dirty="0" smtClean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altLang="ko-KR" sz="1400" b="1" kern="100" dirty="0" err="1" smtClean="0">
                          <a:effectLst/>
                        </a:rPr>
                        <a:t>HiveQL</a:t>
                      </a:r>
                      <a:r>
                        <a:rPr lang="ko-KR" altLang="en-US" sz="1400" b="1" kern="100" dirty="0" smtClean="0">
                          <a:effectLst/>
                        </a:rPr>
                        <a:t>이라는 쿼리 지원 데이터 분석 작업을 수행</a:t>
                      </a:r>
                      <a:r>
                        <a:rPr lang="en-US" altLang="ko-KR" sz="1400" b="1" kern="100" dirty="0" smtClean="0">
                          <a:effectLst/>
                        </a:rPr>
                        <a:t>, Hive Driver</a:t>
                      </a:r>
                      <a:r>
                        <a:rPr lang="ko-KR" altLang="en-US" sz="1400" b="1" kern="100" dirty="0" smtClean="0">
                          <a:effectLst/>
                        </a:rPr>
                        <a:t>가 </a:t>
                      </a:r>
                      <a:r>
                        <a:rPr lang="en-US" altLang="ko-KR" sz="1400" b="1" kern="100" dirty="0" smtClean="0">
                          <a:effectLst/>
                        </a:rPr>
                        <a:t>Map/Reduce </a:t>
                      </a:r>
                      <a:r>
                        <a:rPr lang="ko-KR" altLang="en-US" sz="1400" b="1" kern="100" dirty="0" smtClean="0">
                          <a:effectLst/>
                        </a:rPr>
                        <a:t>코드로 변화</a:t>
                      </a:r>
                      <a:r>
                        <a:rPr lang="en-US" altLang="ko-KR" sz="1400" b="1" kern="100" dirty="0" smtClean="0">
                          <a:effectLst/>
                        </a:rPr>
                        <a:t>, </a:t>
                      </a:r>
                      <a:r>
                        <a:rPr lang="ko-KR" altLang="en-US" sz="1400" b="1" kern="100" dirty="0" smtClean="0">
                          <a:effectLst/>
                        </a:rPr>
                        <a:t>실행하여 분석 작업을 수행한다</a:t>
                      </a:r>
                      <a:r>
                        <a:rPr lang="en-US" altLang="ko-KR" sz="1400" b="1" kern="100" dirty="0" smtClean="0">
                          <a:effectLst/>
                        </a:rPr>
                        <a:t>. </a:t>
                      </a:r>
                      <a:endParaRPr lang="ko-KR" sz="1400" b="1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altLang="en-US" sz="1200" b="1" kern="100" dirty="0" err="1" smtClean="0">
                          <a:solidFill>
                            <a:srgbClr val="C00000"/>
                          </a:solidFill>
                          <a:effectLst/>
                        </a:rPr>
                        <a:t>오픈소스</a:t>
                      </a:r>
                      <a:endParaRPr lang="ko-KR" sz="1200" b="1" kern="100" dirty="0">
                        <a:solidFill>
                          <a:srgbClr val="C00000"/>
                        </a:solidFill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</a:tr>
              <a:tr h="408013"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altLang="ko-KR" sz="1400" kern="100" dirty="0" smtClean="0">
                          <a:effectLst/>
                        </a:rPr>
                        <a:t>Pig</a:t>
                      </a:r>
                      <a:endParaRPr lang="ko-KR" sz="1400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altLang="ko-KR" sz="1400" b="1" kern="100" dirty="0" smtClean="0">
                          <a:effectLst/>
                        </a:rPr>
                        <a:t>Yahoo</a:t>
                      </a:r>
                      <a:r>
                        <a:rPr lang="ko-KR" altLang="en-US" sz="1400" b="1" kern="100" dirty="0" smtClean="0">
                          <a:effectLst/>
                        </a:rPr>
                        <a:t>에서 처음 개발</a:t>
                      </a:r>
                      <a:r>
                        <a:rPr lang="en-US" altLang="ko-KR" sz="1400" b="1" kern="100" dirty="0" smtClean="0">
                          <a:effectLst/>
                        </a:rPr>
                        <a:t>, </a:t>
                      </a:r>
                      <a:r>
                        <a:rPr lang="ko-KR" altLang="en-US" sz="1400" b="1" kern="100" dirty="0" smtClean="0">
                          <a:effectLst/>
                        </a:rPr>
                        <a:t>복잡한 </a:t>
                      </a:r>
                      <a:r>
                        <a:rPr lang="en-US" altLang="ko-KR" sz="1400" b="1" kern="100" dirty="0" smtClean="0">
                          <a:effectLst/>
                        </a:rPr>
                        <a:t>Map Reduce </a:t>
                      </a:r>
                      <a:r>
                        <a:rPr lang="ko-KR" altLang="en-US" sz="1400" b="1" kern="100" dirty="0" smtClean="0">
                          <a:effectLst/>
                        </a:rPr>
                        <a:t>작업을 대체할 </a:t>
                      </a:r>
                      <a:r>
                        <a:rPr lang="en-US" altLang="ko-KR" sz="1400" b="1" kern="100" dirty="0" smtClean="0">
                          <a:effectLst/>
                        </a:rPr>
                        <a:t>Pig Latin </a:t>
                      </a:r>
                      <a:r>
                        <a:rPr lang="ko-KR" altLang="en-US" sz="1400" b="1" kern="100" dirty="0" smtClean="0">
                          <a:effectLst/>
                        </a:rPr>
                        <a:t>언어로 스크립트를 작성하면 </a:t>
                      </a:r>
                      <a:r>
                        <a:rPr lang="en-US" altLang="ko-KR" sz="1400" b="1" kern="100" dirty="0" smtClean="0">
                          <a:effectLst/>
                        </a:rPr>
                        <a:t>HDFS</a:t>
                      </a:r>
                      <a:r>
                        <a:rPr lang="ko-KR" altLang="en-US" sz="1400" b="1" kern="100" dirty="0" smtClean="0">
                          <a:effectLst/>
                        </a:rPr>
                        <a:t>에 저장된 데이터로 맵리듀스 실행</a:t>
                      </a:r>
                      <a:endParaRPr lang="ko-KR" sz="1400" b="1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altLang="en-US" sz="1200" b="1" kern="100" dirty="0" err="1" smtClean="0">
                          <a:solidFill>
                            <a:srgbClr val="C00000"/>
                          </a:solidFill>
                          <a:effectLst/>
                        </a:rPr>
                        <a:t>오픈소스</a:t>
                      </a:r>
                      <a:endParaRPr lang="ko-KR" sz="1200" b="1" kern="100" dirty="0">
                        <a:solidFill>
                          <a:srgbClr val="C00000"/>
                        </a:solidFill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</a:tr>
              <a:tr h="408013"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altLang="ko-KR" sz="1400" kern="100" smtClean="0">
                          <a:effectLst/>
                        </a:rPr>
                        <a:t>R</a:t>
                      </a:r>
                      <a:endParaRPr lang="ko-KR" sz="1400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altLang="en-US" sz="1400" b="1" kern="100" dirty="0" err="1" smtClean="0">
                          <a:effectLst/>
                        </a:rPr>
                        <a:t>오픈소스</a:t>
                      </a:r>
                      <a:r>
                        <a:rPr lang="ko-KR" altLang="en-US" sz="1400" b="1" kern="100" dirty="0" smtClean="0">
                          <a:effectLst/>
                        </a:rPr>
                        <a:t> 통계 분석</a:t>
                      </a:r>
                      <a:r>
                        <a:rPr lang="en-US" altLang="ko-KR" sz="1400" b="1" kern="100" baseline="0" dirty="0" smtClean="0">
                          <a:effectLst/>
                        </a:rPr>
                        <a:t> </a:t>
                      </a:r>
                      <a:r>
                        <a:rPr lang="ko-KR" altLang="en-US" sz="1400" b="1" kern="100" baseline="0" dirty="0" smtClean="0">
                          <a:effectLst/>
                        </a:rPr>
                        <a:t>및</a:t>
                      </a:r>
                      <a:r>
                        <a:rPr lang="en-US" altLang="ko-KR" sz="1400" b="1" kern="100" dirty="0" smtClean="0">
                          <a:effectLst/>
                        </a:rPr>
                        <a:t> </a:t>
                      </a:r>
                      <a:r>
                        <a:rPr lang="ko-KR" altLang="en-US" sz="1400" b="1" kern="100" dirty="0" smtClean="0">
                          <a:effectLst/>
                        </a:rPr>
                        <a:t>시각화 소프트웨어</a:t>
                      </a:r>
                      <a:r>
                        <a:rPr lang="en-US" altLang="ko-KR" sz="1400" b="1" kern="100" dirty="0" smtClean="0">
                          <a:effectLst/>
                        </a:rPr>
                        <a:t>, </a:t>
                      </a:r>
                      <a:r>
                        <a:rPr lang="ko-KR" altLang="en-US" sz="1400" b="1" kern="100" dirty="0" err="1" smtClean="0">
                          <a:effectLst/>
                        </a:rPr>
                        <a:t>리눅스</a:t>
                      </a:r>
                      <a:r>
                        <a:rPr lang="ko-KR" altLang="en-US" sz="1400" b="1" kern="100" baseline="0" dirty="0" smtClean="0">
                          <a:effectLst/>
                        </a:rPr>
                        <a:t> 서버 버전을 지원</a:t>
                      </a:r>
                      <a:endParaRPr lang="ko-KR" sz="1400" b="1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altLang="en-US" sz="1200" b="1" kern="100" dirty="0" err="1" smtClean="0">
                          <a:solidFill>
                            <a:srgbClr val="C00000"/>
                          </a:solidFill>
                          <a:effectLst/>
                        </a:rPr>
                        <a:t>오픈소스</a:t>
                      </a:r>
                      <a:r>
                        <a:rPr lang="en-US" altLang="ko-KR" sz="1200" b="1" kern="100" dirty="0" smtClean="0">
                          <a:solidFill>
                            <a:srgbClr val="C00000"/>
                          </a:solidFill>
                          <a:effectLst/>
                        </a:rPr>
                        <a:t>, </a:t>
                      </a:r>
                      <a:r>
                        <a:rPr lang="ko-KR" altLang="en-US" sz="1200" b="1" kern="100" dirty="0" smtClean="0">
                          <a:solidFill>
                            <a:srgbClr val="C00000"/>
                          </a:solidFill>
                          <a:effectLst/>
                        </a:rPr>
                        <a:t>상용</a:t>
                      </a:r>
                      <a:r>
                        <a:rPr lang="en-US" altLang="ko-KR" sz="1200" b="1" kern="100" dirty="0" smtClean="0">
                          <a:solidFill>
                            <a:srgbClr val="C00000"/>
                          </a:solidFill>
                          <a:effectLst/>
                        </a:rPr>
                        <a:t>(RA)</a:t>
                      </a:r>
                      <a:endParaRPr lang="ko-KR" sz="1200" b="1" kern="100" dirty="0">
                        <a:solidFill>
                          <a:srgbClr val="C00000"/>
                        </a:solidFill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</a:tr>
              <a:tr h="408013"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altLang="ko-KR" sz="1400" kern="100" dirty="0" err="1" smtClean="0">
                          <a:effectLst/>
                        </a:rPr>
                        <a:t>RHadoop</a:t>
                      </a:r>
                      <a:endParaRPr lang="ko-KR" sz="1400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altLang="ko-KR" sz="1400" b="1" kern="100" dirty="0" smtClean="0">
                          <a:effectLst/>
                        </a:rPr>
                        <a:t>HDFS</a:t>
                      </a:r>
                      <a:r>
                        <a:rPr lang="ko-KR" altLang="en-US" sz="1400" b="1" kern="100" dirty="0" smtClean="0">
                          <a:effectLst/>
                        </a:rPr>
                        <a:t>나 </a:t>
                      </a:r>
                      <a:r>
                        <a:rPr lang="en-US" altLang="ko-KR" sz="1400" b="1" kern="100" dirty="0" err="1" smtClean="0">
                          <a:effectLst/>
                        </a:rPr>
                        <a:t>HBase</a:t>
                      </a:r>
                      <a:r>
                        <a:rPr lang="ko-KR" altLang="en-US" sz="1400" b="1" kern="100" dirty="0" smtClean="0">
                          <a:effectLst/>
                        </a:rPr>
                        <a:t>의 데이터를 </a:t>
                      </a:r>
                      <a:r>
                        <a:rPr lang="en-US" altLang="ko-KR" sz="1400" b="1" kern="100" dirty="0" smtClean="0">
                          <a:effectLst/>
                        </a:rPr>
                        <a:t>R</a:t>
                      </a:r>
                      <a:r>
                        <a:rPr lang="ko-KR" altLang="en-US" sz="1400" b="1" kern="100" dirty="0" smtClean="0">
                          <a:effectLst/>
                        </a:rPr>
                        <a:t>에서 사용하도록</a:t>
                      </a:r>
                      <a:r>
                        <a:rPr lang="ko-KR" altLang="en-US" sz="1400" b="1" kern="100" baseline="0" dirty="0" smtClean="0">
                          <a:effectLst/>
                        </a:rPr>
                        <a:t> 지원하는 커넥터</a:t>
                      </a:r>
                      <a:r>
                        <a:rPr lang="en-US" altLang="ko-KR" sz="1400" b="1" kern="100" baseline="0" dirty="0" smtClean="0">
                          <a:effectLst/>
                        </a:rPr>
                        <a:t>, RMR</a:t>
                      </a:r>
                      <a:r>
                        <a:rPr lang="ko-KR" altLang="en-US" sz="1400" b="1" kern="100" baseline="0" dirty="0" smtClean="0">
                          <a:effectLst/>
                        </a:rPr>
                        <a:t>은 </a:t>
                      </a:r>
                      <a:r>
                        <a:rPr lang="en-US" altLang="ko-KR" sz="1400" b="1" kern="100" baseline="0" dirty="0" smtClean="0">
                          <a:effectLst/>
                        </a:rPr>
                        <a:t>R</a:t>
                      </a:r>
                      <a:r>
                        <a:rPr lang="ko-KR" altLang="en-US" sz="1400" b="1" kern="100" baseline="0" dirty="0" smtClean="0">
                          <a:effectLst/>
                        </a:rPr>
                        <a:t> 함수 </a:t>
                      </a:r>
                      <a:r>
                        <a:rPr lang="ko-KR" altLang="en-US" sz="1400" b="1" kern="100" baseline="0" dirty="0" err="1" smtClean="0">
                          <a:effectLst/>
                        </a:rPr>
                        <a:t>맵리듀스</a:t>
                      </a:r>
                      <a:r>
                        <a:rPr lang="ko-KR" altLang="en-US" sz="1400" b="1" kern="100" baseline="0" dirty="0" smtClean="0">
                          <a:effectLst/>
                        </a:rPr>
                        <a:t> 처리</a:t>
                      </a:r>
                      <a:endParaRPr lang="ko-KR" sz="1400" b="1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altLang="en-US" sz="1200" b="1" kern="100" baseline="0" dirty="0" err="1" smtClean="0">
                          <a:solidFill>
                            <a:srgbClr val="C00000"/>
                          </a:solidFill>
                          <a:effectLst/>
                        </a:rPr>
                        <a:t>오픈소스</a:t>
                      </a:r>
                      <a:endParaRPr lang="ko-KR" sz="1200" b="1" kern="100" dirty="0">
                        <a:solidFill>
                          <a:srgbClr val="C00000"/>
                        </a:solidFill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</a:tr>
              <a:tr h="408013"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altLang="ko-KR" sz="1400" kern="100" dirty="0" err="1" smtClean="0">
                          <a:effectLst/>
                        </a:rPr>
                        <a:t>Sqoop</a:t>
                      </a:r>
                      <a:endParaRPr lang="ko-KR" sz="1400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altLang="en-US" sz="1400" b="1" kern="100" dirty="0" err="1" smtClean="0">
                          <a:effectLst/>
                        </a:rPr>
                        <a:t>하둡</a:t>
                      </a:r>
                      <a:r>
                        <a:rPr lang="en-US" altLang="ko-KR" sz="1400" b="1" kern="100" dirty="0" smtClean="0">
                          <a:effectLst/>
                        </a:rPr>
                        <a:t>(</a:t>
                      </a:r>
                      <a:r>
                        <a:rPr lang="en-US" altLang="ko-KR" sz="1400" b="1" kern="100" dirty="0" err="1" smtClean="0">
                          <a:effectLst/>
                        </a:rPr>
                        <a:t>HDFS,Hive,Hbase</a:t>
                      </a:r>
                      <a:r>
                        <a:rPr lang="en-US" altLang="ko-KR" sz="1400" b="1" kern="100" dirty="0" smtClean="0">
                          <a:effectLst/>
                        </a:rPr>
                        <a:t>)</a:t>
                      </a:r>
                      <a:r>
                        <a:rPr lang="ko-KR" altLang="en-US" sz="1400" b="1" kern="100" dirty="0" smtClean="0">
                          <a:effectLst/>
                        </a:rPr>
                        <a:t>와 </a:t>
                      </a:r>
                      <a:r>
                        <a:rPr lang="en-US" altLang="ko-KR" sz="1400" b="1" kern="100" dirty="0" smtClean="0">
                          <a:effectLst/>
                        </a:rPr>
                        <a:t>RDBMS(</a:t>
                      </a:r>
                      <a:r>
                        <a:rPr lang="en-US" altLang="ko-KR" sz="1400" b="1" kern="100" dirty="0" err="1" smtClean="0">
                          <a:effectLst/>
                        </a:rPr>
                        <a:t>Oracle,Mysql</a:t>
                      </a:r>
                      <a:r>
                        <a:rPr lang="en-US" altLang="ko-KR" sz="1400" b="1" kern="100" dirty="0" smtClean="0">
                          <a:effectLst/>
                        </a:rPr>
                        <a:t>)</a:t>
                      </a:r>
                      <a:r>
                        <a:rPr lang="ko-KR" altLang="en-US" sz="1400" b="1" kern="100" dirty="0" smtClean="0">
                          <a:effectLst/>
                        </a:rPr>
                        <a:t>간의 데이터 </a:t>
                      </a:r>
                      <a:r>
                        <a:rPr lang="en-US" altLang="ko-KR" sz="1400" b="1" kern="100" dirty="0" smtClean="0">
                          <a:effectLst/>
                        </a:rPr>
                        <a:t>Import/Export </a:t>
                      </a:r>
                      <a:r>
                        <a:rPr lang="ko-KR" altLang="en-US" sz="1400" b="1" kern="100" dirty="0" smtClean="0">
                          <a:effectLst/>
                        </a:rPr>
                        <a:t>지원 어플리케이션</a:t>
                      </a:r>
                      <a:endParaRPr lang="ko-KR" sz="1400" b="1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altLang="en-US" sz="1200" b="1" kern="100" dirty="0" err="1" smtClean="0">
                          <a:solidFill>
                            <a:srgbClr val="C00000"/>
                          </a:solidFill>
                          <a:effectLst/>
                        </a:rPr>
                        <a:t>오픈소스</a:t>
                      </a:r>
                      <a:endParaRPr lang="ko-KR" sz="1200" b="1" kern="100" dirty="0">
                        <a:solidFill>
                          <a:srgbClr val="C00000"/>
                        </a:solidFill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</a:tr>
              <a:tr h="408013"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altLang="ko-KR" sz="1400" kern="100" dirty="0" smtClean="0">
                          <a:effectLst/>
                        </a:rPr>
                        <a:t>Zookeeper</a:t>
                      </a:r>
                      <a:endParaRPr lang="ko-KR" sz="1400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altLang="en-US" sz="1400" b="1" kern="100" dirty="0" err="1" smtClean="0">
                          <a:effectLst/>
                        </a:rPr>
                        <a:t>하둡기반의</a:t>
                      </a:r>
                      <a:r>
                        <a:rPr lang="ko-KR" altLang="en-US" sz="1400" b="1" kern="100" dirty="0" smtClean="0">
                          <a:effectLst/>
                        </a:rPr>
                        <a:t> 클러스터 분산코디네이터</a:t>
                      </a:r>
                      <a:r>
                        <a:rPr lang="en-US" altLang="ko-KR" sz="1400" b="1" kern="100" dirty="0" smtClean="0">
                          <a:effectLst/>
                        </a:rPr>
                        <a:t>, </a:t>
                      </a:r>
                      <a:r>
                        <a:rPr lang="en-US" altLang="ko-KR" sz="1400" b="1" kern="100" dirty="0" err="1" smtClean="0">
                          <a:effectLst/>
                        </a:rPr>
                        <a:t>HBase</a:t>
                      </a:r>
                      <a:r>
                        <a:rPr lang="ko-KR" altLang="en-US" sz="1400" b="1" kern="100" dirty="0" smtClean="0">
                          <a:effectLst/>
                        </a:rPr>
                        <a:t>의 마스터</a:t>
                      </a:r>
                      <a:r>
                        <a:rPr lang="ko-KR" altLang="en-US" sz="1400" b="1" kern="100" baseline="0" dirty="0" smtClean="0">
                          <a:effectLst/>
                        </a:rPr>
                        <a:t> 데이터 저장 및 리전 서버 관리 지원</a:t>
                      </a:r>
                      <a:endParaRPr lang="en-US" altLang="ko-KR" sz="1400" b="1" kern="100" baseline="0" dirty="0" smtClean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altLang="en-US" sz="1400" b="1" kern="100" baseline="0" dirty="0" smtClean="0">
                          <a:effectLst/>
                          <a:latin typeface="맑은 고딕"/>
                          <a:cs typeface="Times New Roman"/>
                        </a:rPr>
                        <a:t>분산된 각 </a:t>
                      </a:r>
                      <a:r>
                        <a:rPr lang="ko-KR" altLang="en-US" sz="1400" b="1" kern="100" baseline="0" dirty="0" err="1" smtClean="0">
                          <a:effectLst/>
                          <a:latin typeface="맑은 고딕"/>
                          <a:cs typeface="Times New Roman"/>
                        </a:rPr>
                        <a:t>노드를</a:t>
                      </a:r>
                      <a:r>
                        <a:rPr lang="ko-KR" altLang="en-US" sz="1400" b="1" kern="100" baseline="0" dirty="0" smtClean="0">
                          <a:effectLst/>
                          <a:latin typeface="맑은 고딕"/>
                          <a:cs typeface="Times New Roman"/>
                        </a:rPr>
                        <a:t> 관리하고 각 </a:t>
                      </a:r>
                      <a:r>
                        <a:rPr lang="ko-KR" altLang="en-US" sz="1400" b="1" kern="100" baseline="0" dirty="0" err="1" smtClean="0">
                          <a:effectLst/>
                          <a:latin typeface="맑은 고딕"/>
                          <a:cs typeface="Times New Roman"/>
                        </a:rPr>
                        <a:t>노드</a:t>
                      </a:r>
                      <a:r>
                        <a:rPr lang="ko-KR" altLang="en-US" sz="1400" b="1" kern="100" baseline="0" dirty="0" smtClean="0">
                          <a:effectLst/>
                          <a:latin typeface="맑은 고딕"/>
                          <a:cs typeface="Times New Roman"/>
                        </a:rPr>
                        <a:t> 간의 상호 조정을 가능하게 하는 서비스를 담당</a:t>
                      </a:r>
                      <a:endParaRPr lang="ko-KR" sz="1400" b="1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altLang="en-US" sz="1200" b="1" kern="100" smtClean="0">
                          <a:solidFill>
                            <a:srgbClr val="C00000"/>
                          </a:solidFill>
                          <a:effectLst/>
                        </a:rPr>
                        <a:t>오픈소스</a:t>
                      </a:r>
                      <a:endParaRPr lang="ko-KR" sz="1200" b="1" kern="100" dirty="0">
                        <a:solidFill>
                          <a:srgbClr val="C00000"/>
                        </a:solidFill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</a:tr>
              <a:tr h="408013"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altLang="ko-KR" sz="1400" kern="100" smtClean="0">
                          <a:effectLst/>
                        </a:rPr>
                        <a:t>Flume</a:t>
                      </a:r>
                      <a:endParaRPr lang="ko-KR" sz="1400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altLang="en-US" sz="1400" b="1" kern="100" dirty="0" smtClean="0">
                          <a:effectLst/>
                        </a:rPr>
                        <a:t>대용량 로그 수집 시스템</a:t>
                      </a:r>
                      <a:r>
                        <a:rPr lang="en-US" altLang="ko-KR" sz="1400" b="1" kern="100" dirty="0" smtClean="0">
                          <a:effectLst/>
                        </a:rPr>
                        <a:t>, Agent-Collector </a:t>
                      </a:r>
                      <a:r>
                        <a:rPr lang="ko-KR" altLang="en-US" sz="1400" b="1" kern="100" dirty="0" smtClean="0">
                          <a:effectLst/>
                        </a:rPr>
                        <a:t>구성으로 외부 데이터를 수집해서 </a:t>
                      </a:r>
                      <a:r>
                        <a:rPr lang="ko-KR" altLang="en-US" sz="1400" b="1" kern="100" dirty="0" err="1" smtClean="0">
                          <a:effectLst/>
                        </a:rPr>
                        <a:t>하둡에</a:t>
                      </a:r>
                      <a:r>
                        <a:rPr lang="ko-KR" altLang="en-US" sz="1400" b="1" kern="100" dirty="0" smtClean="0">
                          <a:effectLst/>
                        </a:rPr>
                        <a:t> 저장</a:t>
                      </a:r>
                      <a:endParaRPr lang="ko-KR" sz="1400" b="1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altLang="en-US" sz="1200" b="1" kern="100" dirty="0" err="1" smtClean="0">
                          <a:solidFill>
                            <a:srgbClr val="C00000"/>
                          </a:solidFill>
                          <a:effectLst/>
                        </a:rPr>
                        <a:t>오픈소스</a:t>
                      </a:r>
                      <a:endParaRPr lang="ko-KR" sz="1200" b="1" kern="100" dirty="0">
                        <a:solidFill>
                          <a:srgbClr val="C00000"/>
                        </a:solidFill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04599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7"/>
          <p:cNvSpPr txBox="1">
            <a:spLocks/>
          </p:cNvSpPr>
          <p:nvPr/>
        </p:nvSpPr>
        <p:spPr bwMode="auto">
          <a:xfrm>
            <a:off x="652300" y="884593"/>
            <a:ext cx="802865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dirty="0" err="1"/>
              <a:t>빅데이터</a:t>
            </a:r>
            <a:r>
              <a:rPr lang="ko-KR" altLang="en-US" dirty="0"/>
              <a:t> </a:t>
            </a:r>
            <a:r>
              <a:rPr lang="en-US" altLang="ko-KR" dirty="0"/>
              <a:t>S/W</a:t>
            </a:r>
            <a:endParaRPr lang="ko-KR" altLang="en-US" dirty="0"/>
          </a:p>
        </p:txBody>
      </p:sp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8" y="305361"/>
            <a:ext cx="6328411" cy="432000"/>
          </a:xfrm>
        </p:spPr>
        <p:txBody>
          <a:bodyPr/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2. </a:t>
            </a:r>
            <a:r>
              <a:rPr lang="ko-KR" altLang="en-US" b="1" dirty="0" err="1" smtClean="0">
                <a:latin typeface="+mn-ea"/>
                <a:ea typeface="+mn-ea"/>
                <a:cs typeface="JBold" pitchFamily="18" charset="-127"/>
              </a:rPr>
              <a:t>빅데이터</a:t>
            </a:r>
            <a:r>
              <a:rPr lang="ko-KR" altLang="en-US" b="1" dirty="0" smtClean="0">
                <a:latin typeface="+mn-ea"/>
                <a:ea typeface="+mn-ea"/>
                <a:cs typeface="JBold" pitchFamily="18" charset="-127"/>
              </a:rPr>
              <a:t> 기술의 이해</a:t>
            </a:r>
            <a:endParaRPr lang="ko-KR" altLang="en-US" sz="2000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29</a:t>
            </a:fld>
            <a:r>
              <a:rPr lang="en-US" dirty="0" smtClean="0"/>
              <a:t> </a:t>
            </a:r>
            <a:endParaRPr lang="en-US" dirty="0"/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8574906"/>
              </p:ext>
            </p:extLst>
          </p:nvPr>
        </p:nvGraphicFramePr>
        <p:xfrm>
          <a:off x="501421" y="1249382"/>
          <a:ext cx="11287582" cy="3331804"/>
        </p:xfrm>
        <a:graphic>
          <a:graphicData uri="http://schemas.openxmlformats.org/drawingml/2006/table">
            <a:tbl>
              <a:tblPr firstRow="1" firstCol="1" bandRow="1">
                <a:tableStyleId>{BDBED569-4797-4DF1-A0F4-6AAB3CD982D8}</a:tableStyleId>
              </a:tblPr>
              <a:tblGrid>
                <a:gridCol w="1837518"/>
                <a:gridCol w="7729086"/>
                <a:gridCol w="1720978"/>
              </a:tblGrid>
              <a:tr h="358037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altLang="ko-KR" sz="1400" kern="100" dirty="0" smtClean="0">
                          <a:effectLst/>
                        </a:rPr>
                        <a:t>S/W</a:t>
                      </a:r>
                      <a:endParaRPr lang="ko-KR" sz="1400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en-US" sz="1400" kern="100" dirty="0" smtClean="0">
                          <a:effectLst/>
                        </a:rPr>
                        <a:t>설명</a:t>
                      </a:r>
                      <a:endParaRPr lang="ko-KR" sz="1400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en-US" sz="1400" kern="100" dirty="0" smtClean="0">
                          <a:effectLst/>
                        </a:rPr>
                        <a:t>비고</a:t>
                      </a:r>
                      <a:endParaRPr lang="ko-KR" sz="1400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</a:tr>
              <a:tr h="519764"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altLang="ko-KR" sz="1400" kern="100" dirty="0" smtClean="0">
                          <a:effectLst/>
                          <a:latin typeface="맑은 고딕"/>
                          <a:cs typeface="Times New Roman"/>
                        </a:rPr>
                        <a:t>Mahout</a:t>
                      </a:r>
                      <a:endParaRPr lang="ko-KR" sz="1400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altLang="en-US" sz="1400" b="1" kern="100" dirty="0" err="1" smtClean="0">
                          <a:effectLst/>
                          <a:latin typeface="맑은 고딕"/>
                          <a:cs typeface="Times New Roman"/>
                        </a:rPr>
                        <a:t>빅데이터</a:t>
                      </a:r>
                      <a:r>
                        <a:rPr lang="ko-KR" altLang="en-US" sz="1400" b="1" kern="100" dirty="0" smtClean="0">
                          <a:effectLst/>
                          <a:latin typeface="맑은 고딕"/>
                          <a:cs typeface="Times New Roman"/>
                        </a:rPr>
                        <a:t> 처리용 기계 학습 라이브러리</a:t>
                      </a:r>
                      <a:r>
                        <a:rPr lang="en-US" altLang="ko-KR" sz="1400" b="1" kern="100" dirty="0" smtClean="0">
                          <a:effectLst/>
                          <a:latin typeface="맑은 고딕"/>
                          <a:cs typeface="Times New Roman"/>
                        </a:rPr>
                        <a:t>, </a:t>
                      </a:r>
                      <a:r>
                        <a:rPr lang="ko-KR" altLang="en-US" sz="1400" b="1" kern="100" dirty="0" smtClean="0">
                          <a:effectLst/>
                          <a:latin typeface="맑은 고딕"/>
                          <a:cs typeface="Times New Roman"/>
                        </a:rPr>
                        <a:t>추천 엔진과 군집</a:t>
                      </a:r>
                      <a:r>
                        <a:rPr lang="en-US" altLang="ko-KR" sz="1400" b="1" kern="100" dirty="0" smtClean="0">
                          <a:effectLst/>
                          <a:latin typeface="맑은 고딕"/>
                          <a:cs typeface="Times New Roman"/>
                        </a:rPr>
                        <a:t>, </a:t>
                      </a:r>
                      <a:r>
                        <a:rPr lang="ko-KR" altLang="en-US" sz="1400" b="1" kern="100" dirty="0" smtClean="0">
                          <a:effectLst/>
                          <a:latin typeface="맑은 고딕"/>
                          <a:cs typeface="Times New Roman"/>
                        </a:rPr>
                        <a:t>분류 기능을 처리</a:t>
                      </a:r>
                      <a:endParaRPr lang="en-US" altLang="ko-KR" sz="1400" b="1" kern="100" dirty="0" smtClean="0">
                        <a:effectLst/>
                        <a:latin typeface="맑은 고딕"/>
                        <a:cs typeface="Times New Roman"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altLang="en-US" sz="1400" b="1" kern="100" dirty="0" smtClean="0">
                          <a:effectLst/>
                          <a:latin typeface="맑은 고딕"/>
                          <a:cs typeface="Times New Roman"/>
                        </a:rPr>
                        <a:t>자바 라이브러리 형태를 가진다</a:t>
                      </a:r>
                      <a:r>
                        <a:rPr lang="en-US" altLang="ko-KR" sz="1400" b="1" kern="100" dirty="0" smtClean="0">
                          <a:effectLst/>
                          <a:latin typeface="맑은 고딕"/>
                          <a:cs typeface="Times New Roman"/>
                        </a:rPr>
                        <a:t>.</a:t>
                      </a:r>
                      <a:endParaRPr lang="ko-KR" sz="1400" b="1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endParaRPr lang="ko-KR" sz="1200" b="1" kern="100" dirty="0">
                        <a:solidFill>
                          <a:srgbClr val="C00000"/>
                        </a:solidFill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</a:tr>
              <a:tr h="519764"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altLang="ko-KR" sz="1400" kern="100" dirty="0" err="1" smtClean="0">
                          <a:effectLst/>
                          <a:latin typeface="맑은 고딕"/>
                          <a:cs typeface="Times New Roman"/>
                        </a:rPr>
                        <a:t>HCatalog</a:t>
                      </a:r>
                      <a:endParaRPr lang="ko-KR" sz="1400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altLang="en-US" sz="1400" b="1" kern="100" dirty="0" err="1" smtClean="0">
                          <a:effectLst/>
                          <a:latin typeface="맑은 고딕"/>
                          <a:cs typeface="Times New Roman"/>
                        </a:rPr>
                        <a:t>하둡</a:t>
                      </a:r>
                      <a:r>
                        <a:rPr lang="ko-KR" altLang="en-US" sz="1400" b="1" kern="100" dirty="0" smtClean="0">
                          <a:effectLst/>
                          <a:latin typeface="맑은 고딕"/>
                          <a:cs typeface="Times New Roman"/>
                        </a:rPr>
                        <a:t> 생태계에서 </a:t>
                      </a:r>
                      <a:r>
                        <a:rPr lang="en-US" altLang="ko-KR" sz="1400" b="1" kern="100" dirty="0" smtClean="0">
                          <a:effectLst/>
                          <a:latin typeface="맑은 고딕"/>
                          <a:cs typeface="Times New Roman"/>
                        </a:rPr>
                        <a:t>Map/Reduce, Pig, Hive </a:t>
                      </a:r>
                      <a:r>
                        <a:rPr lang="ko-KR" altLang="en-US" sz="1400" b="1" kern="100" dirty="0" smtClean="0">
                          <a:effectLst/>
                          <a:latin typeface="맑은 고딕"/>
                          <a:cs typeface="Times New Roman"/>
                        </a:rPr>
                        <a:t>같은 상이한 서비스의 메타데이터 관리 서비스</a:t>
                      </a:r>
                      <a:endParaRPr lang="en-US" altLang="ko-KR" sz="1400" b="1" kern="100" dirty="0" smtClean="0">
                        <a:effectLst/>
                        <a:latin typeface="맑은 고딕"/>
                        <a:cs typeface="Times New Roman"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altLang="en-US" sz="1400" b="1" kern="100" dirty="0" smtClean="0">
                          <a:effectLst/>
                          <a:latin typeface="맑은 고딕"/>
                          <a:cs typeface="Times New Roman"/>
                        </a:rPr>
                        <a:t>서로 다른 서비스에서 데이터를 공유할 수 있다</a:t>
                      </a:r>
                      <a:r>
                        <a:rPr lang="en-US" altLang="ko-KR" sz="1400" b="1" kern="100" dirty="0" smtClean="0">
                          <a:effectLst/>
                          <a:latin typeface="맑은 고딕"/>
                          <a:cs typeface="Times New Roman"/>
                        </a:rPr>
                        <a:t>.</a:t>
                      </a:r>
                      <a:endParaRPr lang="ko-KR" sz="1400" b="1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endParaRPr lang="ko-KR" sz="1200" b="1" kern="100" dirty="0">
                        <a:solidFill>
                          <a:srgbClr val="C00000"/>
                        </a:solidFill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</a:tr>
              <a:tr h="519764"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altLang="ko-KR" sz="1400" kern="100" dirty="0" err="1" smtClean="0">
                          <a:effectLst/>
                          <a:latin typeface="맑은 고딕"/>
                          <a:cs typeface="Times New Roman"/>
                        </a:rPr>
                        <a:t>Hbase</a:t>
                      </a:r>
                      <a:endParaRPr lang="ko-KR" sz="1400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en-US" altLang="ko-KR" sz="1400" b="1" kern="100" dirty="0" err="1" smtClean="0">
                          <a:effectLst/>
                          <a:latin typeface="맑은 고딕"/>
                          <a:cs typeface="Times New Roman"/>
                        </a:rPr>
                        <a:t>Hadoop</a:t>
                      </a:r>
                      <a:r>
                        <a:rPr lang="en-US" altLang="ko-KR" sz="1400" b="1" kern="100" dirty="0" smtClean="0">
                          <a:effectLst/>
                          <a:latin typeface="맑은 고딕"/>
                          <a:cs typeface="Times New Roman"/>
                        </a:rPr>
                        <a:t> Database, &lt;Key,</a:t>
                      </a:r>
                      <a:r>
                        <a:rPr lang="en-US" altLang="ko-KR" sz="1400" b="1" kern="100" baseline="0" dirty="0" smtClean="0">
                          <a:effectLst/>
                          <a:latin typeface="맑은 고딕"/>
                          <a:cs typeface="Times New Roman"/>
                        </a:rPr>
                        <a:t> Value&gt;</a:t>
                      </a:r>
                      <a:r>
                        <a:rPr lang="ko-KR" altLang="en-US" sz="1400" b="1" kern="100" baseline="0" dirty="0" smtClean="0">
                          <a:effectLst/>
                          <a:latin typeface="맑은 고딕"/>
                          <a:cs typeface="Times New Roman"/>
                        </a:rPr>
                        <a:t>구조의 대표적인 </a:t>
                      </a:r>
                      <a:r>
                        <a:rPr lang="en-US" altLang="ko-KR" sz="1400" b="1" kern="100" baseline="0" dirty="0" err="1" smtClean="0">
                          <a:effectLst/>
                          <a:latin typeface="맑은 고딕"/>
                          <a:cs typeface="Times New Roman"/>
                        </a:rPr>
                        <a:t>NoSQL</a:t>
                      </a:r>
                      <a:r>
                        <a:rPr lang="en-US" altLang="ko-KR" sz="1400" b="1" kern="100" baseline="0" dirty="0" smtClean="0">
                          <a:effectLst/>
                          <a:latin typeface="맑은 고딕"/>
                          <a:cs typeface="Times New Roman"/>
                        </a:rPr>
                        <a:t/>
                      </a:r>
                      <a:br>
                        <a:rPr lang="en-US" altLang="ko-KR" sz="1400" b="1" kern="100" baseline="0" dirty="0" smtClean="0">
                          <a:effectLst/>
                          <a:latin typeface="맑은 고딕"/>
                          <a:cs typeface="Times New Roman"/>
                        </a:rPr>
                      </a:br>
                      <a:r>
                        <a:rPr lang="en-US" altLang="ko-KR" sz="1400" b="1" kern="100" baseline="0" dirty="0" smtClean="0">
                          <a:effectLst/>
                          <a:latin typeface="맑은 고딕"/>
                          <a:cs typeface="Times New Roman"/>
                        </a:rPr>
                        <a:t>HDFS</a:t>
                      </a:r>
                      <a:r>
                        <a:rPr lang="ko-KR" altLang="en-US" sz="1400" b="1" kern="100" baseline="0" dirty="0" smtClean="0">
                          <a:effectLst/>
                          <a:latin typeface="맑은 고딕"/>
                          <a:cs typeface="Times New Roman"/>
                        </a:rPr>
                        <a:t>를 기반으로 하며 </a:t>
                      </a:r>
                      <a:r>
                        <a:rPr lang="ko-KR" altLang="en-US" sz="1400" b="1" kern="100" baseline="0" dirty="0" err="1" smtClean="0">
                          <a:effectLst/>
                          <a:latin typeface="맑은 고딕"/>
                          <a:cs typeface="Times New Roman"/>
                        </a:rPr>
                        <a:t>컬럼</a:t>
                      </a:r>
                      <a:r>
                        <a:rPr lang="ko-KR" altLang="en-US" sz="1400" b="1" kern="100" baseline="0" dirty="0" smtClean="0">
                          <a:effectLst/>
                          <a:latin typeface="맑은 고딕"/>
                          <a:cs typeface="Times New Roman"/>
                        </a:rPr>
                        <a:t> 기반의 데이터 베이스</a:t>
                      </a:r>
                      <a:endParaRPr lang="ko-KR" sz="1400" b="1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endParaRPr lang="ko-KR" sz="1200" b="1" kern="100" dirty="0">
                        <a:solidFill>
                          <a:srgbClr val="C00000"/>
                        </a:solidFill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</a:tr>
              <a:tr h="519764"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altLang="ko-KR" sz="1400" kern="100" dirty="0" smtClean="0">
                          <a:effectLst/>
                          <a:latin typeface="맑은 고딕"/>
                          <a:cs typeface="Times New Roman"/>
                        </a:rPr>
                        <a:t>Avro/Thrift</a:t>
                      </a:r>
                      <a:endParaRPr lang="ko-KR" sz="1400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ko-KR" altLang="en-US" sz="1400" b="1" kern="100" dirty="0" smtClean="0">
                          <a:effectLst/>
                          <a:latin typeface="맑은 고딕"/>
                          <a:cs typeface="Times New Roman"/>
                        </a:rPr>
                        <a:t>다양한 언어를 지원하는 </a:t>
                      </a:r>
                      <a:r>
                        <a:rPr lang="en-US" altLang="ko-KR" sz="1400" b="1" kern="100" dirty="0" smtClean="0">
                          <a:effectLst/>
                          <a:latin typeface="맑은 고딕"/>
                          <a:cs typeface="Times New Roman"/>
                        </a:rPr>
                        <a:t>RPC(Remote Procedure</a:t>
                      </a:r>
                      <a:r>
                        <a:rPr lang="en-US" altLang="ko-KR" sz="1400" b="1" kern="100" baseline="0" dirty="0" smtClean="0">
                          <a:effectLst/>
                          <a:latin typeface="맑은 고딕"/>
                          <a:cs typeface="Times New Roman"/>
                        </a:rPr>
                        <a:t> Call) </a:t>
                      </a:r>
                      <a:r>
                        <a:rPr lang="ko-KR" altLang="en-US" sz="1400" b="1" kern="100" baseline="0" dirty="0" smtClean="0">
                          <a:effectLst/>
                          <a:latin typeface="맑은 고딕"/>
                          <a:cs typeface="Times New Roman"/>
                        </a:rPr>
                        <a:t>서버와 데이터를 교환하여 데이터를 직렬화하는 메커니즘을 제공하는 소프트웨어 프레임워크</a:t>
                      </a:r>
                      <a:endParaRPr lang="en-US" altLang="ko-KR" sz="1400" b="1" kern="100" baseline="0" dirty="0" smtClean="0">
                        <a:effectLst/>
                        <a:latin typeface="맑은 고딕"/>
                        <a:cs typeface="Times New Roman"/>
                      </a:endParaRPr>
                    </a:p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ko-KR" altLang="en-US" sz="1400" b="1" kern="100" baseline="0" dirty="0" smtClean="0">
                          <a:effectLst/>
                          <a:latin typeface="맑은 고딕"/>
                          <a:cs typeface="Times New Roman"/>
                        </a:rPr>
                        <a:t>경량 어플리케이션 서버</a:t>
                      </a:r>
                      <a:endParaRPr lang="ko-KR" sz="1400" b="1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endParaRPr lang="ko-KR" sz="1200" b="1" kern="100" dirty="0">
                        <a:solidFill>
                          <a:srgbClr val="C00000"/>
                        </a:solidFill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</a:tr>
              <a:tr h="738835"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altLang="ko-KR" sz="1400" kern="100" dirty="0" smtClean="0">
                          <a:effectLst/>
                        </a:rPr>
                        <a:t>Cluster Manager</a:t>
                      </a:r>
                      <a:endParaRPr lang="ko-KR" sz="1400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altLang="en-US" sz="1400" b="1" kern="100" dirty="0" err="1" smtClean="0">
                          <a:effectLst/>
                        </a:rPr>
                        <a:t>하둡과</a:t>
                      </a:r>
                      <a:r>
                        <a:rPr lang="ko-KR" altLang="en-US" sz="1400" b="1" kern="100" dirty="0" smtClean="0">
                          <a:effectLst/>
                        </a:rPr>
                        <a:t> 수 많은 </a:t>
                      </a:r>
                      <a:r>
                        <a:rPr lang="ko-KR" altLang="en-US" sz="1400" b="1" kern="100" dirty="0" err="1" smtClean="0">
                          <a:effectLst/>
                        </a:rPr>
                        <a:t>오픈소스</a:t>
                      </a:r>
                      <a:r>
                        <a:rPr lang="ko-KR" altLang="en-US" sz="1400" b="1" kern="100" dirty="0" smtClean="0">
                          <a:effectLst/>
                        </a:rPr>
                        <a:t> </a:t>
                      </a:r>
                      <a:r>
                        <a:rPr lang="en-US" altLang="ko-KR" sz="1400" b="1" kern="100" dirty="0" smtClean="0">
                          <a:effectLst/>
                        </a:rPr>
                        <a:t>S/W</a:t>
                      </a:r>
                      <a:r>
                        <a:rPr lang="ko-KR" altLang="en-US" sz="1400" b="1" kern="100" dirty="0" smtClean="0">
                          <a:effectLst/>
                        </a:rPr>
                        <a:t>를 여러 대의 </a:t>
                      </a:r>
                      <a:r>
                        <a:rPr lang="ko-KR" altLang="en-US" sz="1400" b="1" kern="100" dirty="0" err="1" smtClean="0">
                          <a:effectLst/>
                        </a:rPr>
                        <a:t>머신에</a:t>
                      </a:r>
                      <a:r>
                        <a:rPr lang="ko-KR" altLang="en-US" sz="1400" b="1" kern="100" dirty="0" smtClean="0">
                          <a:effectLst/>
                        </a:rPr>
                        <a:t> 설치</a:t>
                      </a:r>
                      <a:r>
                        <a:rPr lang="en-US" altLang="ko-KR" sz="1400" b="1" kern="100" dirty="0" smtClean="0">
                          <a:effectLst/>
                        </a:rPr>
                        <a:t>,</a:t>
                      </a:r>
                      <a:r>
                        <a:rPr lang="en-US" altLang="ko-KR" sz="1400" b="1" kern="100" baseline="0" dirty="0" smtClean="0">
                          <a:effectLst/>
                        </a:rPr>
                        <a:t> </a:t>
                      </a:r>
                      <a:r>
                        <a:rPr lang="ko-KR" altLang="en-US" sz="1400" b="1" kern="100" baseline="0" dirty="0" smtClean="0">
                          <a:effectLst/>
                        </a:rPr>
                        <a:t>관리</a:t>
                      </a:r>
                      <a:r>
                        <a:rPr lang="en-US" altLang="ko-KR" sz="1400" b="1" kern="100" baseline="0" dirty="0" smtClean="0">
                          <a:effectLst/>
                        </a:rPr>
                        <a:t>, </a:t>
                      </a:r>
                      <a:r>
                        <a:rPr lang="ko-KR" altLang="en-US" sz="1400" b="1" kern="100" baseline="0" dirty="0" smtClean="0">
                          <a:effectLst/>
                        </a:rPr>
                        <a:t>설정 동기화</a:t>
                      </a:r>
                      <a:r>
                        <a:rPr lang="en-US" altLang="ko-KR" sz="1400" b="1" kern="100" baseline="0" dirty="0" smtClean="0">
                          <a:effectLst/>
                        </a:rPr>
                        <a:t>, </a:t>
                      </a:r>
                      <a:r>
                        <a:rPr lang="ko-KR" altLang="en-US" sz="1400" b="1" kern="100" baseline="0" dirty="0" smtClean="0">
                          <a:effectLst/>
                        </a:rPr>
                        <a:t>모니터링</a:t>
                      </a:r>
                      <a:endParaRPr lang="ko-KR" sz="1400" b="1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altLang="ko-KR" sz="1200" b="1" kern="100" dirty="0" err="1" smtClean="0">
                          <a:effectLst/>
                        </a:rPr>
                        <a:t>Ambari</a:t>
                      </a:r>
                      <a:r>
                        <a:rPr lang="en-US" altLang="ko-KR" sz="1200" b="1" kern="100" dirty="0" smtClean="0">
                          <a:effectLst/>
                        </a:rPr>
                        <a:t>(</a:t>
                      </a:r>
                      <a:r>
                        <a:rPr lang="ko-KR" altLang="en-US" sz="1200" b="1" kern="100" dirty="0" err="1" smtClean="0">
                          <a:effectLst/>
                        </a:rPr>
                        <a:t>호튼웍스</a:t>
                      </a:r>
                      <a:r>
                        <a:rPr lang="en-US" altLang="ko-KR" sz="1200" b="1" kern="100" dirty="0" smtClean="0">
                          <a:effectLst/>
                        </a:rPr>
                        <a:t>) </a:t>
                      </a: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altLang="ko-KR" sz="1200" b="1" kern="100" dirty="0" smtClean="0">
                          <a:effectLst/>
                        </a:rPr>
                        <a:t>CM(</a:t>
                      </a:r>
                      <a:r>
                        <a:rPr lang="ko-KR" altLang="en-US" sz="1200" b="1" kern="100" dirty="0" err="1" smtClean="0">
                          <a:effectLst/>
                        </a:rPr>
                        <a:t>클라우데라</a:t>
                      </a:r>
                      <a:r>
                        <a:rPr lang="en-US" altLang="ko-KR" sz="1200" b="1" kern="100" dirty="0" smtClean="0">
                          <a:effectLst/>
                        </a:rPr>
                        <a:t>,</a:t>
                      </a:r>
                      <a:r>
                        <a:rPr lang="ko-KR" altLang="en-US" sz="1200" b="1" kern="100" dirty="0" smtClean="0">
                          <a:effectLst/>
                        </a:rPr>
                        <a:t>상용</a:t>
                      </a:r>
                      <a:r>
                        <a:rPr lang="en-US" altLang="ko-KR" sz="1200" b="1" kern="100" dirty="0" smtClean="0">
                          <a:effectLst/>
                        </a:rPr>
                        <a:t>)</a:t>
                      </a: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altLang="ko-KR" sz="1200" b="1" kern="100" dirty="0" smtClean="0">
                          <a:effectLst/>
                        </a:rPr>
                        <a:t>JCM(</a:t>
                      </a:r>
                      <a:r>
                        <a:rPr lang="ko-KR" altLang="en-US" sz="1200" b="1" kern="100" dirty="0" smtClean="0">
                          <a:effectLst/>
                        </a:rPr>
                        <a:t>국산</a:t>
                      </a:r>
                      <a:r>
                        <a:rPr lang="en-US" altLang="ko-KR" sz="1200" b="1" kern="100" dirty="0" smtClean="0">
                          <a:effectLst/>
                        </a:rPr>
                        <a:t>)</a:t>
                      </a:r>
                      <a:endParaRPr lang="ko-KR" sz="1200" b="1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60802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7"/>
          <p:cNvSpPr txBox="1">
            <a:spLocks/>
          </p:cNvSpPr>
          <p:nvPr/>
        </p:nvSpPr>
        <p:spPr bwMode="auto">
          <a:xfrm>
            <a:off x="652300" y="1144476"/>
            <a:ext cx="10513853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Blip>
                <a:blip r:embed="rId3"/>
              </a:buBlip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pPr marL="0" indent="0">
              <a:buNone/>
            </a:pPr>
            <a:endParaRPr lang="en-US" altLang="ko-KR" sz="2000" dirty="0"/>
          </a:p>
        </p:txBody>
      </p:sp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8" y="305361"/>
            <a:ext cx="3504000" cy="432000"/>
          </a:xfrm>
        </p:spPr>
        <p:txBody>
          <a:bodyPr/>
          <a:lstStyle/>
          <a:p>
            <a:r>
              <a:rPr lang="en-US" altLang="ko-KR" b="1" dirty="0">
                <a:latin typeface="+mn-ea"/>
                <a:ea typeface="+mn-ea"/>
                <a:cs typeface="JBold" pitchFamily="18" charset="-127"/>
              </a:rPr>
              <a:t>1. </a:t>
            </a:r>
            <a:r>
              <a:rPr lang="ko-KR" altLang="en-US" b="1" dirty="0" err="1" smtClean="0">
                <a:latin typeface="+mn-ea"/>
                <a:ea typeface="+mn-ea"/>
                <a:cs typeface="JBold" pitchFamily="18" charset="-127"/>
              </a:rPr>
              <a:t>빅데이터</a:t>
            </a:r>
            <a:endParaRPr lang="ko-KR" altLang="en-US" sz="2000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3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16898" y="1000298"/>
            <a:ext cx="1157030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dirty="0"/>
              <a:t>정형 데이터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 err="1"/>
              <a:t>관계형</a:t>
            </a:r>
            <a:r>
              <a:rPr lang="ko-KR" altLang="en-US" dirty="0"/>
              <a:t> 데이터베이스 시스템의 테이블과 같이 </a:t>
            </a:r>
            <a:r>
              <a:rPr lang="ko-KR" altLang="en-US" b="1" dirty="0"/>
              <a:t>고정된 </a:t>
            </a:r>
            <a:r>
              <a:rPr lang="ko-KR" altLang="en-US" b="1" dirty="0" err="1"/>
              <a:t>컬럼</a:t>
            </a:r>
            <a:r>
              <a:rPr lang="ko-KR" altLang="en-US" dirty="0" err="1"/>
              <a:t>에</a:t>
            </a:r>
            <a:r>
              <a:rPr lang="ko-KR" altLang="en-US" dirty="0"/>
              <a:t> 저장되는 데이터와 파일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지정된 행과 열에 의해 데이터의 속성이 구별되는 스프레드시트 형태의 데이터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스키마 구조를 가지고 있기 때문에 데이터를 탐색하는 과정이 테이블 탐색</a:t>
            </a:r>
            <a:r>
              <a:rPr lang="en-US" altLang="ko-KR" dirty="0"/>
              <a:t>, </a:t>
            </a:r>
            <a:r>
              <a:rPr lang="ko-KR" altLang="en-US" dirty="0" err="1"/>
              <a:t>컬럼</a:t>
            </a:r>
            <a:r>
              <a:rPr lang="ko-KR" altLang="en-US" dirty="0"/>
              <a:t> 구조 탐색</a:t>
            </a:r>
            <a:r>
              <a:rPr lang="en-US" altLang="ko-KR" dirty="0"/>
              <a:t>, </a:t>
            </a:r>
            <a:r>
              <a:rPr lang="ko-KR" altLang="en-US" dirty="0" err="1"/>
              <a:t>로우</a:t>
            </a:r>
            <a:r>
              <a:rPr lang="ko-KR" altLang="en-US" dirty="0"/>
              <a:t> 탐색 순으로 정형화되어 있다</a:t>
            </a:r>
            <a:r>
              <a:rPr lang="en-US" altLang="ko-KR" dirty="0" smtClean="0"/>
              <a:t>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내부 </a:t>
            </a:r>
            <a:r>
              <a:rPr lang="ko-KR" altLang="en-US" dirty="0"/>
              <a:t>시스템인 경우가 대부분이라 수집이 쉽다</a:t>
            </a:r>
            <a:r>
              <a:rPr lang="en-US" altLang="ko-KR" dirty="0"/>
              <a:t>. </a:t>
            </a:r>
            <a:r>
              <a:rPr lang="ko-KR" altLang="en-US" dirty="0"/>
              <a:t>파일 형태의 스프레드시트라도 내부에 형식을 가지고 있어 처리가 쉬운 편이다</a:t>
            </a:r>
            <a:r>
              <a:rPr lang="en-US" altLang="ko-KR" dirty="0"/>
              <a:t>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dirty="0"/>
              <a:t>CRUD</a:t>
            </a:r>
            <a:r>
              <a:rPr lang="ko-KR" altLang="en-US" dirty="0"/>
              <a:t>가 일어나는 일반적인 아키텍처 구조로 이루어져 있다</a:t>
            </a:r>
            <a:r>
              <a:rPr lang="en-US" altLang="ko-KR" dirty="0" smtClean="0"/>
              <a:t>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내부 데이터의 특성상 현실적 가치의 한계상 활용측면에서 잠재적 가치는 상대적으로 낮다</a:t>
            </a:r>
            <a:endParaRPr lang="en-US" altLang="ko-KR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dirty="0"/>
              <a:t>RDBMS</a:t>
            </a:r>
            <a:r>
              <a:rPr lang="ko-KR" altLang="en-US" dirty="0"/>
              <a:t>의 테이블들</a:t>
            </a:r>
            <a:r>
              <a:rPr lang="en-US" altLang="ko-KR" dirty="0"/>
              <a:t>(</a:t>
            </a:r>
            <a:r>
              <a:rPr lang="ko-KR" altLang="en-US" dirty="0"/>
              <a:t>단일 테이블 혹은 조인한 테이블 포함</a:t>
            </a:r>
            <a:r>
              <a:rPr lang="en-US" altLang="ko-KR" dirty="0"/>
              <a:t>)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스프레드시트</a:t>
            </a:r>
            <a:endParaRPr lang="en-US" altLang="ko-KR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en-US" altLang="ko-KR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en-US" altLang="ko-KR" dirty="0" smtClean="0"/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en-US" altLang="ko-KR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7647" y="3796524"/>
            <a:ext cx="4352925" cy="2886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078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7"/>
          <p:cNvSpPr txBox="1">
            <a:spLocks/>
          </p:cNvSpPr>
          <p:nvPr/>
        </p:nvSpPr>
        <p:spPr bwMode="auto">
          <a:xfrm>
            <a:off x="411481" y="902272"/>
            <a:ext cx="80286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sz="1800" dirty="0" err="1"/>
              <a:t>빅데이터</a:t>
            </a:r>
            <a:r>
              <a:rPr lang="ko-KR" altLang="en-US" sz="1800" dirty="0"/>
              <a:t> 라이프사이클</a:t>
            </a:r>
            <a:endParaRPr lang="en-US" altLang="ko-KR" sz="1800" dirty="0"/>
          </a:p>
        </p:txBody>
      </p:sp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8" y="305361"/>
            <a:ext cx="5216394" cy="432000"/>
          </a:xfrm>
        </p:spPr>
        <p:txBody>
          <a:bodyPr/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2. </a:t>
            </a:r>
            <a:r>
              <a:rPr lang="ko-KR" altLang="en-US" b="1" dirty="0" err="1" smtClean="0">
                <a:latin typeface="+mn-ea"/>
                <a:ea typeface="+mn-ea"/>
                <a:cs typeface="JBold" pitchFamily="18" charset="-127"/>
              </a:rPr>
              <a:t>빅데이터</a:t>
            </a:r>
            <a:r>
              <a:rPr lang="ko-KR" altLang="en-US" b="1" dirty="0" smtClean="0">
                <a:latin typeface="+mn-ea"/>
                <a:ea typeface="+mn-ea"/>
                <a:cs typeface="JBold" pitchFamily="18" charset="-127"/>
              </a:rPr>
              <a:t> 기술의 이해</a:t>
            </a:r>
            <a:endParaRPr lang="ko-KR" altLang="en-US" sz="2000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30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1" name="Rectangle 14"/>
          <p:cNvSpPr txBox="1">
            <a:spLocks noChangeArrowheads="1"/>
          </p:cNvSpPr>
          <p:nvPr/>
        </p:nvSpPr>
        <p:spPr bwMode="gray">
          <a:xfrm>
            <a:off x="587728" y="1386525"/>
            <a:ext cx="10893350" cy="6737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57250" indent="-285750" algn="l" rtl="0" fontAlgn="base" latinLnBrk="1">
              <a:spcBef>
                <a:spcPct val="20000"/>
              </a:spcBef>
              <a:spcAft>
                <a:spcPct val="0"/>
              </a:spcAft>
              <a:buChar char="–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2pPr>
            <a:lvl3pPr marL="1276350" indent="-228600" algn="l" rtl="0" fontAlgn="base" latinLnBrk="1">
              <a:spcBef>
                <a:spcPct val="20000"/>
              </a:spcBef>
              <a:spcAft>
                <a:spcPct val="0"/>
              </a:spcAft>
              <a:buChar char="•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3pPr>
            <a:lvl4pPr marL="1695450" indent="-228600" algn="l" rtl="0" fontAlgn="base" latinLnBrk="1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4pPr>
            <a:lvl5pPr marL="21145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5pPr>
            <a:lvl6pPr marL="25717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6pPr>
            <a:lvl7pPr marL="30289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7pPr>
            <a:lvl8pPr marL="34861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8pPr>
            <a:lvl9pPr marL="39433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9pPr>
          </a:lstStyle>
          <a:p>
            <a:pPr lvl="0" defTabSz="914400">
              <a:defRPr/>
            </a:pPr>
            <a:r>
              <a:rPr lang="ko-KR" altLang="en-US" kern="0" noProof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전체적인 </a:t>
            </a:r>
            <a:r>
              <a:rPr lang="ko-KR" altLang="en-US" kern="0" noProof="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빅데이터</a:t>
            </a:r>
            <a:r>
              <a:rPr lang="ko-KR" altLang="en-US" kern="0" noProof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시스템 구성을 위해서는 라이프사이클에 대한 이해가 필수</a:t>
            </a:r>
            <a:r>
              <a:rPr lang="en-US" altLang="ko-KR" kern="0" noProof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.</a:t>
            </a:r>
          </a:p>
          <a:p>
            <a:pPr lvl="0" defTabSz="914400">
              <a:defRPr/>
            </a:pPr>
            <a:r>
              <a:rPr lang="ko-KR" altLang="en-US" kern="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라이프사이클별</a:t>
            </a:r>
            <a:r>
              <a:rPr lang="ko-KR" altLang="en-US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관련 기술을 검토하</a:t>
            </a:r>
            <a:r>
              <a:rPr lang="ko-KR" altLang="en-US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여</a:t>
            </a:r>
            <a:r>
              <a:rPr lang="en-US" altLang="ko-KR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r>
              <a:rPr lang="ko-KR" altLang="en-US" kern="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오픈소스</a:t>
            </a:r>
            <a:r>
              <a:rPr lang="ko-KR" altLang="en-US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r>
              <a:rPr lang="en-US" altLang="ko-KR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S/W </a:t>
            </a:r>
            <a:r>
              <a:rPr lang="ko-KR" altLang="en-US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도입</a:t>
            </a:r>
            <a:r>
              <a:rPr lang="en-US" altLang="ko-KR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 </a:t>
            </a:r>
            <a:r>
              <a:rPr lang="ko-KR" altLang="en-US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상용솔루션 도입</a:t>
            </a:r>
            <a:r>
              <a:rPr lang="en-US" altLang="ko-KR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 </a:t>
            </a:r>
            <a:r>
              <a:rPr lang="ko-KR" altLang="en-US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개발</a:t>
            </a:r>
            <a:r>
              <a:rPr lang="en-US" altLang="ko-KR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(SI)</a:t>
            </a:r>
            <a:r>
              <a:rPr lang="ko-KR" altLang="en-US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로 구분해야 함</a:t>
            </a:r>
            <a:endParaRPr lang="en-US" altLang="ko-KR" kern="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32" name="대각선 줄무늬 31"/>
          <p:cNvSpPr/>
          <p:nvPr/>
        </p:nvSpPr>
        <p:spPr bwMode="gray">
          <a:xfrm rot="7338193">
            <a:off x="8417097" y="3541707"/>
            <a:ext cx="2331402" cy="1996123"/>
          </a:xfrm>
          <a:prstGeom prst="diagStripe">
            <a:avLst>
              <a:gd name="adj" fmla="val 30501"/>
            </a:avLst>
          </a:prstGeom>
          <a:gradFill flip="none" rotWithShape="1">
            <a:gsLst>
              <a:gs pos="0">
                <a:srgbClr val="DDEBCF"/>
              </a:gs>
              <a:gs pos="50000">
                <a:srgbClr val="9CB86E"/>
              </a:gs>
              <a:gs pos="100000">
                <a:srgbClr val="156B13"/>
              </a:gs>
            </a:gsLst>
            <a:lin ang="0" scaled="0"/>
            <a:tileRect/>
          </a:gradFill>
          <a:ln w="6350">
            <a:solidFill>
              <a:schemeClr val="tx1"/>
            </a:solidFill>
            <a:round/>
            <a:headEnd/>
            <a:tailEnd type="triangle" w="med" len="med"/>
          </a:ln>
          <a:extLst/>
        </p:spPr>
        <p:txBody>
          <a:bodyPr lIns="88642" tIns="0" rIns="88642" bIns="0" rtlCol="0" anchor="ctr"/>
          <a:lstStyle/>
          <a:p>
            <a:pPr algn="ctr"/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  <a:cs typeface="JBold" pitchFamily="18" charset="-127"/>
            </a:endParaRPr>
          </a:p>
        </p:txBody>
      </p:sp>
      <p:pic>
        <p:nvPicPr>
          <p:cNvPr id="3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7468" y="2827218"/>
            <a:ext cx="6163732" cy="36448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9735" y="2879005"/>
            <a:ext cx="1126810" cy="354142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2" name="그룹 34"/>
          <p:cNvGrpSpPr/>
          <p:nvPr/>
        </p:nvGrpSpPr>
        <p:grpSpPr>
          <a:xfrm>
            <a:off x="411481" y="2261237"/>
            <a:ext cx="11383570" cy="313231"/>
            <a:chOff x="534573" y="1403868"/>
            <a:chExt cx="8128839" cy="343240"/>
          </a:xfrm>
        </p:grpSpPr>
        <p:grpSp>
          <p:nvGrpSpPr>
            <p:cNvPr id="3" name="그룹 35"/>
            <p:cNvGrpSpPr/>
            <p:nvPr/>
          </p:nvGrpSpPr>
          <p:grpSpPr>
            <a:xfrm>
              <a:off x="1691680" y="1403868"/>
              <a:ext cx="5810392" cy="343240"/>
              <a:chOff x="1751219" y="1362022"/>
              <a:chExt cx="5810392" cy="343240"/>
            </a:xfrm>
          </p:grpSpPr>
          <p:sp>
            <p:nvSpPr>
              <p:cNvPr id="39" name="갈매기형 수장 38"/>
              <p:cNvSpPr/>
              <p:nvPr/>
            </p:nvSpPr>
            <p:spPr>
              <a:xfrm>
                <a:off x="1751219" y="1362022"/>
                <a:ext cx="1523669" cy="338786"/>
              </a:xfrm>
              <a:prstGeom prst="chevron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b="1" dirty="0" smtClean="0">
                    <a:solidFill>
                      <a:schemeClr val="bg1"/>
                    </a:solidFill>
                    <a:latin typeface="+mn-ea"/>
                  </a:rPr>
                  <a:t>수집</a:t>
                </a:r>
                <a:endParaRPr lang="ko-KR" altLang="en-US" sz="1400" b="1" dirty="0">
                  <a:solidFill>
                    <a:schemeClr val="bg1"/>
                  </a:solidFill>
                  <a:latin typeface="+mn-ea"/>
                </a:endParaRPr>
              </a:p>
            </p:txBody>
          </p:sp>
          <p:sp>
            <p:nvSpPr>
              <p:cNvPr id="40" name="갈매기형 수장 39"/>
              <p:cNvSpPr/>
              <p:nvPr/>
            </p:nvSpPr>
            <p:spPr>
              <a:xfrm>
                <a:off x="3180772" y="1362022"/>
                <a:ext cx="1523669" cy="338786"/>
              </a:xfrm>
              <a:prstGeom prst="chevron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b="1" dirty="0" smtClean="0">
                    <a:solidFill>
                      <a:schemeClr val="bg1"/>
                    </a:solidFill>
                    <a:latin typeface="+mn-ea"/>
                  </a:rPr>
                  <a:t>저장</a:t>
                </a:r>
                <a:endParaRPr lang="ko-KR" altLang="en-US" sz="1400" b="1" dirty="0">
                  <a:solidFill>
                    <a:schemeClr val="bg1"/>
                  </a:solidFill>
                  <a:latin typeface="+mn-ea"/>
                </a:endParaRPr>
              </a:p>
            </p:txBody>
          </p:sp>
          <p:sp>
            <p:nvSpPr>
              <p:cNvPr id="41" name="갈매기형 수장 40"/>
              <p:cNvSpPr/>
              <p:nvPr/>
            </p:nvSpPr>
            <p:spPr>
              <a:xfrm>
                <a:off x="4609357" y="1363918"/>
                <a:ext cx="1523669" cy="338786"/>
              </a:xfrm>
              <a:prstGeom prst="chevron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b="1" dirty="0" smtClean="0">
                    <a:solidFill>
                      <a:schemeClr val="bg1"/>
                    </a:solidFill>
                    <a:latin typeface="+mn-ea"/>
                  </a:rPr>
                  <a:t>분석</a:t>
                </a:r>
                <a:endParaRPr lang="ko-KR" altLang="en-US" sz="1400" b="1" dirty="0">
                  <a:solidFill>
                    <a:schemeClr val="bg1"/>
                  </a:solidFill>
                  <a:latin typeface="+mn-ea"/>
                </a:endParaRPr>
              </a:p>
            </p:txBody>
          </p:sp>
          <p:sp>
            <p:nvSpPr>
              <p:cNvPr id="42" name="갈매기형 수장 41"/>
              <p:cNvSpPr/>
              <p:nvPr/>
            </p:nvSpPr>
            <p:spPr>
              <a:xfrm>
                <a:off x="6037942" y="1362022"/>
                <a:ext cx="1523669" cy="343240"/>
              </a:xfrm>
              <a:prstGeom prst="chevron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b="1" dirty="0" smtClean="0">
                    <a:solidFill>
                      <a:schemeClr val="bg1"/>
                    </a:solidFill>
                    <a:latin typeface="+mn-ea"/>
                  </a:rPr>
                  <a:t>시각화</a:t>
                </a:r>
                <a:endParaRPr lang="ko-KR" altLang="en-US" sz="1400" b="1" dirty="0">
                  <a:solidFill>
                    <a:schemeClr val="bg1"/>
                  </a:solidFill>
                  <a:latin typeface="+mn-ea"/>
                </a:endParaRPr>
              </a:p>
            </p:txBody>
          </p:sp>
        </p:grpSp>
        <p:sp>
          <p:nvSpPr>
            <p:cNvPr id="37" name="모서리가 둥근 직사각형 36"/>
            <p:cNvSpPr/>
            <p:nvPr/>
          </p:nvSpPr>
          <p:spPr>
            <a:xfrm>
              <a:off x="534573" y="1408322"/>
              <a:ext cx="1157107" cy="338786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 smtClean="0">
                  <a:solidFill>
                    <a:schemeClr val="bg1"/>
                  </a:solidFill>
                  <a:latin typeface="+mn-ea"/>
                </a:rPr>
                <a:t>데이터</a:t>
              </a:r>
              <a:endParaRPr lang="ko-KR" altLang="en-US" sz="1400" b="1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38" name="모서리가 둥근 직사각형 37"/>
            <p:cNvSpPr/>
            <p:nvPr/>
          </p:nvSpPr>
          <p:spPr>
            <a:xfrm>
              <a:off x="7506305" y="1408322"/>
              <a:ext cx="1157107" cy="338786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 smtClean="0">
                  <a:solidFill>
                    <a:schemeClr val="bg1"/>
                  </a:solidFill>
                  <a:latin typeface="+mn-ea"/>
                </a:rPr>
                <a:t>서비스</a:t>
              </a:r>
              <a:endParaRPr lang="ko-KR" altLang="en-US" sz="1400" b="1" dirty="0">
                <a:solidFill>
                  <a:schemeClr val="bg1"/>
                </a:solidFill>
                <a:latin typeface="+mn-ea"/>
              </a:endParaRPr>
            </a:p>
          </p:txBody>
        </p:sp>
      </p:grpSp>
      <p:grpSp>
        <p:nvGrpSpPr>
          <p:cNvPr id="4" name="그룹 1"/>
          <p:cNvGrpSpPr/>
          <p:nvPr/>
        </p:nvGrpSpPr>
        <p:grpSpPr>
          <a:xfrm>
            <a:off x="411482" y="2827216"/>
            <a:ext cx="1620404" cy="3593214"/>
            <a:chOff x="1356757" y="2504459"/>
            <a:chExt cx="726031" cy="3593214"/>
          </a:xfrm>
        </p:grpSpPr>
        <p:sp>
          <p:nvSpPr>
            <p:cNvPr id="43" name="직사각형 42"/>
            <p:cNvSpPr/>
            <p:nvPr/>
          </p:nvSpPr>
          <p:spPr bwMode="gray">
            <a:xfrm>
              <a:off x="1356757" y="2504459"/>
              <a:ext cx="726031" cy="876376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  <a:round/>
              <a:headEnd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lIns="88642" tIns="0" rIns="88642" bIns="0" rtlCol="0" anchor="ctr"/>
            <a:lstStyle/>
            <a:p>
              <a:pPr algn="ctr"/>
              <a:r>
                <a:rPr lang="en-US" altLang="ko-KR" sz="1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  <a:cs typeface="JBold" pitchFamily="18" charset="-127"/>
                </a:rPr>
                <a:t>Legacy</a:t>
              </a:r>
            </a:p>
            <a:p>
              <a:pPr algn="ctr"/>
              <a:r>
                <a:rPr lang="ko-KR" altLang="en-US" sz="1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  <a:cs typeface="JBold" pitchFamily="18" charset="-127"/>
                </a:rPr>
                <a:t>시스템</a:t>
              </a:r>
              <a:endParaRPr lang="en-US" altLang="ko-KR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JBold" pitchFamily="18" charset="-127"/>
              </a:endParaRPr>
            </a:p>
            <a:p>
              <a:pPr algn="ctr"/>
              <a:r>
                <a:rPr lang="en-US" altLang="ko-KR" sz="1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  <a:cs typeface="JBold" pitchFamily="18" charset="-127"/>
                </a:rPr>
                <a:t>&amp; BI, Analytics</a:t>
              </a:r>
            </a:p>
          </p:txBody>
        </p:sp>
        <p:sp>
          <p:nvSpPr>
            <p:cNvPr id="44" name="직사각형 43"/>
            <p:cNvSpPr/>
            <p:nvPr/>
          </p:nvSpPr>
          <p:spPr bwMode="gray">
            <a:xfrm>
              <a:off x="1356757" y="3380835"/>
              <a:ext cx="726031" cy="94481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  <a:round/>
              <a:headEnd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lIns="88642" tIns="0" rIns="88642" bIns="0" rtlCol="0" anchor="ctr"/>
            <a:lstStyle/>
            <a:p>
              <a:pPr algn="ctr"/>
              <a:r>
                <a:rPr lang="ko-KR" altLang="en-US" sz="1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  <a:cs typeface="JBold" pitchFamily="18" charset="-127"/>
                </a:rPr>
                <a:t>비정형</a:t>
              </a:r>
              <a:endParaRPr lang="en-US" altLang="ko-KR" sz="1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JBold" pitchFamily="18" charset="-127"/>
              </a:endParaRPr>
            </a:p>
            <a:p>
              <a:pPr algn="ctr"/>
              <a:r>
                <a:rPr lang="ko-KR" altLang="en-US" sz="1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  <a:cs typeface="JBold" pitchFamily="18" charset="-127"/>
                </a:rPr>
                <a:t>데이터</a:t>
              </a:r>
              <a:endParaRPr lang="en-US" altLang="ko-KR" sz="1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JBold" pitchFamily="18" charset="-127"/>
              </a:endParaRPr>
            </a:p>
            <a:p>
              <a:pPr algn="ctr"/>
              <a:r>
                <a:rPr lang="en-US" altLang="ko-KR" sz="1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  <a:cs typeface="JBold" pitchFamily="18" charset="-127"/>
                </a:rPr>
                <a:t>(Excel</a:t>
              </a:r>
              <a:r>
                <a:rPr lang="ko-KR" altLang="en-US" sz="1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  <a:cs typeface="JBold" pitchFamily="18" charset="-127"/>
                </a:rPr>
                <a:t>등 보고서 파일</a:t>
              </a:r>
              <a:r>
                <a:rPr lang="en-US" altLang="ko-KR" sz="1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  <a:cs typeface="JBold" pitchFamily="18" charset="-127"/>
                </a:rPr>
                <a:t>)</a:t>
              </a:r>
              <a:endPara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JBold" pitchFamily="18" charset="-127"/>
              </a:endParaRPr>
            </a:p>
          </p:txBody>
        </p:sp>
        <p:sp>
          <p:nvSpPr>
            <p:cNvPr id="45" name="직사각형 44"/>
            <p:cNvSpPr/>
            <p:nvPr/>
          </p:nvSpPr>
          <p:spPr bwMode="gray">
            <a:xfrm>
              <a:off x="1356757" y="4326899"/>
              <a:ext cx="726031" cy="97662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  <a:round/>
              <a:headEnd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lIns="88642" tIns="0" rIns="88642" bIns="0" rtlCol="0" anchor="ctr"/>
            <a:lstStyle/>
            <a:p>
              <a:pPr algn="ctr"/>
              <a:r>
                <a:rPr lang="ko-KR" altLang="en-US" sz="1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  <a:cs typeface="JBold" pitchFamily="18" charset="-127"/>
                </a:rPr>
                <a:t>비정형</a:t>
              </a:r>
              <a:endParaRPr lang="en-US" altLang="ko-KR" sz="1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JBold" pitchFamily="18" charset="-127"/>
              </a:endParaRPr>
            </a:p>
            <a:p>
              <a:pPr algn="ctr"/>
              <a:r>
                <a:rPr lang="en-US" altLang="ko-KR" sz="1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  <a:cs typeface="JBold" pitchFamily="18" charset="-127"/>
                </a:rPr>
                <a:t>SNS</a:t>
              </a:r>
              <a:r>
                <a:rPr lang="ko-KR" altLang="en-US" sz="1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  <a:cs typeface="JBold" pitchFamily="18" charset="-127"/>
                </a:rPr>
                <a:t>등 </a:t>
              </a:r>
              <a:r>
                <a:rPr lang="ko-KR" altLang="en-US" sz="1000" b="1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  <a:cs typeface="JBold" pitchFamily="18" charset="-127"/>
                </a:rPr>
                <a:t>소셜데이터</a:t>
              </a:r>
              <a:endPara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JBold" pitchFamily="18" charset="-127"/>
              </a:endParaRPr>
            </a:p>
          </p:txBody>
        </p:sp>
        <p:sp>
          <p:nvSpPr>
            <p:cNvPr id="46" name="직사각형 45"/>
            <p:cNvSpPr/>
            <p:nvPr/>
          </p:nvSpPr>
          <p:spPr bwMode="gray">
            <a:xfrm>
              <a:off x="1356757" y="5303520"/>
              <a:ext cx="726031" cy="794153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  <a:round/>
              <a:headEnd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lIns="88642" tIns="0" rIns="88642" bIns="0" rtlCol="0" anchor="ctr"/>
            <a:lstStyle/>
            <a:p>
              <a:pPr algn="ctr"/>
              <a:r>
                <a:rPr lang="ko-KR" altLang="en-US" sz="1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  <a:cs typeface="JBold" pitchFamily="18" charset="-127"/>
                </a:rPr>
                <a:t>내</a:t>
              </a:r>
              <a:r>
                <a:rPr lang="ko-KR" altLang="en-US" sz="1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  <a:cs typeface="JBold" pitchFamily="18" charset="-127"/>
                </a:rPr>
                <a:t>부</a:t>
              </a:r>
              <a:endParaRPr lang="en-US" altLang="ko-KR" sz="1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JBold" pitchFamily="18" charset="-127"/>
              </a:endParaRPr>
            </a:p>
            <a:p>
              <a:pPr algn="ctr"/>
              <a:r>
                <a:rPr lang="ko-KR" altLang="en-US" sz="1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  <a:cs typeface="JBold" pitchFamily="18" charset="-127"/>
                </a:rPr>
                <a:t>연계데이터</a:t>
              </a:r>
              <a:endPara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JBold" pitchFamily="18" charset="-127"/>
              </a:endParaRPr>
            </a:p>
          </p:txBody>
        </p:sp>
      </p:grpSp>
      <p:sp>
        <p:nvSpPr>
          <p:cNvPr id="48" name="모서리가 둥근 직사각형 47"/>
          <p:cNvSpPr/>
          <p:nvPr/>
        </p:nvSpPr>
        <p:spPr bwMode="gray">
          <a:xfrm>
            <a:off x="10094237" y="2504459"/>
            <a:ext cx="1682044" cy="3593214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  <a:round/>
            <a:headEnd/>
            <a:tailEnd type="triangle" w="med" len="med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extLst/>
        </p:spPr>
        <p:txBody>
          <a:bodyPr lIns="88642" tIns="0" rIns="88642" bIns="0" rtlCol="0" anchor="ctr"/>
          <a:lstStyle/>
          <a:p>
            <a:pPr algn="ctr"/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49" name="모서리가 둥근 직사각형 48"/>
          <p:cNvSpPr/>
          <p:nvPr/>
        </p:nvSpPr>
        <p:spPr>
          <a:xfrm>
            <a:off x="10181282" y="2536386"/>
            <a:ext cx="1534037" cy="610782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6200000" scaled="1"/>
            <a:tileRect/>
          </a:gra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실시간 투자 수익성 분석</a:t>
            </a:r>
            <a:r>
              <a:rPr lang="en-US" altLang="ko-KR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/</a:t>
            </a:r>
            <a:r>
              <a:rPr lang="ko-KR" altLang="en-US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전망 및 최적화</a:t>
            </a:r>
          </a:p>
        </p:txBody>
      </p:sp>
      <p:sp>
        <p:nvSpPr>
          <p:cNvPr id="50" name="모서리가 둥근 직사각형 49"/>
          <p:cNvSpPr/>
          <p:nvPr/>
        </p:nvSpPr>
        <p:spPr>
          <a:xfrm>
            <a:off x="10181281" y="3170029"/>
            <a:ext cx="1534038" cy="519515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6200000" scaled="1"/>
            <a:tileRect/>
          </a:gra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금융</a:t>
            </a:r>
            <a:r>
              <a:rPr lang="en-US" altLang="ko-KR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 </a:t>
            </a:r>
            <a:r>
              <a:rPr lang="ko-KR" altLang="en-US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보험</a:t>
            </a:r>
            <a:r>
              <a:rPr lang="en-US" altLang="ko-KR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 </a:t>
            </a:r>
            <a:r>
              <a:rPr lang="ko-KR" altLang="en-US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신용 부정 사용자 실시간 발견</a:t>
            </a:r>
          </a:p>
        </p:txBody>
      </p:sp>
      <p:sp>
        <p:nvSpPr>
          <p:cNvPr id="51" name="모서리가 둥근 직사각형 50"/>
          <p:cNvSpPr/>
          <p:nvPr/>
        </p:nvSpPr>
        <p:spPr>
          <a:xfrm>
            <a:off x="10181281" y="3722036"/>
            <a:ext cx="1534038" cy="619670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6200000" scaled="1"/>
            <a:tileRect/>
          </a:gra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실시간 고객 목소리 이해</a:t>
            </a:r>
          </a:p>
        </p:txBody>
      </p:sp>
      <p:sp>
        <p:nvSpPr>
          <p:cNvPr id="52" name="모서리가 둥근 직사각형 51"/>
          <p:cNvSpPr/>
          <p:nvPr/>
        </p:nvSpPr>
        <p:spPr>
          <a:xfrm>
            <a:off x="10181280" y="4374596"/>
            <a:ext cx="1534041" cy="550126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6200000" scaled="1"/>
            <a:tileRect/>
          </a:gra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수익성 높은 고객의 유치</a:t>
            </a:r>
            <a:r>
              <a:rPr lang="en-US" altLang="ko-KR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</a:t>
            </a:r>
            <a:r>
              <a:rPr lang="ko-KR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확보</a:t>
            </a:r>
          </a:p>
        </p:txBody>
      </p:sp>
      <p:sp>
        <p:nvSpPr>
          <p:cNvPr id="53" name="모서리가 둥근 직사각형 52"/>
          <p:cNvSpPr/>
          <p:nvPr/>
        </p:nvSpPr>
        <p:spPr>
          <a:xfrm>
            <a:off x="10181280" y="5270587"/>
            <a:ext cx="1534041" cy="575622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6200000" scaled="1"/>
            <a:tileRect/>
          </a:gra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시장</a:t>
            </a:r>
            <a:r>
              <a:rPr lang="en-US" altLang="ko-KR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 </a:t>
            </a:r>
            <a:r>
              <a:rPr lang="ko-KR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신용</a:t>
            </a:r>
            <a:r>
              <a:rPr lang="en-US" altLang="ko-KR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 </a:t>
            </a:r>
            <a:r>
              <a:rPr lang="ko-KR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유동성 </a:t>
            </a:r>
            <a:r>
              <a:rPr lang="ko-KR" altLang="en-US" sz="1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리스크</a:t>
            </a:r>
            <a:r>
              <a:rPr lang="ko-KR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관리 개선</a:t>
            </a:r>
          </a:p>
        </p:txBody>
      </p:sp>
      <p:sp>
        <p:nvSpPr>
          <p:cNvPr id="54" name="모서리가 둥근 직사각형 53"/>
          <p:cNvSpPr/>
          <p:nvPr/>
        </p:nvSpPr>
        <p:spPr>
          <a:xfrm>
            <a:off x="10196520" y="5548928"/>
            <a:ext cx="1503558" cy="512442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6200000" scaled="1"/>
            <a:tileRect/>
          </a:gra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소셜</a:t>
            </a:r>
            <a:r>
              <a:rPr lang="ko-KR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미디어 활용</a:t>
            </a:r>
            <a:r>
              <a:rPr lang="en-US" altLang="ko-KR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 </a:t>
            </a:r>
            <a:r>
              <a:rPr lang="ko-KR" altLang="en-US" sz="1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의사결정 개선</a:t>
            </a:r>
            <a:endParaRPr lang="ko-KR" altLang="en-US" sz="10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36928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7"/>
          <p:cNvSpPr txBox="1">
            <a:spLocks/>
          </p:cNvSpPr>
          <p:nvPr/>
        </p:nvSpPr>
        <p:spPr bwMode="auto">
          <a:xfrm>
            <a:off x="316899" y="917163"/>
            <a:ext cx="80286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sz="1800" dirty="0"/>
              <a:t>필요한 </a:t>
            </a:r>
            <a:r>
              <a:rPr lang="en-US" altLang="ko-KR" sz="1800" dirty="0"/>
              <a:t>S/W </a:t>
            </a:r>
            <a:r>
              <a:rPr lang="ko-KR" altLang="en-US" sz="1800" dirty="0"/>
              <a:t>기술</a:t>
            </a:r>
            <a:endParaRPr lang="en-US" altLang="ko-KR" sz="1800" dirty="0"/>
          </a:p>
        </p:txBody>
      </p:sp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9" y="305361"/>
            <a:ext cx="5591532" cy="432000"/>
          </a:xfrm>
        </p:spPr>
        <p:txBody>
          <a:bodyPr/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2. </a:t>
            </a:r>
            <a:r>
              <a:rPr lang="ko-KR" altLang="en-US" b="1" dirty="0" err="1" smtClean="0">
                <a:latin typeface="+mn-ea"/>
                <a:ea typeface="+mn-ea"/>
                <a:cs typeface="JBold" pitchFamily="18" charset="-127"/>
              </a:rPr>
              <a:t>빅데이터</a:t>
            </a:r>
            <a:r>
              <a:rPr lang="ko-KR" altLang="en-US" b="1" dirty="0" smtClean="0">
                <a:latin typeface="+mn-ea"/>
                <a:ea typeface="+mn-ea"/>
                <a:cs typeface="JBold" pitchFamily="18" charset="-127"/>
              </a:rPr>
              <a:t> 기술의 이해</a:t>
            </a:r>
            <a:endParaRPr lang="ko-KR" altLang="en-US" sz="2000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31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22" name="Rectangle 14"/>
          <p:cNvSpPr txBox="1">
            <a:spLocks noChangeArrowheads="1"/>
          </p:cNvSpPr>
          <p:nvPr/>
        </p:nvSpPr>
        <p:spPr bwMode="gray">
          <a:xfrm>
            <a:off x="580016" y="1328559"/>
            <a:ext cx="10893350" cy="417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57250" indent="-285750" algn="l" rtl="0" fontAlgn="base" latinLnBrk="1">
              <a:spcBef>
                <a:spcPct val="20000"/>
              </a:spcBef>
              <a:spcAft>
                <a:spcPct val="0"/>
              </a:spcAft>
              <a:buChar char="–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2pPr>
            <a:lvl3pPr marL="1276350" indent="-228600" algn="l" rtl="0" fontAlgn="base" latinLnBrk="1">
              <a:spcBef>
                <a:spcPct val="20000"/>
              </a:spcBef>
              <a:spcAft>
                <a:spcPct val="0"/>
              </a:spcAft>
              <a:buChar char="•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3pPr>
            <a:lvl4pPr marL="1695450" indent="-228600" algn="l" rtl="0" fontAlgn="base" latinLnBrk="1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4pPr>
            <a:lvl5pPr marL="21145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5pPr>
            <a:lvl6pPr marL="25717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6pPr>
            <a:lvl7pPr marL="30289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7pPr>
            <a:lvl8pPr marL="34861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8pPr>
            <a:lvl9pPr marL="39433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9pPr>
          </a:lstStyle>
          <a:p>
            <a:pPr marL="285750" lvl="0" indent="-285750" defTabSz="914400">
              <a:buFont typeface="Wingdings" pitchFamily="2" charset="2"/>
              <a:buChar char="§"/>
              <a:defRPr/>
            </a:pPr>
            <a:r>
              <a:rPr lang="ko-KR" altLang="en-US" kern="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하둡</a:t>
            </a:r>
            <a:r>
              <a:rPr lang="ko-KR" altLang="en-US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에코시스템에서 제공하는 </a:t>
            </a:r>
            <a:r>
              <a:rPr lang="ko-KR" altLang="en-US" kern="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오픈소스</a:t>
            </a:r>
            <a:r>
              <a:rPr lang="en-US" altLang="ko-KR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S/W</a:t>
            </a:r>
            <a:r>
              <a:rPr lang="ko-KR" altLang="en-US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와 상용 </a:t>
            </a:r>
            <a:r>
              <a:rPr lang="en-US" altLang="ko-KR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S/W</a:t>
            </a:r>
            <a:r>
              <a:rPr lang="ko-KR" altLang="en-US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와의 연계를 통해 </a:t>
            </a:r>
            <a:r>
              <a:rPr lang="ko-KR" altLang="en-US" kern="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빅데이터</a:t>
            </a:r>
            <a:r>
              <a:rPr lang="ko-KR" altLang="en-US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분석</a:t>
            </a:r>
            <a:r>
              <a:rPr lang="en-US" altLang="ko-KR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/</a:t>
            </a:r>
            <a:r>
              <a:rPr lang="ko-KR" altLang="en-US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서비스 시스템 구축</a:t>
            </a:r>
            <a:endParaRPr lang="en-US" altLang="ko-KR" kern="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grpSp>
        <p:nvGrpSpPr>
          <p:cNvPr id="2" name="그룹 4"/>
          <p:cNvGrpSpPr/>
          <p:nvPr/>
        </p:nvGrpSpPr>
        <p:grpSpPr>
          <a:xfrm>
            <a:off x="396241" y="1910758"/>
            <a:ext cx="11398811" cy="4665479"/>
            <a:chOff x="297180" y="1609591"/>
            <a:chExt cx="8549108" cy="4155303"/>
          </a:xfrm>
        </p:grpSpPr>
        <p:grpSp>
          <p:nvGrpSpPr>
            <p:cNvPr id="3" name="그룹 30"/>
            <p:cNvGrpSpPr/>
            <p:nvPr/>
          </p:nvGrpSpPr>
          <p:grpSpPr>
            <a:xfrm>
              <a:off x="297180" y="1609591"/>
              <a:ext cx="8549108" cy="402002"/>
              <a:chOff x="534573" y="1403868"/>
              <a:chExt cx="8128839" cy="343240"/>
            </a:xfrm>
          </p:grpSpPr>
          <p:grpSp>
            <p:nvGrpSpPr>
              <p:cNvPr id="4" name="그룹 31"/>
              <p:cNvGrpSpPr/>
              <p:nvPr/>
            </p:nvGrpSpPr>
            <p:grpSpPr>
              <a:xfrm>
                <a:off x="1691680" y="1403868"/>
                <a:ext cx="5810392" cy="343240"/>
                <a:chOff x="1751219" y="1362022"/>
                <a:chExt cx="5810392" cy="343240"/>
              </a:xfrm>
            </p:grpSpPr>
            <p:sp>
              <p:nvSpPr>
                <p:cNvPr id="35" name="갈매기형 수장 34"/>
                <p:cNvSpPr/>
                <p:nvPr/>
              </p:nvSpPr>
              <p:spPr>
                <a:xfrm>
                  <a:off x="1751219" y="1362022"/>
                  <a:ext cx="1523669" cy="338786"/>
                </a:xfrm>
                <a:prstGeom prst="chevron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400" b="1" dirty="0" smtClean="0">
                      <a:solidFill>
                        <a:schemeClr val="bg1"/>
                      </a:solidFill>
                    </a:rPr>
                    <a:t>수집</a:t>
                  </a:r>
                  <a:endParaRPr lang="ko-KR" altLang="en-US" sz="140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6" name="갈매기형 수장 35"/>
                <p:cNvSpPr/>
                <p:nvPr/>
              </p:nvSpPr>
              <p:spPr>
                <a:xfrm>
                  <a:off x="3180772" y="1362022"/>
                  <a:ext cx="1523669" cy="338786"/>
                </a:xfrm>
                <a:prstGeom prst="chevron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400" b="1" dirty="0" smtClean="0">
                      <a:solidFill>
                        <a:schemeClr val="bg1"/>
                      </a:solidFill>
                    </a:rPr>
                    <a:t>저장</a:t>
                  </a:r>
                  <a:endParaRPr lang="ko-KR" altLang="en-US" sz="140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7" name="갈매기형 수장 36"/>
                <p:cNvSpPr/>
                <p:nvPr/>
              </p:nvSpPr>
              <p:spPr>
                <a:xfrm>
                  <a:off x="4609357" y="1363918"/>
                  <a:ext cx="1523669" cy="338786"/>
                </a:xfrm>
                <a:prstGeom prst="chevron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400" b="1" dirty="0" smtClean="0">
                      <a:solidFill>
                        <a:schemeClr val="bg1"/>
                      </a:solidFill>
                    </a:rPr>
                    <a:t>분석</a:t>
                  </a:r>
                  <a:endParaRPr lang="ko-KR" altLang="en-US" sz="140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8" name="갈매기형 수장 37"/>
                <p:cNvSpPr/>
                <p:nvPr/>
              </p:nvSpPr>
              <p:spPr>
                <a:xfrm>
                  <a:off x="6037942" y="1362022"/>
                  <a:ext cx="1523669" cy="343240"/>
                </a:xfrm>
                <a:prstGeom prst="chevron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400" b="1" dirty="0" smtClean="0">
                      <a:solidFill>
                        <a:schemeClr val="bg1"/>
                      </a:solidFill>
                    </a:rPr>
                    <a:t>시각화</a:t>
                  </a:r>
                  <a:endParaRPr lang="ko-KR" altLang="en-US" sz="1400" b="1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33" name="모서리가 둥근 직사각형 32"/>
              <p:cNvSpPr/>
              <p:nvPr/>
            </p:nvSpPr>
            <p:spPr>
              <a:xfrm>
                <a:off x="534573" y="1408322"/>
                <a:ext cx="1157107" cy="338786"/>
              </a:xfrm>
              <a:prstGeom prst="round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b="1" dirty="0" smtClean="0">
                    <a:solidFill>
                      <a:schemeClr val="bg1"/>
                    </a:solidFill>
                  </a:rPr>
                  <a:t>데이터</a:t>
                </a:r>
                <a:endParaRPr lang="ko-KR" altLang="en-US" sz="14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4" name="모서리가 둥근 직사각형 33"/>
              <p:cNvSpPr/>
              <p:nvPr/>
            </p:nvSpPr>
            <p:spPr>
              <a:xfrm>
                <a:off x="7506305" y="1408322"/>
                <a:ext cx="1157107" cy="338786"/>
              </a:xfrm>
              <a:prstGeom prst="round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b="1" dirty="0" smtClean="0">
                    <a:solidFill>
                      <a:schemeClr val="bg1"/>
                    </a:solidFill>
                  </a:rPr>
                  <a:t>서비스</a:t>
                </a:r>
                <a:endParaRPr lang="ko-KR" altLang="en-US" sz="1400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39" name="TextBox 38"/>
            <p:cNvSpPr txBox="1"/>
            <p:nvPr/>
          </p:nvSpPr>
          <p:spPr>
            <a:xfrm>
              <a:off x="297180" y="2156538"/>
              <a:ext cx="2228850" cy="357759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  <a:scene3d>
              <a:camera prst="orthographicFront"/>
              <a:lightRig rig="soft" dir="t"/>
            </a:scene3d>
            <a:sp3d prstMaterial="metal"/>
          </p:spPr>
          <p:txBody>
            <a:bodyPr wrap="square" rtlCol="0">
              <a:noAutofit/>
            </a:bodyPr>
            <a:lstStyle/>
            <a:p>
              <a:r>
                <a:rPr lang="ko-KR" altLang="en-US" sz="1400" b="1" dirty="0" smtClean="0">
                  <a:solidFill>
                    <a:srgbClr val="C00000"/>
                  </a:solidFill>
                  <a:latin typeface="+mn-ea"/>
                  <a:ea typeface="+mn-ea"/>
                </a:rPr>
                <a:t>수집</a:t>
              </a:r>
              <a:r>
                <a:rPr lang="en-US" altLang="ko-KR" sz="1400" b="1" dirty="0" smtClean="0">
                  <a:solidFill>
                    <a:srgbClr val="C00000"/>
                  </a:solidFill>
                  <a:latin typeface="+mn-ea"/>
                  <a:ea typeface="+mn-ea"/>
                </a:rPr>
                <a:t>(ETL)  </a:t>
              </a:r>
              <a:r>
                <a:rPr lang="en-US" altLang="ko-KR" sz="1400" b="1" smtClean="0">
                  <a:solidFill>
                    <a:srgbClr val="C00000"/>
                  </a:solidFill>
                  <a:latin typeface="+mn-ea"/>
                  <a:ea typeface="+mn-ea"/>
                </a:rPr>
                <a:t>-&gt; Flume</a:t>
              </a:r>
            </a:p>
            <a:p>
              <a:endParaRPr lang="en-US" altLang="ko-KR" sz="1400" b="1" smtClean="0">
                <a:solidFill>
                  <a:srgbClr val="C00000"/>
                </a:solidFill>
                <a:latin typeface="+mn-ea"/>
                <a:ea typeface="+mn-ea"/>
              </a:endParaRPr>
            </a:p>
            <a:p>
              <a:endParaRPr lang="en-US" altLang="ko-KR" sz="1200" b="1" smtClean="0">
                <a:solidFill>
                  <a:srgbClr val="C00000"/>
                </a:solidFill>
                <a:latin typeface="+mn-ea"/>
                <a:ea typeface="+mn-ea"/>
              </a:endParaRPr>
            </a:p>
            <a:p>
              <a:r>
                <a:rPr lang="en-US" altLang="ko-KR" sz="1100" b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* 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Load Valancing :  Collector 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분산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, </a:t>
              </a:r>
              <a:r>
                <a:rPr lang="ko-KR" altLang="en-US" sz="11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노드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 부하 모니터링</a:t>
              </a:r>
              <a:endParaRPr lang="en-US" altLang="ko-KR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endParaRPr>
            </a:p>
            <a:p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* Fault Tolerance : </a:t>
              </a:r>
              <a:r>
                <a:rPr lang="ko-KR" altLang="en-US" sz="11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노드장애시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 </a:t>
              </a:r>
              <a:r>
                <a:rPr lang="ko-KR" altLang="en-US" sz="11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다른노드로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 전환</a:t>
              </a:r>
              <a:endParaRPr lang="en-US" altLang="ko-KR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endParaRPr>
            </a:p>
            <a:p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* Network Traffic 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분산</a:t>
              </a:r>
              <a:endParaRPr lang="en-US" altLang="ko-KR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endParaRPr>
            </a:p>
            <a:p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  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다수의 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Collector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에 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Traffic 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분산 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&amp;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 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local Disk 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저장</a:t>
              </a:r>
              <a:endParaRPr lang="en-US" altLang="ko-KR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endParaRPr>
            </a:p>
            <a:p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      -&gt; </a:t>
              </a:r>
              <a:r>
                <a:rPr lang="en-US" altLang="ko-KR" sz="11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Hadoop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 Network &amp; Hacked Together To HDFS</a:t>
              </a:r>
            </a:p>
            <a:p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* Fire &amp; Forget Agent 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서버 </a:t>
              </a:r>
              <a:r>
                <a:rPr lang="ko-KR" altLang="en-US" sz="11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실패시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 재전송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, End to End 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전송 보장</a:t>
              </a:r>
              <a:endParaRPr lang="en-US" altLang="ko-KR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endParaRPr>
            </a:p>
            <a:p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* Management</a:t>
              </a:r>
            </a:p>
            <a:p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중앙관리 시스템 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: N Agent &amp; N Collect Node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2606040" y="2156538"/>
              <a:ext cx="2205990" cy="357759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  <a:scene3d>
              <a:camera prst="orthographicFront"/>
              <a:lightRig rig="soft" dir="t"/>
            </a:scene3d>
            <a:sp3d prstMaterial="metal"/>
          </p:spPr>
          <p:txBody>
            <a:bodyPr wrap="square" rtlCol="0">
              <a:noAutofit/>
            </a:bodyPr>
            <a:lstStyle/>
            <a:p>
              <a:r>
                <a:rPr lang="ko-KR" altLang="en-US" sz="1400" b="1" dirty="0" smtClean="0">
                  <a:solidFill>
                    <a:srgbClr val="C00000"/>
                  </a:solidFill>
                  <a:latin typeface="+mn-ea"/>
                  <a:ea typeface="+mn-ea"/>
                </a:rPr>
                <a:t>저장</a:t>
              </a:r>
              <a:r>
                <a:rPr lang="en-US" altLang="ko-KR" sz="1400" b="1" dirty="0" smtClean="0">
                  <a:solidFill>
                    <a:srgbClr val="C00000"/>
                  </a:solidFill>
                  <a:latin typeface="+mn-ea"/>
                  <a:ea typeface="+mn-ea"/>
                </a:rPr>
                <a:t> </a:t>
              </a:r>
              <a:r>
                <a:rPr lang="en-US" altLang="ko-KR" sz="1400" b="1" smtClean="0">
                  <a:solidFill>
                    <a:srgbClr val="C00000"/>
                  </a:solidFill>
                  <a:latin typeface="+mn-ea"/>
                  <a:ea typeface="+mn-ea"/>
                </a:rPr>
                <a:t>-&gt;HDFS, </a:t>
              </a:r>
            </a:p>
            <a:p>
              <a:r>
                <a:rPr lang="en-US" altLang="ko-KR" sz="1400" b="1">
                  <a:solidFill>
                    <a:srgbClr val="C00000"/>
                  </a:solidFill>
                  <a:latin typeface="+mn-ea"/>
                  <a:ea typeface="+mn-ea"/>
                </a:rPr>
                <a:t> </a:t>
              </a:r>
              <a:r>
                <a:rPr lang="en-US" altLang="ko-KR" sz="1400" b="1" smtClean="0">
                  <a:solidFill>
                    <a:srgbClr val="C00000"/>
                  </a:solidFill>
                  <a:latin typeface="+mn-ea"/>
                  <a:ea typeface="+mn-ea"/>
                </a:rPr>
                <a:t>     Hive, HBASE</a:t>
              </a:r>
            </a:p>
            <a:p>
              <a:endParaRPr lang="en-US" altLang="ko-KR" sz="1200" b="1" smtClean="0">
                <a:solidFill>
                  <a:srgbClr val="C00000"/>
                </a:solidFill>
                <a:latin typeface="+mn-ea"/>
                <a:ea typeface="+mn-ea"/>
              </a:endParaRPr>
            </a:p>
            <a:p>
              <a:r>
                <a:rPr lang="en-US" altLang="ko-KR" sz="1100" b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* 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HDFS : 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분산파일시스템</a:t>
              </a:r>
              <a:endParaRPr lang="en-US" altLang="ko-KR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endParaRPr>
            </a:p>
            <a:p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* Hive : HDFS 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기반의 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Database, Data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는 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HDFS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에 저장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, 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스키마정보는 </a:t>
              </a:r>
              <a:r>
                <a:rPr lang="en-US" altLang="ko-KR" sz="11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Mysql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에 저장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, </a:t>
              </a:r>
              <a:r>
                <a:rPr lang="en-US" altLang="ko-KR" sz="11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HiveQL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 -&gt;SQL Query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로 분석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(</a:t>
              </a:r>
              <a:r>
                <a:rPr lang="en-US" altLang="ko-KR" sz="11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select,groupby,join,union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..)</a:t>
              </a:r>
            </a:p>
            <a:p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* HBASE : </a:t>
              </a:r>
              <a:r>
                <a:rPr lang="en-US" altLang="ko-KR" sz="11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NoSQL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 for </a:t>
              </a:r>
              <a:r>
                <a:rPr lang="en-US" altLang="ko-KR" sz="11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Hadoop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, Data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는 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HDFS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에 저장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, 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스키마정보는 </a:t>
              </a:r>
              <a:r>
                <a:rPr lang="en-US" altLang="ko-KR" sz="11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Hbase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 Region Server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에서 관리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,     </a:t>
              </a:r>
              <a:r>
                <a:rPr lang="ko-KR" altLang="en-US" sz="11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노드당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 초당 </a:t>
              </a:r>
              <a:r>
                <a:rPr lang="ko-KR" altLang="en-US" sz="11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수만개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 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Rows Insert, 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수십만 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Rows Read &amp; Scan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4892041" y="2167140"/>
              <a:ext cx="2190858" cy="357489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  <a:scene3d>
              <a:camera prst="orthographicFront"/>
              <a:lightRig rig="soft" dir="t"/>
            </a:scene3d>
            <a:sp3d prstMaterial="metal"/>
          </p:spPr>
          <p:txBody>
            <a:bodyPr wrap="square" rtlCol="0">
              <a:noAutofit/>
            </a:bodyPr>
            <a:lstStyle/>
            <a:p>
              <a:r>
                <a:rPr lang="ko-KR" altLang="en-US" sz="1400" b="1" dirty="0" smtClean="0">
                  <a:solidFill>
                    <a:srgbClr val="C00000"/>
                  </a:solidFill>
                  <a:latin typeface="+mn-ea"/>
                  <a:ea typeface="+mn-ea"/>
                </a:rPr>
                <a:t>분석</a:t>
              </a:r>
              <a:r>
                <a:rPr lang="en-US" altLang="ko-KR" sz="1400" b="1" dirty="0" smtClean="0">
                  <a:solidFill>
                    <a:srgbClr val="C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</a:rPr>
                <a:t> </a:t>
              </a:r>
              <a:r>
                <a:rPr lang="en-US" altLang="ko-KR" sz="1400" b="1" dirty="0" smtClean="0">
                  <a:solidFill>
                    <a:srgbClr val="C00000"/>
                  </a:solidFill>
                  <a:latin typeface="+mn-ea"/>
                  <a:ea typeface="+mn-ea"/>
                </a:rPr>
                <a:t> </a:t>
              </a:r>
              <a:r>
                <a:rPr lang="en-US" altLang="ko-KR" sz="1400" b="1" smtClean="0">
                  <a:solidFill>
                    <a:srgbClr val="C00000"/>
                  </a:solidFill>
                  <a:latin typeface="+mn-ea"/>
                  <a:ea typeface="+mn-ea"/>
                </a:rPr>
                <a:t>-&gt; MapReduce,</a:t>
              </a:r>
            </a:p>
            <a:p>
              <a:r>
                <a:rPr lang="en-US" altLang="ko-KR" sz="1400" b="1">
                  <a:solidFill>
                    <a:srgbClr val="C00000"/>
                  </a:solidFill>
                  <a:latin typeface="+mn-ea"/>
                  <a:ea typeface="+mn-ea"/>
                </a:rPr>
                <a:t> </a:t>
              </a:r>
              <a:r>
                <a:rPr lang="en-US" altLang="ko-KR" sz="1400" b="1" smtClean="0">
                  <a:solidFill>
                    <a:srgbClr val="C00000"/>
                  </a:solidFill>
                  <a:latin typeface="+mn-ea"/>
                  <a:ea typeface="+mn-ea"/>
                </a:rPr>
                <a:t>    HiveQL, Pig, R </a:t>
              </a:r>
            </a:p>
            <a:p>
              <a:endParaRPr lang="en-US" altLang="ko-KR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endParaRPr>
            </a:p>
            <a:p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* </a:t>
              </a:r>
              <a:r>
                <a:rPr lang="en-US" altLang="ko-KR" sz="11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MapReduce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 : 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분산병렬처리시스템 </a:t>
              </a:r>
              <a:endParaRPr lang="en-US" altLang="ko-KR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endParaRPr>
            </a:p>
            <a:p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* </a:t>
              </a:r>
              <a:r>
                <a:rPr lang="en-US" altLang="ko-KR" sz="11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HiveQL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 : SQL Query Language &amp; </a:t>
              </a:r>
              <a:r>
                <a:rPr lang="en-US" altLang="ko-KR" sz="11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Dataware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 House </a:t>
              </a:r>
              <a:r>
                <a:rPr lang="en-US" altLang="ko-KR" sz="11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Mysql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 Query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와 유사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,</a:t>
              </a:r>
            </a:p>
            <a:p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HDFS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와 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HBASE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에 저장된 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Data 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분석언어</a:t>
              </a:r>
              <a:endParaRPr lang="en-US" altLang="ko-KR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endParaRPr>
            </a:p>
            <a:p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* Pig : Pig Latin Script Language</a:t>
              </a:r>
            </a:p>
            <a:p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Data &amp; Flow 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기반의 분산병렬처리 언어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, Hive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와 동일하게 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HDFS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와 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HBASE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에 저장된 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Data 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분석</a:t>
              </a:r>
              <a:endParaRPr lang="en-US" altLang="ko-KR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endParaRPr>
            </a:p>
            <a:p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* R &amp;r </a:t>
              </a:r>
              <a:r>
                <a:rPr lang="en-US" altLang="ko-KR" sz="11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RHadoop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 Package</a:t>
              </a:r>
            </a:p>
            <a:p>
              <a:r>
                <a:rPr lang="en-US" altLang="ko-KR" sz="11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RHadoop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 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패키지에서 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HDFS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에 저장된 데이터를 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Input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으로 해서</a:t>
              </a:r>
              <a:r>
                <a:rPr lang="en-US" altLang="ko-KR" sz="11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 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통계분석 처리</a:t>
              </a:r>
              <a:endParaRPr lang="en-US" altLang="ko-KR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endParaRPr>
            </a:p>
          </p:txBody>
        </p:sp>
        <p:sp>
          <p:nvSpPr>
            <p:cNvPr id="42" name="모서리가 둥근 직사각형 41"/>
            <p:cNvSpPr/>
            <p:nvPr/>
          </p:nvSpPr>
          <p:spPr bwMode="gray">
            <a:xfrm>
              <a:off x="7168429" y="3806190"/>
              <a:ext cx="1677859" cy="1158916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6350">
              <a:solidFill>
                <a:schemeClr val="tx1"/>
              </a:solidFill>
              <a:round/>
              <a:headEnd/>
              <a:tailEnd type="triangle" w="med" len="med"/>
            </a:ln>
            <a:effectLst>
              <a:glow rad="139700">
                <a:schemeClr val="accent3">
                  <a:satMod val="175000"/>
                  <a:alpha val="40000"/>
                </a:schemeClr>
              </a:glow>
            </a:effectLst>
            <a:extLst/>
          </p:spPr>
          <p:txBody>
            <a:bodyPr lIns="88642" tIns="0" rIns="88642" bIns="0" rtlCol="0" anchor="ctr"/>
            <a:lstStyle/>
            <a:p>
              <a:pPr algn="ctr"/>
              <a:r>
                <a:rPr lang="ko-KR" altLang="en-US" sz="10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  <a:cs typeface="JBold" pitchFamily="18" charset="-127"/>
                </a:rPr>
                <a:t>다양한 분석솔루션</a:t>
              </a:r>
              <a:r>
                <a:rPr lang="en-US" altLang="ko-KR" sz="10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  <a:cs typeface="JBold" pitchFamily="18" charset="-127"/>
                </a:rPr>
                <a:t>, </a:t>
              </a:r>
            </a:p>
            <a:p>
              <a:pPr algn="ctr"/>
              <a:r>
                <a:rPr lang="ko-KR" altLang="en-US" sz="10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  <a:cs typeface="JBold" pitchFamily="18" charset="-127"/>
                </a:rPr>
                <a:t>시각화 도구를 통한 </a:t>
              </a:r>
              <a:r>
                <a:rPr lang="ko-KR" altLang="en-US" sz="10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  <a:cs typeface="JBold" pitchFamily="18" charset="-127"/>
                </a:rPr>
                <a:t>대시보드</a:t>
              </a:r>
              <a:r>
                <a:rPr lang="en-US" altLang="ko-KR" sz="1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  <a:cs typeface="JBold" pitchFamily="18" charset="-127"/>
                </a:rPr>
                <a:t> </a:t>
              </a:r>
              <a:r>
                <a:rPr lang="ko-KR" altLang="en-US" sz="10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  <a:cs typeface="JBold" pitchFamily="18" charset="-127"/>
                </a:rPr>
                <a:t>구성 및 보고서 기능 구현</a:t>
              </a:r>
              <a:endParaRPr lang="en-US" altLang="ko-KR" sz="1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JBold" pitchFamily="18" charset="-127"/>
              </a:endParaRPr>
            </a:p>
          </p:txBody>
        </p:sp>
        <p:pic>
          <p:nvPicPr>
            <p:cNvPr id="43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68429" y="2156538"/>
              <a:ext cx="1677859" cy="76950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4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68429" y="2971759"/>
              <a:ext cx="1677859" cy="74299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5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68429" y="5063521"/>
              <a:ext cx="1677859" cy="701373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8680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7"/>
          <p:cNvSpPr txBox="1">
            <a:spLocks/>
          </p:cNvSpPr>
          <p:nvPr/>
        </p:nvSpPr>
        <p:spPr bwMode="auto">
          <a:xfrm>
            <a:off x="326274" y="884527"/>
            <a:ext cx="9972158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sz="1800" dirty="0" err="1"/>
              <a:t>빅데이터</a:t>
            </a:r>
            <a:r>
              <a:rPr lang="ko-KR" altLang="en-US" sz="1800" dirty="0"/>
              <a:t> 기반 통합 분석 시스템 구성도</a:t>
            </a:r>
            <a:r>
              <a:rPr lang="en-US" altLang="ko-KR" sz="1800" dirty="0"/>
              <a:t>( </a:t>
            </a:r>
            <a:r>
              <a:rPr lang="ko-KR" altLang="en-US" sz="1800" dirty="0"/>
              <a:t>국내 공공기관 </a:t>
            </a:r>
            <a:r>
              <a:rPr lang="en-US" altLang="ko-KR" sz="1800" dirty="0"/>
              <a:t>ISP </a:t>
            </a:r>
            <a:r>
              <a:rPr lang="ko-KR" altLang="en-US" sz="1800" dirty="0"/>
              <a:t>보고서  참고</a:t>
            </a:r>
            <a:r>
              <a:rPr lang="en-US" altLang="ko-KR" sz="1800" dirty="0"/>
              <a:t>)</a:t>
            </a:r>
            <a:endParaRPr lang="ko-KR" altLang="en-US" sz="1800" dirty="0"/>
          </a:p>
        </p:txBody>
      </p:sp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9" y="305361"/>
            <a:ext cx="4948438" cy="432000"/>
          </a:xfrm>
        </p:spPr>
        <p:txBody>
          <a:bodyPr/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2. </a:t>
            </a:r>
            <a:r>
              <a:rPr lang="ko-KR" altLang="en-US" b="1" dirty="0" err="1" smtClean="0">
                <a:latin typeface="+mn-ea"/>
                <a:ea typeface="+mn-ea"/>
                <a:cs typeface="JBold" pitchFamily="18" charset="-127"/>
              </a:rPr>
              <a:t>빅데이터</a:t>
            </a:r>
            <a:r>
              <a:rPr lang="ko-KR" altLang="en-US" b="1" dirty="0" smtClean="0">
                <a:latin typeface="+mn-ea"/>
                <a:ea typeface="+mn-ea"/>
                <a:cs typeface="JBold" pitchFamily="18" charset="-127"/>
              </a:rPr>
              <a:t> 기술의 이해</a:t>
            </a:r>
            <a:endParaRPr lang="ko-KR" altLang="en-US" sz="2000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32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9" name="오른쪽 화살표 18"/>
          <p:cNvSpPr/>
          <p:nvPr/>
        </p:nvSpPr>
        <p:spPr bwMode="auto">
          <a:xfrm>
            <a:off x="1632053" y="2328365"/>
            <a:ext cx="817393" cy="267586"/>
          </a:xfrm>
          <a:prstGeom prst="rightArrow">
            <a:avLst/>
          </a:prstGeom>
          <a:solidFill>
            <a:srgbClr val="DDDDDD"/>
          </a:solidFill>
          <a:ln w="9525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54000" rIns="0" rtlCol="0" anchor="ctr"/>
          <a:lstStyle/>
          <a:p>
            <a:pPr algn="ctr" latinLnBrk="0"/>
            <a:r>
              <a:rPr lang="en-US" altLang="ko-KR" sz="800" b="1" dirty="0" smtClean="0">
                <a:solidFill>
                  <a:schemeClr val="tx1"/>
                </a:solidFill>
                <a:latin typeface="+mn-ea"/>
              </a:rPr>
              <a:t>SFTP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0" name="모서리가 둥근 직사각형 19"/>
          <p:cNvSpPr/>
          <p:nvPr/>
        </p:nvSpPr>
        <p:spPr bwMode="auto">
          <a:xfrm>
            <a:off x="315276" y="1222049"/>
            <a:ext cx="11622564" cy="463402"/>
          </a:xfrm>
          <a:prstGeom prst="round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 anchorCtr="0"/>
          <a:lstStyle/>
          <a:p>
            <a:pPr algn="ctr" latinLnBrk="0"/>
            <a:r>
              <a:rPr kumimoji="1" lang="ko-KR" altLang="en-US" sz="1600" b="1" err="1">
                <a:solidFill>
                  <a:schemeClr val="bg1"/>
                </a:solidFill>
                <a:latin typeface="+mn-ea"/>
              </a:rPr>
              <a:t>빅데이터</a:t>
            </a:r>
            <a:r>
              <a:rPr kumimoji="1" lang="ko-KR" altLang="en-US" sz="1600" b="1">
                <a:solidFill>
                  <a:schemeClr val="bg1"/>
                </a:solidFill>
                <a:latin typeface="+mn-ea"/>
              </a:rPr>
              <a:t> </a:t>
            </a:r>
            <a:r>
              <a:rPr kumimoji="1" lang="ko-KR" altLang="en-US" sz="1600" b="1" smtClean="0">
                <a:solidFill>
                  <a:schemeClr val="bg1"/>
                </a:solidFill>
                <a:latin typeface="+mn-ea"/>
              </a:rPr>
              <a:t>통합 분</a:t>
            </a:r>
            <a:r>
              <a:rPr kumimoji="1" lang="ko-KR" altLang="en-US" sz="1600" b="1">
                <a:solidFill>
                  <a:schemeClr val="bg1"/>
                </a:solidFill>
                <a:latin typeface="+mn-ea"/>
              </a:rPr>
              <a:t>석</a:t>
            </a:r>
            <a:r>
              <a:rPr kumimoji="1" lang="ko-KR" altLang="en-US" sz="1600" b="1" smtClean="0">
                <a:solidFill>
                  <a:schemeClr val="bg1"/>
                </a:solidFill>
                <a:latin typeface="+mn-ea"/>
              </a:rPr>
              <a:t> 시스템 </a:t>
            </a:r>
            <a:endParaRPr kumimoji="1" lang="ko-KR" altLang="en-US" sz="16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1" name="모서리가 둥근 직사각형 20"/>
          <p:cNvSpPr/>
          <p:nvPr/>
        </p:nvSpPr>
        <p:spPr bwMode="auto">
          <a:xfrm>
            <a:off x="303465" y="1810241"/>
            <a:ext cx="1328588" cy="414491"/>
          </a:xfrm>
          <a:prstGeom prst="roundRect">
            <a:avLst>
              <a:gd name="adj" fmla="val 0"/>
            </a:avLst>
          </a:prstGeom>
          <a:ln>
            <a:headEnd/>
            <a:tailEnd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36000" rIns="36000" rtlCol="0" anchor="ctr" anchorCtr="0"/>
          <a:lstStyle/>
          <a:p>
            <a:pPr algn="ctr" latinLnBrk="0"/>
            <a:r>
              <a:rPr kumimoji="1" lang="ko-KR" altLang="en-US" sz="1400" b="1" smtClean="0">
                <a:solidFill>
                  <a:schemeClr val="bg1"/>
                </a:solidFill>
                <a:latin typeface="+mn-ea"/>
              </a:rPr>
              <a:t>정보제공</a:t>
            </a:r>
            <a:endParaRPr kumimoji="1" lang="ko-KR" altLang="en-US" sz="14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2" name="모서리가 둥근 직사각형 21"/>
          <p:cNvSpPr/>
          <p:nvPr/>
        </p:nvSpPr>
        <p:spPr bwMode="auto">
          <a:xfrm>
            <a:off x="10867872" y="1827173"/>
            <a:ext cx="1075769" cy="435620"/>
          </a:xfrm>
          <a:prstGeom prst="roundRect">
            <a:avLst>
              <a:gd name="adj" fmla="val 0"/>
            </a:avLst>
          </a:prstGeom>
          <a:ln>
            <a:headEnd/>
            <a:tailEnd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36000" rIns="36000" rtlCol="0" anchor="ctr" anchorCtr="0"/>
          <a:lstStyle/>
          <a:p>
            <a:pPr algn="ctr"/>
            <a:r>
              <a:rPr kumimoji="1" lang="ko-KR" altLang="en-US" sz="1400" b="1">
                <a:solidFill>
                  <a:schemeClr val="bg1"/>
                </a:solidFill>
                <a:latin typeface="+mn-ea"/>
                <a:ea typeface="+mn-ea"/>
                <a:cs typeface="+mn-cs"/>
              </a:rPr>
              <a:t>활용</a:t>
            </a:r>
            <a:r>
              <a:rPr kumimoji="1" lang="en-US" altLang="ko-KR" sz="1400" b="1">
                <a:solidFill>
                  <a:schemeClr val="bg1"/>
                </a:solidFill>
                <a:latin typeface="+mn-ea"/>
                <a:ea typeface="+mn-ea"/>
                <a:cs typeface="+mn-cs"/>
              </a:rPr>
              <a:t>/</a:t>
            </a:r>
            <a:r>
              <a:rPr kumimoji="1" lang="ko-KR" altLang="en-US" sz="1400" b="1">
                <a:solidFill>
                  <a:schemeClr val="bg1"/>
                </a:solidFill>
                <a:latin typeface="+mn-ea"/>
                <a:ea typeface="+mn-ea"/>
                <a:cs typeface="+mn-cs"/>
              </a:rPr>
              <a:t>공유</a:t>
            </a:r>
            <a:endParaRPr kumimoji="1" lang="ko-KR" altLang="en-US" sz="1400" b="1" dirty="0">
              <a:solidFill>
                <a:schemeClr val="bg1"/>
              </a:solidFill>
              <a:latin typeface="+mn-ea"/>
              <a:ea typeface="+mn-ea"/>
              <a:cs typeface="+mn-cs"/>
            </a:endParaRPr>
          </a:p>
        </p:txBody>
      </p:sp>
      <p:sp>
        <p:nvSpPr>
          <p:cNvPr id="23" name="직사각형 22"/>
          <p:cNvSpPr/>
          <p:nvPr/>
        </p:nvSpPr>
        <p:spPr bwMode="auto">
          <a:xfrm>
            <a:off x="303465" y="2235876"/>
            <a:ext cx="1328588" cy="4065136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 sz="1100" dirty="0">
              <a:latin typeface="+mn-ea"/>
            </a:endParaRPr>
          </a:p>
        </p:txBody>
      </p:sp>
      <p:sp>
        <p:nvSpPr>
          <p:cNvPr id="24" name="직사각형 23"/>
          <p:cNvSpPr/>
          <p:nvPr/>
        </p:nvSpPr>
        <p:spPr bwMode="auto">
          <a:xfrm>
            <a:off x="10867873" y="2259275"/>
            <a:ext cx="1069967" cy="4065136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 sz="1100" dirty="0">
              <a:solidFill>
                <a:schemeClr val="lt1"/>
              </a:solidFill>
              <a:latin typeface="+mn-ea"/>
            </a:endParaRPr>
          </a:p>
        </p:txBody>
      </p:sp>
      <p:sp>
        <p:nvSpPr>
          <p:cNvPr id="25" name="직사각형 24"/>
          <p:cNvSpPr/>
          <p:nvPr/>
        </p:nvSpPr>
        <p:spPr bwMode="auto">
          <a:xfrm>
            <a:off x="2873948" y="1721406"/>
            <a:ext cx="7782591" cy="267525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36000" rIns="36000" rtlCol="0" anchor="ctr" anchorCtr="0"/>
          <a:lstStyle/>
          <a:p>
            <a:pPr algn="ctr"/>
            <a:r>
              <a:rPr kumimoji="1" lang="ko-KR" altLang="en-US" sz="1400" b="1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발전된  서비스 제공</a:t>
            </a:r>
          </a:p>
        </p:txBody>
      </p:sp>
      <p:sp>
        <p:nvSpPr>
          <p:cNvPr id="26" name="직사각형 25"/>
          <p:cNvSpPr/>
          <p:nvPr/>
        </p:nvSpPr>
        <p:spPr bwMode="auto">
          <a:xfrm>
            <a:off x="2873948" y="2755701"/>
            <a:ext cx="7782591" cy="269178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36000" rIns="36000" rtlCol="0" anchor="ctr" anchorCtr="0"/>
          <a:lstStyle/>
          <a:p>
            <a:pPr algn="ctr"/>
            <a:r>
              <a:rPr kumimoji="1" lang="ko-KR" altLang="en-US" sz="1400" b="1" dirty="0" err="1">
                <a:solidFill>
                  <a:schemeClr val="bg1"/>
                </a:solidFill>
                <a:latin typeface="+mn-ea"/>
                <a:ea typeface="+mn-ea"/>
                <a:cs typeface="+mn-cs"/>
              </a:rPr>
              <a:t>빅데이터</a:t>
            </a:r>
            <a:r>
              <a:rPr kumimoji="1" lang="ko-KR" altLang="en-US" sz="1400" b="1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  처리</a:t>
            </a:r>
            <a:r>
              <a:rPr kumimoji="1" lang="en-US" altLang="ko-KR" sz="1400" b="1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/</a:t>
            </a:r>
            <a:r>
              <a:rPr kumimoji="1" lang="ko-KR" altLang="en-US" sz="1400" b="1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분석 플랫폼</a:t>
            </a:r>
          </a:p>
        </p:txBody>
      </p:sp>
      <p:sp>
        <p:nvSpPr>
          <p:cNvPr id="27" name="직사각형 26"/>
          <p:cNvSpPr/>
          <p:nvPr/>
        </p:nvSpPr>
        <p:spPr bwMode="auto">
          <a:xfrm>
            <a:off x="2873948" y="3717876"/>
            <a:ext cx="7782591" cy="299128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36000" rIns="36000" rtlCol="0" anchor="ctr" anchorCtr="0"/>
          <a:lstStyle/>
          <a:p>
            <a:pPr algn="ctr"/>
            <a:r>
              <a:rPr kumimoji="1" lang="ko-KR" altLang="en-US" sz="1400" b="1" dirty="0" err="1">
                <a:solidFill>
                  <a:schemeClr val="bg1"/>
                </a:solidFill>
                <a:latin typeface="+mn-ea"/>
                <a:ea typeface="+mn-ea"/>
                <a:cs typeface="+mn-cs"/>
              </a:rPr>
              <a:t>빅데이터</a:t>
            </a:r>
            <a:r>
              <a:rPr kumimoji="1" lang="ko-KR" altLang="en-US" sz="1400" b="1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  저장 </a:t>
            </a:r>
            <a:r>
              <a:rPr kumimoji="1" lang="ko-KR" altLang="en-US" sz="1400" b="1">
                <a:solidFill>
                  <a:schemeClr val="bg1"/>
                </a:solidFill>
                <a:latin typeface="+mn-ea"/>
                <a:ea typeface="+mn-ea"/>
                <a:cs typeface="+mn-cs"/>
              </a:rPr>
              <a:t>플랫폼 </a:t>
            </a:r>
            <a:endParaRPr kumimoji="1" lang="ko-KR" altLang="en-US" sz="1400" b="1" dirty="0">
              <a:solidFill>
                <a:schemeClr val="bg1"/>
              </a:solidFill>
              <a:latin typeface="+mn-ea"/>
              <a:ea typeface="+mn-ea"/>
              <a:cs typeface="+mn-cs"/>
            </a:endParaRPr>
          </a:p>
        </p:txBody>
      </p:sp>
      <p:sp>
        <p:nvSpPr>
          <p:cNvPr id="28" name="직사각형 27"/>
          <p:cNvSpPr/>
          <p:nvPr/>
        </p:nvSpPr>
        <p:spPr bwMode="auto">
          <a:xfrm>
            <a:off x="2873948" y="5751284"/>
            <a:ext cx="7782591" cy="263222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36000" rIns="36000" rtlCol="0" anchor="ctr" anchorCtr="0"/>
          <a:lstStyle/>
          <a:p>
            <a:pPr algn="ctr"/>
            <a:r>
              <a:rPr kumimoji="1" lang="ko-KR" altLang="en-US" sz="1400" b="1" dirty="0" err="1">
                <a:solidFill>
                  <a:schemeClr val="bg1"/>
                </a:solidFill>
                <a:latin typeface="+mn-ea"/>
                <a:ea typeface="+mn-ea"/>
                <a:cs typeface="+mn-cs"/>
              </a:rPr>
              <a:t>빅데이터</a:t>
            </a:r>
            <a:r>
              <a:rPr kumimoji="1" lang="ko-KR" altLang="en-US" sz="1400" b="1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  인프라</a:t>
            </a:r>
          </a:p>
        </p:txBody>
      </p:sp>
      <p:sp>
        <p:nvSpPr>
          <p:cNvPr id="30" name="오른쪽 화살표 29"/>
          <p:cNvSpPr/>
          <p:nvPr/>
        </p:nvSpPr>
        <p:spPr bwMode="auto">
          <a:xfrm>
            <a:off x="1634264" y="2673812"/>
            <a:ext cx="817393" cy="267586"/>
          </a:xfrm>
          <a:prstGeom prst="rightArrow">
            <a:avLst/>
          </a:prstGeom>
          <a:solidFill>
            <a:srgbClr val="DDDDDD"/>
          </a:solidFill>
          <a:ln w="9525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54000" rIns="0" rtlCol="0" anchor="ctr"/>
          <a:lstStyle/>
          <a:p>
            <a:pPr algn="ctr" latinLnBrk="0"/>
            <a:r>
              <a:rPr lang="en-US" altLang="ko-KR" sz="800" b="1" dirty="0" smtClean="0">
                <a:solidFill>
                  <a:schemeClr val="tx1"/>
                </a:solidFill>
                <a:latin typeface="+mn-ea"/>
              </a:rPr>
              <a:t>HTTPS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1" name="오른쪽 화살표 30"/>
          <p:cNvSpPr/>
          <p:nvPr/>
        </p:nvSpPr>
        <p:spPr bwMode="auto">
          <a:xfrm>
            <a:off x="1636475" y="3375947"/>
            <a:ext cx="817393" cy="267586"/>
          </a:xfrm>
          <a:prstGeom prst="rightArrow">
            <a:avLst/>
          </a:prstGeom>
          <a:solidFill>
            <a:srgbClr val="DDDDDD"/>
          </a:solidFill>
          <a:ln w="9525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54000" rIns="0" rtlCol="0" anchor="ctr"/>
          <a:lstStyle/>
          <a:p>
            <a:pPr algn="ctr" latinLnBrk="0"/>
            <a:r>
              <a:rPr lang="en-US" altLang="ko-KR" sz="800" b="1" dirty="0" smtClean="0">
                <a:solidFill>
                  <a:schemeClr val="tx1"/>
                </a:solidFill>
                <a:latin typeface="+mn-ea"/>
              </a:rPr>
              <a:t>SOAP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2" name="오른쪽 화살표 31"/>
          <p:cNvSpPr/>
          <p:nvPr/>
        </p:nvSpPr>
        <p:spPr bwMode="auto">
          <a:xfrm>
            <a:off x="1638688" y="4902871"/>
            <a:ext cx="817393" cy="267586"/>
          </a:xfrm>
          <a:prstGeom prst="rightArrow">
            <a:avLst/>
          </a:prstGeom>
          <a:solidFill>
            <a:srgbClr val="DDDDDD"/>
          </a:solidFill>
          <a:ln w="9525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latinLnBrk="0"/>
            <a:r>
              <a:rPr lang="en-US" altLang="ko-KR" sz="800" b="1" dirty="0" smtClean="0">
                <a:solidFill>
                  <a:schemeClr val="tx1"/>
                </a:solidFill>
                <a:latin typeface="+mn-ea"/>
              </a:rPr>
              <a:t>Agent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3" name="오른쪽 화살표 32"/>
          <p:cNvSpPr/>
          <p:nvPr/>
        </p:nvSpPr>
        <p:spPr bwMode="auto">
          <a:xfrm>
            <a:off x="1640900" y="5411620"/>
            <a:ext cx="817393" cy="267586"/>
          </a:xfrm>
          <a:prstGeom prst="rightArrow">
            <a:avLst/>
          </a:prstGeom>
          <a:solidFill>
            <a:srgbClr val="DDDDDD"/>
          </a:solidFill>
          <a:ln w="9525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latinLnBrk="0"/>
            <a:r>
              <a:rPr lang="en-US" altLang="ko-KR" sz="800" b="1" dirty="0" smtClean="0">
                <a:solidFill>
                  <a:schemeClr val="tx1"/>
                </a:solidFill>
                <a:latin typeface="+mn-ea"/>
              </a:rPr>
              <a:t>Download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8" name="직사각형 37"/>
          <p:cNvSpPr/>
          <p:nvPr/>
        </p:nvSpPr>
        <p:spPr bwMode="auto">
          <a:xfrm>
            <a:off x="8761377" y="2227690"/>
            <a:ext cx="1803282" cy="152871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rtlCol="0" anchor="ctr" anchorCtr="0"/>
          <a:lstStyle/>
          <a:p>
            <a:pPr algn="ctr"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r>
              <a:rPr kumimoji="1" lang="ko-KR" altLang="en-US" sz="1000" b="1">
                <a:latin typeface="+mn-ea"/>
              </a:rPr>
              <a:t>메타</a:t>
            </a:r>
            <a:r>
              <a:rPr kumimoji="1" lang="en-US" altLang="ko-KR" sz="1000" b="1" dirty="0">
                <a:latin typeface="+mn-ea"/>
              </a:rPr>
              <a:t>DB</a:t>
            </a:r>
            <a:r>
              <a:rPr kumimoji="1" lang="ko-KR" altLang="en-US" sz="1000" b="1" dirty="0">
                <a:latin typeface="+mn-ea"/>
              </a:rPr>
              <a:t>관리</a:t>
            </a:r>
          </a:p>
        </p:txBody>
      </p:sp>
      <p:sp>
        <p:nvSpPr>
          <p:cNvPr id="39" name="직사각형 38"/>
          <p:cNvSpPr/>
          <p:nvPr/>
        </p:nvSpPr>
        <p:spPr bwMode="auto">
          <a:xfrm>
            <a:off x="8761377" y="2401464"/>
            <a:ext cx="1803282" cy="152871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rtlCol="0" anchor="ctr" anchorCtr="0"/>
          <a:lstStyle/>
          <a:p>
            <a:pPr algn="ctr"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r>
              <a:rPr kumimoji="1" lang="ko-KR" altLang="en-US" sz="1000" b="1" dirty="0">
                <a:latin typeface="+mn-ea"/>
              </a:rPr>
              <a:t>클러스터 관리</a:t>
            </a:r>
          </a:p>
        </p:txBody>
      </p:sp>
      <p:sp>
        <p:nvSpPr>
          <p:cNvPr id="40" name="직사각형 39"/>
          <p:cNvSpPr/>
          <p:nvPr/>
        </p:nvSpPr>
        <p:spPr bwMode="auto">
          <a:xfrm>
            <a:off x="8761377" y="2575237"/>
            <a:ext cx="1803282" cy="152871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rtlCol="0" anchor="ctr" anchorCtr="0"/>
          <a:lstStyle/>
          <a:p>
            <a:pPr algn="ctr"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r>
              <a:rPr kumimoji="1" lang="ko-KR" altLang="en-US" sz="1000" b="1" dirty="0">
                <a:latin typeface="+mn-ea"/>
              </a:rPr>
              <a:t>회원 관리 등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8718332" y="1951870"/>
            <a:ext cx="1803282" cy="272243"/>
          </a:xfrm>
          <a:prstGeom prst="rect">
            <a:avLst/>
          </a:prstGeom>
          <a:noFill/>
        </p:spPr>
        <p:txBody>
          <a:bodyPr wrap="none" lIns="46800" rIns="46800" rtlCol="0" anchor="ctr">
            <a:noAutofit/>
          </a:bodyPr>
          <a:lstStyle/>
          <a:p>
            <a:pPr algn="ctr" latinLnBrk="0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r>
              <a:rPr lang="ko-KR" altLang="en-US" sz="1000" b="1" dirty="0" err="1" smtClean="0">
                <a:solidFill>
                  <a:schemeClr val="tx2"/>
                </a:solidFill>
                <a:latin typeface="+mn-ea"/>
              </a:rPr>
              <a:t>포털시스템</a:t>
            </a:r>
            <a:endParaRPr lang="ko-KR" altLang="en-US" sz="1000" b="1" dirty="0" smtClean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42" name="직사각형 41"/>
          <p:cNvSpPr/>
          <p:nvPr/>
        </p:nvSpPr>
        <p:spPr bwMode="auto">
          <a:xfrm>
            <a:off x="2911147" y="2017486"/>
            <a:ext cx="5280000" cy="714249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rtlCol="0" anchor="ctr" anchorCtr="0"/>
          <a:lstStyle/>
          <a:p>
            <a:pPr algn="ctr" eaLnBrk="1" latinLnBrk="0" hangingPunct="1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r>
              <a:rPr kumimoji="1" lang="ko-KR" altLang="en-US" sz="1000" b="1" smtClean="0">
                <a:latin typeface="+mn-ea"/>
              </a:rPr>
              <a:t>빅데이터 분석 결과를 활용한 보다 발전된 서비스 제공</a:t>
            </a:r>
            <a:endParaRPr kumimoji="1" lang="ko-KR" altLang="en-US" sz="1000" b="1" dirty="0" smtClean="0">
              <a:latin typeface="+mn-ea"/>
            </a:endParaRPr>
          </a:p>
        </p:txBody>
      </p:sp>
      <p:sp>
        <p:nvSpPr>
          <p:cNvPr id="43" name="직사각형 42"/>
          <p:cNvSpPr/>
          <p:nvPr/>
        </p:nvSpPr>
        <p:spPr bwMode="auto">
          <a:xfrm>
            <a:off x="2946263" y="3023227"/>
            <a:ext cx="3038244" cy="673747"/>
          </a:xfrm>
          <a:prstGeom prst="rect">
            <a:avLst/>
          </a:prstGeom>
          <a:pattFill prst="ltDnDiag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vert="horz" lIns="36000" tIns="36000" rIns="36000" bIns="36000" rtlCol="0" anchor="t" anchorCtr="1">
            <a:noAutofit/>
          </a:bodyPr>
          <a:lstStyle/>
          <a:p>
            <a:pPr algn="ctr" latinLnBrk="0">
              <a:spcAft>
                <a:spcPts val="100"/>
              </a:spcAft>
              <a:buClr>
                <a:srgbClr val="00BDFA"/>
              </a:buClr>
            </a:pPr>
            <a:r>
              <a:rPr kumimoji="1" lang="ko-KR" altLang="en-US" sz="1050" b="1" dirty="0" smtClean="0">
                <a:solidFill>
                  <a:srgbClr val="363636"/>
                </a:solidFill>
                <a:latin typeface="+mn-ea"/>
              </a:rPr>
              <a:t>통계</a:t>
            </a:r>
            <a:r>
              <a:rPr kumimoji="1" lang="en-US" altLang="ko-KR" sz="1050" b="1" dirty="0" smtClean="0">
                <a:solidFill>
                  <a:srgbClr val="363636"/>
                </a:solidFill>
                <a:latin typeface="+mn-ea"/>
              </a:rPr>
              <a:t>/</a:t>
            </a:r>
            <a:r>
              <a:rPr kumimoji="1" lang="ko-KR" altLang="en-US" sz="1050" b="1" dirty="0" smtClean="0">
                <a:solidFill>
                  <a:srgbClr val="363636"/>
                </a:solidFill>
                <a:latin typeface="+mn-ea"/>
              </a:rPr>
              <a:t>분석</a:t>
            </a:r>
            <a:r>
              <a:rPr kumimoji="1" lang="en-US" altLang="ko-KR" sz="1050" b="1" dirty="0" smtClean="0">
                <a:solidFill>
                  <a:srgbClr val="363636"/>
                </a:solidFill>
                <a:latin typeface="+mn-ea"/>
              </a:rPr>
              <a:t>/</a:t>
            </a:r>
            <a:r>
              <a:rPr kumimoji="1" lang="ko-KR" altLang="en-US" sz="1050" b="1" dirty="0" err="1" smtClean="0">
                <a:solidFill>
                  <a:srgbClr val="363636"/>
                </a:solidFill>
                <a:latin typeface="+mn-ea"/>
              </a:rPr>
              <a:t>마이닝</a:t>
            </a:r>
            <a:endParaRPr kumimoji="1" lang="ko-KR" altLang="en-US" sz="1050" b="1" dirty="0">
              <a:solidFill>
                <a:srgbClr val="363636"/>
              </a:solidFill>
              <a:latin typeface="+mn-ea"/>
            </a:endParaRPr>
          </a:p>
        </p:txBody>
      </p:sp>
      <p:sp>
        <p:nvSpPr>
          <p:cNvPr id="44" name="직사각형 43"/>
          <p:cNvSpPr/>
          <p:nvPr/>
        </p:nvSpPr>
        <p:spPr bwMode="auto">
          <a:xfrm>
            <a:off x="6069999" y="3037480"/>
            <a:ext cx="2329734" cy="653796"/>
          </a:xfrm>
          <a:prstGeom prst="rect">
            <a:avLst/>
          </a:prstGeom>
          <a:pattFill prst="ltDnDiag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vert="horz" lIns="36000" tIns="36000" rIns="36000" bIns="36000" rtlCol="0" anchor="t" anchorCtr="1">
            <a:noAutofit/>
          </a:bodyPr>
          <a:lstStyle/>
          <a:p>
            <a:pPr algn="ctr" latinLnBrk="0">
              <a:spcAft>
                <a:spcPts val="100"/>
              </a:spcAft>
              <a:buClr>
                <a:srgbClr val="00BDFA"/>
              </a:buClr>
            </a:pPr>
            <a:r>
              <a:rPr kumimoji="1" lang="ko-KR" altLang="en-US" sz="1050" b="1" dirty="0" err="1" smtClean="0">
                <a:solidFill>
                  <a:srgbClr val="363636"/>
                </a:solidFill>
                <a:latin typeface="+mn-ea"/>
              </a:rPr>
              <a:t>하둡</a:t>
            </a:r>
            <a:r>
              <a:rPr kumimoji="1" lang="ko-KR" altLang="en-US" sz="1050" b="1" dirty="0" smtClean="0">
                <a:solidFill>
                  <a:srgbClr val="363636"/>
                </a:solidFill>
                <a:latin typeface="+mn-ea"/>
              </a:rPr>
              <a:t> 기반 분석</a:t>
            </a:r>
            <a:endParaRPr kumimoji="1" lang="ko-KR" altLang="en-US" sz="1050" b="1" dirty="0">
              <a:solidFill>
                <a:srgbClr val="363636"/>
              </a:solidFill>
              <a:latin typeface="+mn-ea"/>
            </a:endParaRPr>
          </a:p>
        </p:txBody>
      </p:sp>
      <p:sp>
        <p:nvSpPr>
          <p:cNvPr id="45" name="직사각형 44"/>
          <p:cNvSpPr/>
          <p:nvPr/>
        </p:nvSpPr>
        <p:spPr bwMode="auto">
          <a:xfrm>
            <a:off x="3018741" y="3303416"/>
            <a:ext cx="934906" cy="30505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lIns="36000" tIns="54000" rIns="36000" bIns="36000" rtlCol="0" anchor="ctr" anchorCtr="0"/>
          <a:lstStyle/>
          <a:p>
            <a:pPr algn="ctr" eaLnBrk="1" latinLnBrk="0" hangingPunct="1">
              <a:lnSpc>
                <a:spcPct val="70000"/>
              </a:lnSpc>
              <a:spcBef>
                <a:spcPts val="100"/>
              </a:spcBef>
              <a:spcAft>
                <a:spcPts val="100"/>
              </a:spcAft>
            </a:pPr>
            <a:r>
              <a:rPr kumimoji="1" lang="ko-KR" altLang="en-US" sz="800" dirty="0" smtClean="0">
                <a:latin typeface="+mn-ea"/>
              </a:rPr>
              <a:t>통계</a:t>
            </a:r>
            <a:r>
              <a:rPr kumimoji="1" lang="en-US" altLang="ko-KR" sz="800" dirty="0" smtClean="0">
                <a:latin typeface="+mn-ea"/>
              </a:rPr>
              <a:t>/</a:t>
            </a:r>
            <a:r>
              <a:rPr kumimoji="1" lang="ko-KR" altLang="en-US" sz="800" dirty="0" smtClean="0">
                <a:latin typeface="+mn-ea"/>
              </a:rPr>
              <a:t>분석</a:t>
            </a:r>
            <a:endParaRPr kumimoji="1" lang="ko-KR" altLang="en-US" sz="800" b="0" dirty="0" smtClean="0">
              <a:latin typeface="+mn-ea"/>
            </a:endParaRPr>
          </a:p>
        </p:txBody>
      </p:sp>
      <p:sp>
        <p:nvSpPr>
          <p:cNvPr id="46" name="직사각형 45"/>
          <p:cNvSpPr/>
          <p:nvPr/>
        </p:nvSpPr>
        <p:spPr bwMode="auto">
          <a:xfrm>
            <a:off x="3988463" y="3303417"/>
            <a:ext cx="1007963" cy="30505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lIns="36000" tIns="54000" rIns="36000" bIns="36000" rtlCol="0" anchor="ctr" anchorCtr="0"/>
          <a:lstStyle/>
          <a:p>
            <a:pPr algn="ctr" eaLnBrk="1" latinLnBrk="0" hangingPunct="1">
              <a:lnSpc>
                <a:spcPct val="70000"/>
              </a:lnSpc>
              <a:spcBef>
                <a:spcPts val="100"/>
              </a:spcBef>
              <a:spcAft>
                <a:spcPts val="100"/>
              </a:spcAft>
            </a:pPr>
            <a:r>
              <a:rPr kumimoji="1" lang="ko-KR" altLang="en-US" sz="800" dirty="0" err="1" smtClean="0">
                <a:latin typeface="+mn-ea"/>
              </a:rPr>
              <a:t>데이터마이닝</a:t>
            </a:r>
            <a:endParaRPr kumimoji="1" lang="ko-KR" altLang="en-US" sz="800" b="0" dirty="0" smtClean="0">
              <a:latin typeface="+mn-ea"/>
            </a:endParaRPr>
          </a:p>
        </p:txBody>
      </p:sp>
      <p:sp>
        <p:nvSpPr>
          <p:cNvPr id="47" name="직사각형 46"/>
          <p:cNvSpPr/>
          <p:nvPr/>
        </p:nvSpPr>
        <p:spPr bwMode="auto">
          <a:xfrm>
            <a:off x="6148546" y="3303417"/>
            <a:ext cx="931410" cy="30505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lIns="72000" tIns="54000" bIns="36000" rtlCol="0" anchor="ctr" anchorCtr="0"/>
          <a:lstStyle/>
          <a:p>
            <a:pPr algn="ctr" eaLnBrk="1" latinLnBrk="0" hangingPunct="1">
              <a:lnSpc>
                <a:spcPct val="70000"/>
              </a:lnSpc>
              <a:spcBef>
                <a:spcPts val="100"/>
              </a:spcBef>
              <a:spcAft>
                <a:spcPts val="100"/>
              </a:spcAft>
            </a:pPr>
            <a:r>
              <a:rPr kumimoji="1" lang="ko-KR" altLang="en-US" sz="800" dirty="0" smtClean="0">
                <a:latin typeface="+mn-ea"/>
              </a:rPr>
              <a:t>배치 분석</a:t>
            </a:r>
            <a:endParaRPr kumimoji="1" lang="en-US" altLang="ko-KR" sz="800" dirty="0" smtClean="0">
              <a:latin typeface="+mn-ea"/>
            </a:endParaRPr>
          </a:p>
        </p:txBody>
      </p:sp>
      <p:sp>
        <p:nvSpPr>
          <p:cNvPr id="48" name="직사각형 47"/>
          <p:cNvSpPr/>
          <p:nvPr/>
        </p:nvSpPr>
        <p:spPr bwMode="auto">
          <a:xfrm>
            <a:off x="7139273" y="3303419"/>
            <a:ext cx="1186239" cy="30505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lIns="72000" tIns="54000" bIns="36000" rtlCol="0" anchor="ctr" anchorCtr="0"/>
          <a:lstStyle/>
          <a:p>
            <a:pPr algn="ctr" eaLnBrk="1" latinLnBrk="0" hangingPunct="1">
              <a:lnSpc>
                <a:spcPct val="70000"/>
              </a:lnSpc>
              <a:spcBef>
                <a:spcPts val="100"/>
              </a:spcBef>
              <a:spcAft>
                <a:spcPts val="100"/>
              </a:spcAft>
            </a:pPr>
            <a:r>
              <a:rPr kumimoji="1" lang="ko-KR" altLang="en-US" sz="800" dirty="0" smtClean="0">
                <a:latin typeface="+mn-ea"/>
              </a:rPr>
              <a:t>정형</a:t>
            </a:r>
            <a:r>
              <a:rPr kumimoji="1" lang="en-US" altLang="ko-KR" sz="800" dirty="0" smtClean="0">
                <a:latin typeface="+mn-ea"/>
              </a:rPr>
              <a:t>+</a:t>
            </a:r>
            <a:r>
              <a:rPr kumimoji="1" lang="ko-KR" altLang="en-US" sz="800" dirty="0" smtClean="0">
                <a:latin typeface="+mn-ea"/>
              </a:rPr>
              <a:t>비정형</a:t>
            </a:r>
            <a:endParaRPr kumimoji="1" lang="en-US" altLang="ko-KR" sz="800" dirty="0" smtClean="0">
              <a:latin typeface="+mn-ea"/>
            </a:endParaRPr>
          </a:p>
          <a:p>
            <a:pPr algn="ctr" eaLnBrk="1" latinLnBrk="0" hangingPunct="1">
              <a:lnSpc>
                <a:spcPct val="70000"/>
              </a:lnSpc>
              <a:spcBef>
                <a:spcPts val="100"/>
              </a:spcBef>
              <a:spcAft>
                <a:spcPts val="100"/>
              </a:spcAft>
            </a:pPr>
            <a:r>
              <a:rPr kumimoji="1" lang="ko-KR" altLang="en-US" sz="800" dirty="0" smtClean="0">
                <a:latin typeface="+mn-ea"/>
              </a:rPr>
              <a:t>연계분</a:t>
            </a:r>
            <a:r>
              <a:rPr kumimoji="1" lang="ko-KR" altLang="en-US" sz="800" dirty="0">
                <a:latin typeface="+mn-ea"/>
              </a:rPr>
              <a:t>석</a:t>
            </a:r>
            <a:endParaRPr kumimoji="1" lang="en-US" altLang="ko-KR" sz="800" dirty="0" smtClean="0">
              <a:latin typeface="+mn-ea"/>
            </a:endParaRPr>
          </a:p>
        </p:txBody>
      </p:sp>
      <p:sp>
        <p:nvSpPr>
          <p:cNvPr id="49" name="직사각형 48"/>
          <p:cNvSpPr/>
          <p:nvPr/>
        </p:nvSpPr>
        <p:spPr bwMode="auto">
          <a:xfrm>
            <a:off x="8791136" y="3047946"/>
            <a:ext cx="1803282" cy="152871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rtlCol="0" anchor="ctr" anchorCtr="0"/>
          <a:lstStyle/>
          <a:p>
            <a:pPr algn="ctr"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r>
              <a:rPr kumimoji="1" lang="ko-KR" altLang="en-US" sz="1000" b="1" dirty="0">
                <a:latin typeface="+mn-ea"/>
              </a:rPr>
              <a:t>메타</a:t>
            </a:r>
            <a:r>
              <a:rPr kumimoji="1" lang="en-US" altLang="ko-KR" sz="1000" b="1" dirty="0">
                <a:latin typeface="+mn-ea"/>
              </a:rPr>
              <a:t>DB</a:t>
            </a:r>
            <a:r>
              <a:rPr kumimoji="1" lang="ko-KR" altLang="en-US" sz="1000" b="1" dirty="0">
                <a:latin typeface="+mn-ea"/>
              </a:rPr>
              <a:t>관리</a:t>
            </a:r>
          </a:p>
        </p:txBody>
      </p:sp>
      <p:sp>
        <p:nvSpPr>
          <p:cNvPr id="50" name="직사각형 49"/>
          <p:cNvSpPr/>
          <p:nvPr/>
        </p:nvSpPr>
        <p:spPr bwMode="auto">
          <a:xfrm>
            <a:off x="8791136" y="3258145"/>
            <a:ext cx="1803282" cy="152871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rtlCol="0" anchor="ctr" anchorCtr="0"/>
          <a:lstStyle/>
          <a:p>
            <a:pPr algn="ctr"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r>
              <a:rPr kumimoji="1" lang="ko-KR" altLang="en-US" sz="1000" b="1" dirty="0" err="1">
                <a:latin typeface="+mn-ea"/>
              </a:rPr>
              <a:t>빅데이터</a:t>
            </a:r>
            <a:r>
              <a:rPr kumimoji="1" lang="ko-KR" altLang="en-US" sz="1000" b="1" dirty="0">
                <a:latin typeface="+mn-ea"/>
              </a:rPr>
              <a:t> 자원관리</a:t>
            </a:r>
          </a:p>
        </p:txBody>
      </p:sp>
      <p:sp>
        <p:nvSpPr>
          <p:cNvPr id="51" name="직사각형 50"/>
          <p:cNvSpPr/>
          <p:nvPr/>
        </p:nvSpPr>
        <p:spPr bwMode="auto">
          <a:xfrm>
            <a:off x="8791136" y="3468344"/>
            <a:ext cx="1803282" cy="152871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rtlCol="0" anchor="ctr" anchorCtr="0"/>
          <a:lstStyle/>
          <a:p>
            <a:pPr algn="ctr"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r>
              <a:rPr kumimoji="1" lang="ko-KR" altLang="en-US" sz="1000" b="1" dirty="0">
                <a:latin typeface="+mn-ea"/>
              </a:rPr>
              <a:t>공통기반 운영관리</a:t>
            </a:r>
          </a:p>
        </p:txBody>
      </p:sp>
      <p:sp>
        <p:nvSpPr>
          <p:cNvPr id="52" name="원통 51"/>
          <p:cNvSpPr/>
          <p:nvPr/>
        </p:nvSpPr>
        <p:spPr bwMode="auto">
          <a:xfrm>
            <a:off x="8890455" y="4085665"/>
            <a:ext cx="1660918" cy="390007"/>
          </a:xfrm>
          <a:prstGeom prst="can">
            <a:avLst/>
          </a:prstGeom>
          <a:solidFill>
            <a:schemeClr val="bg1">
              <a:lumMod val="85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lIns="0" rIns="0" rtlCol="0" anchor="ctr">
            <a:noAutofit/>
          </a:bodyPr>
          <a:lstStyle/>
          <a:p>
            <a:pPr algn="ctr" latinLnBrk="0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altLang="ko-KR" sz="1000" b="1" dirty="0">
                <a:solidFill>
                  <a:schemeClr val="tx2"/>
                </a:solidFill>
                <a:latin typeface="+mn-ea"/>
              </a:rPr>
              <a:t>Meta Repository</a:t>
            </a:r>
            <a:endParaRPr lang="ko-KR" altLang="en-US" sz="1000" b="1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3" name="원통 52"/>
          <p:cNvSpPr/>
          <p:nvPr/>
        </p:nvSpPr>
        <p:spPr bwMode="auto">
          <a:xfrm>
            <a:off x="8905334" y="4570568"/>
            <a:ext cx="1660918" cy="390007"/>
          </a:xfrm>
          <a:prstGeom prst="can">
            <a:avLst/>
          </a:prstGeom>
          <a:solidFill>
            <a:schemeClr val="bg1">
              <a:lumMod val="85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lIns="0" rIns="0" rtlCol="0" anchor="ctr">
            <a:noAutofit/>
          </a:bodyPr>
          <a:lstStyle/>
          <a:p>
            <a:pPr algn="ctr" latinLnBrk="0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r>
              <a:rPr lang="ko-KR" altLang="en-US" sz="1000" b="1" dirty="0">
                <a:solidFill>
                  <a:schemeClr val="tx2"/>
                </a:solidFill>
                <a:latin typeface="+mn-ea"/>
              </a:rPr>
              <a:t>운영</a:t>
            </a:r>
            <a:r>
              <a:rPr lang="en-US" altLang="ko-KR" sz="1000" b="1" dirty="0">
                <a:solidFill>
                  <a:schemeClr val="tx2"/>
                </a:solidFill>
                <a:latin typeface="+mn-ea"/>
              </a:rPr>
              <a:t>/</a:t>
            </a:r>
            <a:r>
              <a:rPr lang="ko-KR" altLang="en-US" sz="1000" b="1" dirty="0">
                <a:solidFill>
                  <a:schemeClr val="tx2"/>
                </a:solidFill>
                <a:latin typeface="+mn-ea"/>
              </a:rPr>
              <a:t>관리 </a:t>
            </a:r>
            <a:r>
              <a:rPr lang="en-US" altLang="ko-KR" sz="1000" b="1" dirty="0">
                <a:solidFill>
                  <a:schemeClr val="tx2"/>
                </a:solidFill>
                <a:latin typeface="+mn-ea"/>
              </a:rPr>
              <a:t>DB</a:t>
            </a:r>
            <a:endParaRPr lang="ko-KR" altLang="en-US" sz="1000" b="1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4" name="순서도: 추출 53"/>
          <p:cNvSpPr/>
          <p:nvPr/>
        </p:nvSpPr>
        <p:spPr bwMode="auto">
          <a:xfrm>
            <a:off x="3684323" y="5385267"/>
            <a:ext cx="1312102" cy="332045"/>
          </a:xfrm>
          <a:prstGeom prst="flowChartExtract">
            <a:avLst/>
          </a:prstGeom>
          <a:solidFill>
            <a:srgbClr val="868686">
              <a:alpha val="10196"/>
            </a:srgbClr>
          </a:solidFill>
          <a:ln w="6350" algn="ctr">
            <a:solidFill>
              <a:schemeClr val="bg1">
                <a:lumMod val="85000"/>
              </a:schemeClr>
            </a:solidFill>
            <a:prstDash val="solid"/>
            <a:miter lim="800000"/>
            <a:headEnd/>
            <a:tailEnd/>
          </a:ln>
          <a:effectLst/>
        </p:spPr>
        <p:txBody>
          <a:bodyPr lIns="0" rIns="0" rtlCol="0" anchor="b" anchorCtr="0"/>
          <a:lstStyle/>
          <a:p>
            <a:pPr algn="ctr"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r>
              <a:rPr kumimoji="1" lang="ko-KR" altLang="en-US" sz="1000" b="1" dirty="0">
                <a:solidFill>
                  <a:schemeClr val="tx2"/>
                </a:solidFill>
                <a:latin typeface="+mn-ea"/>
              </a:rPr>
              <a:t>추출</a:t>
            </a:r>
          </a:p>
        </p:txBody>
      </p:sp>
      <p:sp>
        <p:nvSpPr>
          <p:cNvPr id="55" name="순서도: 추출 54"/>
          <p:cNvSpPr/>
          <p:nvPr/>
        </p:nvSpPr>
        <p:spPr bwMode="auto">
          <a:xfrm>
            <a:off x="5257047" y="5385267"/>
            <a:ext cx="1312102" cy="332045"/>
          </a:xfrm>
          <a:prstGeom prst="flowChartExtract">
            <a:avLst/>
          </a:prstGeom>
          <a:solidFill>
            <a:srgbClr val="868686">
              <a:alpha val="10196"/>
            </a:srgbClr>
          </a:solidFill>
          <a:ln w="6350" algn="ctr">
            <a:solidFill>
              <a:schemeClr val="bg1">
                <a:lumMod val="85000"/>
              </a:schemeClr>
            </a:solidFill>
            <a:prstDash val="solid"/>
            <a:miter lim="800000"/>
            <a:headEnd/>
            <a:tailEnd/>
          </a:ln>
          <a:effectLst/>
        </p:spPr>
        <p:txBody>
          <a:bodyPr lIns="0" rIns="0" rtlCol="0" anchor="b" anchorCtr="0"/>
          <a:lstStyle/>
          <a:p>
            <a:pPr algn="ctr"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r>
              <a:rPr kumimoji="1" lang="ko-KR" altLang="en-US" sz="1000" b="1" dirty="0" smtClean="0">
                <a:solidFill>
                  <a:schemeClr val="tx2"/>
                </a:solidFill>
                <a:latin typeface="+mn-ea"/>
              </a:rPr>
              <a:t>전송</a:t>
            </a:r>
            <a:endParaRPr kumimoji="1" lang="ko-KR" altLang="en-US" sz="1000" b="1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6" name="순서도: 추출 55"/>
          <p:cNvSpPr/>
          <p:nvPr/>
        </p:nvSpPr>
        <p:spPr bwMode="auto">
          <a:xfrm>
            <a:off x="6829771" y="5385267"/>
            <a:ext cx="1312102" cy="332045"/>
          </a:xfrm>
          <a:prstGeom prst="flowChartExtract">
            <a:avLst/>
          </a:prstGeom>
          <a:solidFill>
            <a:srgbClr val="868686">
              <a:alpha val="10196"/>
            </a:srgbClr>
          </a:solidFill>
          <a:ln w="6350" algn="ctr">
            <a:solidFill>
              <a:schemeClr val="bg1">
                <a:lumMod val="85000"/>
              </a:schemeClr>
            </a:solidFill>
            <a:prstDash val="solid"/>
            <a:miter lim="800000"/>
            <a:headEnd/>
            <a:tailEnd/>
          </a:ln>
          <a:effectLst/>
        </p:spPr>
        <p:txBody>
          <a:bodyPr lIns="0" rIns="0" rtlCol="0" anchor="b" anchorCtr="0"/>
          <a:lstStyle/>
          <a:p>
            <a:pPr algn="ctr"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r>
              <a:rPr kumimoji="1" lang="ko-KR" altLang="en-US" sz="1000" b="1" dirty="0" smtClean="0">
                <a:solidFill>
                  <a:schemeClr val="tx2"/>
                </a:solidFill>
                <a:latin typeface="+mn-ea"/>
              </a:rPr>
              <a:t>변환</a:t>
            </a:r>
            <a:endParaRPr kumimoji="1" lang="ko-KR" altLang="en-US" sz="1000" b="1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7" name="순서도: 추출 56"/>
          <p:cNvSpPr/>
          <p:nvPr/>
        </p:nvSpPr>
        <p:spPr bwMode="auto">
          <a:xfrm>
            <a:off x="8402497" y="5385267"/>
            <a:ext cx="1312102" cy="332045"/>
          </a:xfrm>
          <a:prstGeom prst="flowChartExtract">
            <a:avLst/>
          </a:prstGeom>
          <a:solidFill>
            <a:srgbClr val="868686">
              <a:alpha val="10196"/>
            </a:srgbClr>
          </a:solidFill>
          <a:ln w="6350" algn="ctr">
            <a:solidFill>
              <a:schemeClr val="bg1">
                <a:lumMod val="85000"/>
              </a:schemeClr>
            </a:solidFill>
            <a:prstDash val="solid"/>
            <a:miter lim="800000"/>
            <a:headEnd/>
            <a:tailEnd/>
          </a:ln>
          <a:effectLst/>
        </p:spPr>
        <p:txBody>
          <a:bodyPr lIns="0" rIns="0" rtlCol="0" anchor="b" anchorCtr="0"/>
          <a:lstStyle/>
          <a:p>
            <a:pPr algn="ctr"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r>
              <a:rPr kumimoji="1" lang="ko-KR" altLang="en-US" sz="1000" b="1" dirty="0" smtClean="0">
                <a:solidFill>
                  <a:schemeClr val="tx2"/>
                </a:solidFill>
                <a:latin typeface="+mn-ea"/>
              </a:rPr>
              <a:t>저장</a:t>
            </a:r>
            <a:endParaRPr kumimoji="1" lang="ko-KR" altLang="en-US" sz="1000" b="1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8" name="직사각형 57"/>
          <p:cNvSpPr/>
          <p:nvPr/>
        </p:nvSpPr>
        <p:spPr bwMode="auto">
          <a:xfrm>
            <a:off x="2999428" y="6009494"/>
            <a:ext cx="1504128" cy="314919"/>
          </a:xfrm>
          <a:prstGeom prst="rect">
            <a:avLst/>
          </a:prstGeom>
          <a:solidFill>
            <a:srgbClr val="D7D7D7"/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rtlCol="0" anchor="ctr" anchorCtr="0"/>
          <a:lstStyle/>
          <a:p>
            <a:pPr algn="ctr" eaLnBrk="1" latinLnBrk="0" hangingPunct="1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r>
              <a:rPr kumimoji="1" lang="ko-KR" altLang="en-US" sz="1000" b="1" dirty="0" smtClean="0">
                <a:latin typeface="+mn-ea"/>
              </a:rPr>
              <a:t>통합보</a:t>
            </a:r>
            <a:r>
              <a:rPr kumimoji="1" lang="ko-KR" altLang="en-US" sz="1000" b="1" dirty="0">
                <a:latin typeface="+mn-ea"/>
              </a:rPr>
              <a:t>안</a:t>
            </a:r>
            <a:endParaRPr kumimoji="1" lang="ko-KR" altLang="en-US" sz="1000" b="1" dirty="0" smtClean="0">
              <a:latin typeface="+mn-ea"/>
            </a:endParaRPr>
          </a:p>
        </p:txBody>
      </p:sp>
      <p:sp>
        <p:nvSpPr>
          <p:cNvPr id="59" name="직사각형 58"/>
          <p:cNvSpPr/>
          <p:nvPr/>
        </p:nvSpPr>
        <p:spPr bwMode="auto">
          <a:xfrm>
            <a:off x="4566890" y="6009494"/>
            <a:ext cx="1454988" cy="314919"/>
          </a:xfrm>
          <a:prstGeom prst="rect">
            <a:avLst/>
          </a:prstGeom>
          <a:solidFill>
            <a:srgbClr val="D7D7D7"/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rtlCol="0" anchor="ctr" anchorCtr="0"/>
          <a:lstStyle/>
          <a:p>
            <a:pPr algn="ctr" eaLnBrk="1" latinLnBrk="0" hangingPunct="1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r>
              <a:rPr kumimoji="1" lang="en-US" altLang="ko-KR" sz="1000" b="1" dirty="0" smtClean="0">
                <a:latin typeface="+mn-ea"/>
              </a:rPr>
              <a:t>H/W</a:t>
            </a:r>
            <a:endParaRPr kumimoji="1" lang="ko-KR" altLang="en-US" sz="1000" b="1" dirty="0" smtClean="0">
              <a:latin typeface="+mn-ea"/>
            </a:endParaRPr>
          </a:p>
        </p:txBody>
      </p:sp>
      <p:sp>
        <p:nvSpPr>
          <p:cNvPr id="60" name="직사각형 59"/>
          <p:cNvSpPr/>
          <p:nvPr/>
        </p:nvSpPr>
        <p:spPr bwMode="auto">
          <a:xfrm>
            <a:off x="8970063" y="6009494"/>
            <a:ext cx="1551552" cy="314919"/>
          </a:xfrm>
          <a:prstGeom prst="rect">
            <a:avLst/>
          </a:prstGeom>
          <a:solidFill>
            <a:srgbClr val="D7D7D7"/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rtlCol="0" anchor="ctr" anchorCtr="0"/>
          <a:lstStyle/>
          <a:p>
            <a:pPr algn="ctr" eaLnBrk="1" latinLnBrk="0" hangingPunct="1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r>
              <a:rPr kumimoji="1" lang="ko-KR" altLang="en-US" sz="1000" b="1" dirty="0" smtClean="0">
                <a:latin typeface="+mn-ea"/>
              </a:rPr>
              <a:t>인</a:t>
            </a:r>
            <a:r>
              <a:rPr kumimoji="1" lang="ko-KR" altLang="en-US" sz="1000" b="1" dirty="0">
                <a:latin typeface="+mn-ea"/>
              </a:rPr>
              <a:t>증</a:t>
            </a:r>
            <a:endParaRPr kumimoji="1" lang="ko-KR" altLang="en-US" sz="1000" b="1" dirty="0" smtClean="0">
              <a:latin typeface="+mn-ea"/>
            </a:endParaRPr>
          </a:p>
        </p:txBody>
      </p:sp>
      <p:sp>
        <p:nvSpPr>
          <p:cNvPr id="61" name="직사각형 60"/>
          <p:cNvSpPr/>
          <p:nvPr/>
        </p:nvSpPr>
        <p:spPr bwMode="auto">
          <a:xfrm>
            <a:off x="2911146" y="4845479"/>
            <a:ext cx="1944121" cy="218462"/>
          </a:xfrm>
          <a:prstGeom prst="rect">
            <a:avLst/>
          </a:prstGeom>
          <a:solidFill>
            <a:srgbClr val="D7D7D7"/>
          </a:solidFill>
          <a:ln w="6350" algn="ctr">
            <a:noFill/>
            <a:miter lim="800000"/>
            <a:headEnd/>
            <a:tailEnd/>
          </a:ln>
          <a:effectLst/>
        </p:spPr>
        <p:txBody>
          <a:bodyPr rtlCol="0" anchor="ctr" anchorCtr="0"/>
          <a:lstStyle/>
          <a:p>
            <a:pPr algn="ctr" eaLnBrk="1" latinLnBrk="0" hangingPunct="1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r>
              <a:rPr kumimoji="1" lang="en-US" altLang="ko-KR" sz="1000" b="1" dirty="0" smtClean="0">
                <a:latin typeface="+mn-ea"/>
              </a:rPr>
              <a:t>RDBMS</a:t>
            </a:r>
            <a:endParaRPr kumimoji="1" lang="ko-KR" altLang="en-US" sz="1000" b="1" dirty="0" smtClean="0">
              <a:latin typeface="+mn-ea"/>
            </a:endParaRPr>
          </a:p>
        </p:txBody>
      </p:sp>
      <p:sp>
        <p:nvSpPr>
          <p:cNvPr id="62" name="직사각형 61"/>
          <p:cNvSpPr/>
          <p:nvPr/>
        </p:nvSpPr>
        <p:spPr bwMode="auto">
          <a:xfrm>
            <a:off x="4998581" y="4845479"/>
            <a:ext cx="1660735" cy="218462"/>
          </a:xfrm>
          <a:prstGeom prst="rect">
            <a:avLst/>
          </a:prstGeom>
          <a:solidFill>
            <a:srgbClr val="D7D7D7"/>
          </a:solidFill>
          <a:ln w="6350" algn="ctr">
            <a:noFill/>
            <a:miter lim="800000"/>
            <a:headEnd/>
            <a:tailEnd/>
          </a:ln>
          <a:effectLst/>
        </p:spPr>
        <p:txBody>
          <a:bodyPr rtlCol="0" anchor="ctr" anchorCtr="0"/>
          <a:lstStyle/>
          <a:p>
            <a:pPr algn="ctr" eaLnBrk="1" latinLnBrk="0" hangingPunct="1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r>
              <a:rPr kumimoji="1" lang="en-US" altLang="ko-KR" sz="1000" b="1" dirty="0" smtClean="0">
                <a:latin typeface="+mn-ea"/>
              </a:rPr>
              <a:t>NO SQL</a:t>
            </a:r>
            <a:endParaRPr kumimoji="1" lang="ko-KR" altLang="en-US" sz="1000" b="1" dirty="0" smtClean="0">
              <a:latin typeface="+mn-ea"/>
            </a:endParaRPr>
          </a:p>
        </p:txBody>
      </p:sp>
      <p:sp>
        <p:nvSpPr>
          <p:cNvPr id="63" name="직사각형 62"/>
          <p:cNvSpPr/>
          <p:nvPr/>
        </p:nvSpPr>
        <p:spPr bwMode="auto">
          <a:xfrm>
            <a:off x="6802627" y="4845479"/>
            <a:ext cx="1565835" cy="218462"/>
          </a:xfrm>
          <a:prstGeom prst="rect">
            <a:avLst/>
          </a:prstGeom>
          <a:solidFill>
            <a:srgbClr val="D7D7D7"/>
          </a:solidFill>
          <a:ln w="6350" algn="ctr">
            <a:noFill/>
            <a:miter lim="800000"/>
            <a:headEnd/>
            <a:tailEnd/>
          </a:ln>
          <a:effectLst/>
        </p:spPr>
        <p:txBody>
          <a:bodyPr rtlCol="0" anchor="ctr" anchorCtr="0"/>
          <a:lstStyle/>
          <a:p>
            <a:pPr algn="ctr" eaLnBrk="1" latinLnBrk="0" hangingPunct="1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r>
              <a:rPr kumimoji="1" lang="ko-KR" altLang="en-US" sz="1000" b="1" dirty="0" smtClean="0">
                <a:latin typeface="+mn-ea"/>
              </a:rPr>
              <a:t>분산파일시스템</a:t>
            </a:r>
          </a:p>
        </p:txBody>
      </p:sp>
      <p:grpSp>
        <p:nvGrpSpPr>
          <p:cNvPr id="2" name="그룹 63"/>
          <p:cNvGrpSpPr/>
          <p:nvPr/>
        </p:nvGrpSpPr>
        <p:grpSpPr>
          <a:xfrm>
            <a:off x="2999429" y="4021139"/>
            <a:ext cx="1281137" cy="802576"/>
            <a:chOff x="2354477" y="3731814"/>
            <a:chExt cx="972000" cy="756000"/>
          </a:xfrm>
          <a:solidFill>
            <a:schemeClr val="bg1">
              <a:lumMod val="95000"/>
            </a:schemeClr>
          </a:solidFill>
        </p:grpSpPr>
        <p:sp>
          <p:nvSpPr>
            <p:cNvPr id="65" name="직사각형 64"/>
            <p:cNvSpPr/>
            <p:nvPr/>
          </p:nvSpPr>
          <p:spPr bwMode="auto">
            <a:xfrm>
              <a:off x="2354477" y="3865155"/>
              <a:ext cx="972000" cy="509982"/>
            </a:xfrm>
            <a:prstGeom prst="rect">
              <a:avLst/>
            </a:prstGeom>
            <a:grpFill/>
            <a:ln w="6350" algn="ctr">
              <a:solidFill>
                <a:schemeClr val="bg1">
                  <a:lumMod val="50000"/>
                </a:schemeClr>
              </a:solidFill>
              <a:miter lim="800000"/>
              <a:headEnd/>
              <a:tailEnd/>
            </a:ln>
            <a:effectLst/>
          </p:spPr>
          <p:txBody>
            <a:bodyPr rtlCol="0" anchor="ctr" anchorCtr="0"/>
            <a:lstStyle/>
            <a:p>
              <a:pPr algn="ctr" eaLnBrk="1" latinLnBrk="0" hangingPunct="1">
                <a:lnSpc>
                  <a:spcPct val="120000"/>
                </a:lnSpc>
                <a:spcBef>
                  <a:spcPts val="100"/>
                </a:spcBef>
                <a:spcAft>
                  <a:spcPts val="100"/>
                </a:spcAft>
              </a:pPr>
              <a:endParaRPr kumimoji="1" lang="ko-KR" altLang="en-US" sz="900" b="0" dirty="0" smtClean="0">
                <a:latin typeface="+mn-ea"/>
              </a:endParaRPr>
            </a:p>
          </p:txBody>
        </p:sp>
        <p:sp>
          <p:nvSpPr>
            <p:cNvPr id="66" name="타원 65"/>
            <p:cNvSpPr/>
            <p:nvPr/>
          </p:nvSpPr>
          <p:spPr bwMode="auto">
            <a:xfrm>
              <a:off x="2354477" y="4203769"/>
              <a:ext cx="972000" cy="284045"/>
            </a:xfrm>
            <a:prstGeom prst="ellipse">
              <a:avLst/>
            </a:prstGeom>
            <a:grpFill/>
            <a:ln w="6350" algn="ctr">
              <a:solidFill>
                <a:schemeClr val="bg1">
                  <a:lumMod val="50000"/>
                </a:schemeClr>
              </a:solidFill>
              <a:miter lim="800000"/>
              <a:headEnd/>
              <a:tailEnd/>
            </a:ln>
            <a:effectLst/>
          </p:spPr>
          <p:txBody>
            <a:bodyPr rtlCol="0" anchor="ctr" anchorCtr="0"/>
            <a:lstStyle/>
            <a:p>
              <a:pPr algn="ctr" eaLnBrk="1" latinLnBrk="0" hangingPunct="1">
                <a:lnSpc>
                  <a:spcPct val="120000"/>
                </a:lnSpc>
                <a:spcBef>
                  <a:spcPts val="100"/>
                </a:spcBef>
                <a:spcAft>
                  <a:spcPts val="100"/>
                </a:spcAft>
              </a:pPr>
              <a:endParaRPr kumimoji="1" lang="ko-KR" altLang="en-US" sz="900" b="0" dirty="0" smtClean="0">
                <a:latin typeface="+mn-ea"/>
              </a:endParaRPr>
            </a:p>
          </p:txBody>
        </p:sp>
        <p:sp>
          <p:nvSpPr>
            <p:cNvPr id="67" name="타원 66"/>
            <p:cNvSpPr/>
            <p:nvPr/>
          </p:nvSpPr>
          <p:spPr bwMode="auto">
            <a:xfrm>
              <a:off x="2354477" y="3731814"/>
              <a:ext cx="972000" cy="284045"/>
            </a:xfrm>
            <a:prstGeom prst="ellipse">
              <a:avLst/>
            </a:prstGeom>
            <a:grpFill/>
            <a:ln w="6350" algn="ctr">
              <a:solidFill>
                <a:schemeClr val="bg1">
                  <a:lumMod val="50000"/>
                </a:schemeClr>
              </a:solidFill>
              <a:miter lim="800000"/>
              <a:headEnd/>
              <a:tailEnd/>
            </a:ln>
            <a:effectLst/>
          </p:spPr>
          <p:txBody>
            <a:bodyPr rtlCol="0" anchor="ctr" anchorCtr="0"/>
            <a:lstStyle/>
            <a:p>
              <a:pPr algn="ctr" eaLnBrk="1" latinLnBrk="0" hangingPunct="1">
                <a:lnSpc>
                  <a:spcPct val="120000"/>
                </a:lnSpc>
                <a:spcBef>
                  <a:spcPts val="100"/>
                </a:spcBef>
                <a:spcAft>
                  <a:spcPts val="100"/>
                </a:spcAft>
              </a:pPr>
              <a:r>
                <a:rPr kumimoji="1" lang="ko-KR" altLang="en-US" sz="900" b="1" dirty="0" smtClean="0">
                  <a:latin typeface="+mn-ea"/>
                </a:rPr>
                <a:t>형태</a:t>
              </a:r>
            </a:p>
          </p:txBody>
        </p:sp>
        <p:sp>
          <p:nvSpPr>
            <p:cNvPr id="68" name="원통 67"/>
            <p:cNvSpPr/>
            <p:nvPr/>
          </p:nvSpPr>
          <p:spPr bwMode="auto">
            <a:xfrm>
              <a:off x="2487022" y="4004560"/>
              <a:ext cx="706909" cy="222921"/>
            </a:xfrm>
            <a:prstGeom prst="can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txBody>
            <a:bodyPr wrap="square" lIns="0" rIns="0" rtlCol="0" anchor="ctr">
              <a:noAutofit/>
            </a:bodyPr>
            <a:lstStyle/>
            <a:p>
              <a:pPr algn="ctr" latinLnBrk="0">
                <a:spcBef>
                  <a:spcPts val="200"/>
                </a:spcBef>
                <a:spcAft>
                  <a:spcPts val="200"/>
                </a:spcAft>
              </a:pPr>
              <a:r>
                <a:rPr lang="ko-KR" altLang="en-US" sz="800" b="1" dirty="0" smtClean="0">
                  <a:solidFill>
                    <a:schemeClr val="tx2"/>
                  </a:solidFill>
                  <a:latin typeface="+mn-ea"/>
                </a:rPr>
                <a:t>정형</a:t>
              </a:r>
              <a:r>
                <a:rPr lang="en-US" altLang="ko-KR" sz="800" b="1" dirty="0" smtClean="0">
                  <a:solidFill>
                    <a:schemeClr val="tx2"/>
                  </a:solidFill>
                  <a:latin typeface="+mn-ea"/>
                </a:rPr>
                <a:t>/</a:t>
              </a:r>
              <a:r>
                <a:rPr lang="ko-KR" altLang="en-US" sz="800" b="1" dirty="0" err="1" smtClean="0">
                  <a:solidFill>
                    <a:schemeClr val="tx2"/>
                  </a:solidFill>
                  <a:latin typeface="+mn-ea"/>
                </a:rPr>
                <a:t>준정형</a:t>
              </a:r>
              <a:endParaRPr lang="ko-KR" altLang="en-US" sz="800" b="1" dirty="0">
                <a:solidFill>
                  <a:schemeClr val="tx2"/>
                </a:solidFill>
                <a:latin typeface="+mn-ea"/>
              </a:endParaRPr>
            </a:p>
          </p:txBody>
        </p:sp>
        <p:sp>
          <p:nvSpPr>
            <p:cNvPr id="69" name="원통 68"/>
            <p:cNvSpPr/>
            <p:nvPr/>
          </p:nvSpPr>
          <p:spPr bwMode="auto">
            <a:xfrm>
              <a:off x="2480753" y="4277075"/>
              <a:ext cx="706909" cy="180000"/>
            </a:xfrm>
            <a:prstGeom prst="can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txBody>
            <a:bodyPr wrap="square" lIns="0" rIns="0" rtlCol="0" anchor="ctr">
              <a:noAutofit/>
            </a:bodyPr>
            <a:lstStyle/>
            <a:p>
              <a:pPr algn="ctr" latinLnBrk="0">
                <a:spcBef>
                  <a:spcPts val="200"/>
                </a:spcBef>
                <a:spcAft>
                  <a:spcPts val="200"/>
                </a:spcAft>
              </a:pPr>
              <a:r>
                <a:rPr lang="ko-KR" altLang="en-US" sz="800" b="1" dirty="0" smtClean="0">
                  <a:solidFill>
                    <a:schemeClr val="tx2"/>
                  </a:solidFill>
                  <a:latin typeface="+mn-ea"/>
                </a:rPr>
                <a:t>비정형</a:t>
              </a:r>
              <a:endParaRPr lang="ko-KR" altLang="en-US" sz="800" b="1" dirty="0">
                <a:solidFill>
                  <a:schemeClr val="tx2"/>
                </a:solidFill>
                <a:latin typeface="+mn-ea"/>
              </a:endParaRPr>
            </a:p>
          </p:txBody>
        </p:sp>
      </p:grpSp>
      <p:grpSp>
        <p:nvGrpSpPr>
          <p:cNvPr id="3" name="그룹 69"/>
          <p:cNvGrpSpPr/>
          <p:nvPr/>
        </p:nvGrpSpPr>
        <p:grpSpPr>
          <a:xfrm>
            <a:off x="4332988" y="4026509"/>
            <a:ext cx="1281137" cy="802576"/>
            <a:chOff x="3475468" y="3704214"/>
            <a:chExt cx="972000" cy="756000"/>
          </a:xfrm>
          <a:solidFill>
            <a:schemeClr val="bg1">
              <a:lumMod val="95000"/>
            </a:schemeClr>
          </a:solidFill>
        </p:grpSpPr>
        <p:sp>
          <p:nvSpPr>
            <p:cNvPr id="71" name="직사각형 70"/>
            <p:cNvSpPr/>
            <p:nvPr/>
          </p:nvSpPr>
          <p:spPr bwMode="auto">
            <a:xfrm>
              <a:off x="3475468" y="3837555"/>
              <a:ext cx="972000" cy="509982"/>
            </a:xfrm>
            <a:prstGeom prst="rect">
              <a:avLst/>
            </a:prstGeom>
            <a:grpFill/>
            <a:ln w="6350" algn="ctr">
              <a:solidFill>
                <a:schemeClr val="bg1">
                  <a:lumMod val="50000"/>
                </a:schemeClr>
              </a:solidFill>
              <a:miter lim="800000"/>
              <a:headEnd/>
              <a:tailEnd/>
            </a:ln>
            <a:effectLst/>
          </p:spPr>
          <p:txBody>
            <a:bodyPr rtlCol="0" anchor="ctr" anchorCtr="0"/>
            <a:lstStyle/>
            <a:p>
              <a:pPr algn="ctr" eaLnBrk="1" latinLnBrk="0" hangingPunct="1">
                <a:lnSpc>
                  <a:spcPct val="120000"/>
                </a:lnSpc>
                <a:spcBef>
                  <a:spcPts val="100"/>
                </a:spcBef>
                <a:spcAft>
                  <a:spcPts val="100"/>
                </a:spcAft>
              </a:pPr>
              <a:endParaRPr kumimoji="1" lang="ko-KR" altLang="en-US" sz="900" b="0" dirty="0" smtClean="0">
                <a:latin typeface="+mn-ea"/>
              </a:endParaRPr>
            </a:p>
          </p:txBody>
        </p:sp>
        <p:sp>
          <p:nvSpPr>
            <p:cNvPr id="72" name="타원 71"/>
            <p:cNvSpPr/>
            <p:nvPr/>
          </p:nvSpPr>
          <p:spPr bwMode="auto">
            <a:xfrm>
              <a:off x="3475468" y="4176169"/>
              <a:ext cx="972000" cy="284045"/>
            </a:xfrm>
            <a:prstGeom prst="ellipse">
              <a:avLst/>
            </a:prstGeom>
            <a:grpFill/>
            <a:ln w="6350" algn="ctr">
              <a:solidFill>
                <a:schemeClr val="bg1">
                  <a:lumMod val="50000"/>
                </a:schemeClr>
              </a:solidFill>
              <a:miter lim="800000"/>
              <a:headEnd/>
              <a:tailEnd/>
            </a:ln>
            <a:effectLst/>
          </p:spPr>
          <p:txBody>
            <a:bodyPr rtlCol="0" anchor="ctr" anchorCtr="0"/>
            <a:lstStyle/>
            <a:p>
              <a:pPr algn="ctr" eaLnBrk="1" latinLnBrk="0" hangingPunct="1">
                <a:lnSpc>
                  <a:spcPct val="120000"/>
                </a:lnSpc>
                <a:spcBef>
                  <a:spcPts val="100"/>
                </a:spcBef>
                <a:spcAft>
                  <a:spcPts val="100"/>
                </a:spcAft>
              </a:pPr>
              <a:endParaRPr kumimoji="1" lang="ko-KR" altLang="en-US" sz="900" b="0" dirty="0" smtClean="0">
                <a:latin typeface="+mn-ea"/>
              </a:endParaRPr>
            </a:p>
          </p:txBody>
        </p:sp>
        <p:sp>
          <p:nvSpPr>
            <p:cNvPr id="73" name="타원 72"/>
            <p:cNvSpPr/>
            <p:nvPr/>
          </p:nvSpPr>
          <p:spPr bwMode="auto">
            <a:xfrm>
              <a:off x="3475468" y="3704214"/>
              <a:ext cx="972000" cy="284045"/>
            </a:xfrm>
            <a:prstGeom prst="ellipse">
              <a:avLst/>
            </a:prstGeom>
            <a:grpFill/>
            <a:ln w="6350" algn="ctr">
              <a:solidFill>
                <a:schemeClr val="bg1">
                  <a:lumMod val="50000"/>
                </a:schemeClr>
              </a:solidFill>
              <a:miter lim="800000"/>
              <a:headEnd/>
              <a:tailEnd/>
            </a:ln>
            <a:effectLst/>
          </p:spPr>
          <p:txBody>
            <a:bodyPr rtlCol="0" anchor="ctr" anchorCtr="0"/>
            <a:lstStyle/>
            <a:p>
              <a:pPr algn="ctr" eaLnBrk="1" latinLnBrk="0" hangingPunct="1">
                <a:lnSpc>
                  <a:spcPct val="120000"/>
                </a:lnSpc>
                <a:spcBef>
                  <a:spcPts val="100"/>
                </a:spcBef>
                <a:spcAft>
                  <a:spcPts val="100"/>
                </a:spcAft>
              </a:pPr>
              <a:r>
                <a:rPr kumimoji="1" lang="ko-KR" altLang="en-US" sz="900" b="1" dirty="0" smtClean="0">
                  <a:latin typeface="+mn-ea"/>
                </a:rPr>
                <a:t>구분</a:t>
              </a:r>
            </a:p>
          </p:txBody>
        </p:sp>
        <p:sp>
          <p:nvSpPr>
            <p:cNvPr id="74" name="원통 73"/>
            <p:cNvSpPr/>
            <p:nvPr/>
          </p:nvSpPr>
          <p:spPr bwMode="auto">
            <a:xfrm>
              <a:off x="3604878" y="3976960"/>
              <a:ext cx="706909" cy="222921"/>
            </a:xfrm>
            <a:prstGeom prst="can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txBody>
            <a:bodyPr wrap="square" lIns="0" rIns="0" rtlCol="0" anchor="ctr">
              <a:noAutofit/>
            </a:bodyPr>
            <a:lstStyle/>
            <a:p>
              <a:pPr algn="ctr" latinLnBrk="0">
                <a:spcBef>
                  <a:spcPts val="200"/>
                </a:spcBef>
                <a:spcAft>
                  <a:spcPts val="200"/>
                </a:spcAft>
              </a:pPr>
              <a:r>
                <a:rPr lang="ko-KR" altLang="en-US" sz="800" b="1" smtClean="0">
                  <a:solidFill>
                    <a:schemeClr val="tx2"/>
                  </a:solidFill>
                  <a:latin typeface="+mn-ea"/>
                </a:rPr>
                <a:t>내부 </a:t>
              </a:r>
              <a:r>
                <a:rPr lang="en-US" altLang="ko-KR" sz="800" b="1" dirty="0" smtClean="0">
                  <a:solidFill>
                    <a:schemeClr val="tx2"/>
                  </a:solidFill>
                  <a:latin typeface="+mn-ea"/>
                </a:rPr>
                <a:t>DB</a:t>
              </a:r>
              <a:endParaRPr lang="ko-KR" altLang="en-US" sz="800" b="1" dirty="0">
                <a:solidFill>
                  <a:schemeClr val="tx2"/>
                </a:solidFill>
                <a:latin typeface="+mn-ea"/>
              </a:endParaRPr>
            </a:p>
          </p:txBody>
        </p:sp>
        <p:sp>
          <p:nvSpPr>
            <p:cNvPr id="75" name="원통 74"/>
            <p:cNvSpPr/>
            <p:nvPr/>
          </p:nvSpPr>
          <p:spPr bwMode="auto">
            <a:xfrm>
              <a:off x="3604878" y="4249475"/>
              <a:ext cx="706909" cy="180000"/>
            </a:xfrm>
            <a:prstGeom prst="can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txBody>
            <a:bodyPr wrap="square" lIns="0" rIns="0" rtlCol="0" anchor="ctr">
              <a:noAutofit/>
            </a:bodyPr>
            <a:lstStyle/>
            <a:p>
              <a:pPr algn="ctr" latinLnBrk="0">
                <a:spcBef>
                  <a:spcPts val="200"/>
                </a:spcBef>
                <a:spcAft>
                  <a:spcPts val="200"/>
                </a:spcAft>
              </a:pPr>
              <a:r>
                <a:rPr lang="ko-KR" altLang="en-US" sz="800" b="1" dirty="0" smtClean="0">
                  <a:solidFill>
                    <a:schemeClr val="tx2"/>
                  </a:solidFill>
                  <a:latin typeface="+mn-ea"/>
                </a:rPr>
                <a:t>외부 </a:t>
              </a:r>
              <a:r>
                <a:rPr lang="en-US" altLang="ko-KR" sz="800" b="1" dirty="0" smtClean="0">
                  <a:solidFill>
                    <a:schemeClr val="tx2"/>
                  </a:solidFill>
                  <a:latin typeface="+mn-ea"/>
                </a:rPr>
                <a:t>DB</a:t>
              </a:r>
              <a:endParaRPr lang="ko-KR" altLang="en-US" sz="800" b="1" dirty="0">
                <a:solidFill>
                  <a:schemeClr val="tx2"/>
                </a:solidFill>
                <a:latin typeface="+mn-ea"/>
              </a:endParaRPr>
            </a:p>
          </p:txBody>
        </p:sp>
      </p:grpSp>
      <p:grpSp>
        <p:nvGrpSpPr>
          <p:cNvPr id="4" name="그룹 37897"/>
          <p:cNvGrpSpPr/>
          <p:nvPr/>
        </p:nvGrpSpPr>
        <p:grpSpPr>
          <a:xfrm>
            <a:off x="5689356" y="4020701"/>
            <a:ext cx="1281137" cy="802576"/>
            <a:chOff x="-1203684" y="4004560"/>
            <a:chExt cx="972000" cy="756000"/>
          </a:xfrm>
          <a:solidFill>
            <a:schemeClr val="bg1">
              <a:lumMod val="95000"/>
            </a:schemeClr>
          </a:solidFill>
        </p:grpSpPr>
        <p:sp>
          <p:nvSpPr>
            <p:cNvPr id="77" name="직사각형 76"/>
            <p:cNvSpPr/>
            <p:nvPr/>
          </p:nvSpPr>
          <p:spPr bwMode="auto">
            <a:xfrm>
              <a:off x="-1203684" y="4137901"/>
              <a:ext cx="972000" cy="509982"/>
            </a:xfrm>
            <a:prstGeom prst="rect">
              <a:avLst/>
            </a:prstGeom>
            <a:grpFill/>
            <a:ln w="6350" algn="ctr">
              <a:solidFill>
                <a:schemeClr val="bg1">
                  <a:lumMod val="50000"/>
                </a:schemeClr>
              </a:solidFill>
              <a:miter lim="800000"/>
              <a:headEnd/>
              <a:tailEnd/>
            </a:ln>
            <a:effectLst/>
          </p:spPr>
          <p:txBody>
            <a:bodyPr rtlCol="0" anchor="ctr" anchorCtr="0"/>
            <a:lstStyle/>
            <a:p>
              <a:pPr algn="ctr" eaLnBrk="1" latinLnBrk="0" hangingPunct="1">
                <a:lnSpc>
                  <a:spcPct val="120000"/>
                </a:lnSpc>
                <a:spcBef>
                  <a:spcPts val="100"/>
                </a:spcBef>
                <a:spcAft>
                  <a:spcPts val="100"/>
                </a:spcAft>
              </a:pPr>
              <a:endParaRPr kumimoji="1" lang="ko-KR" altLang="en-US" sz="900" b="0" dirty="0" smtClean="0">
                <a:latin typeface="+mn-ea"/>
              </a:endParaRPr>
            </a:p>
          </p:txBody>
        </p:sp>
        <p:sp>
          <p:nvSpPr>
            <p:cNvPr id="78" name="타원 77"/>
            <p:cNvSpPr/>
            <p:nvPr/>
          </p:nvSpPr>
          <p:spPr bwMode="auto">
            <a:xfrm>
              <a:off x="-1203684" y="4476515"/>
              <a:ext cx="972000" cy="284045"/>
            </a:xfrm>
            <a:prstGeom prst="ellipse">
              <a:avLst/>
            </a:prstGeom>
            <a:grpFill/>
            <a:ln w="6350" algn="ctr">
              <a:solidFill>
                <a:schemeClr val="bg1">
                  <a:lumMod val="50000"/>
                </a:schemeClr>
              </a:solidFill>
              <a:miter lim="800000"/>
              <a:headEnd/>
              <a:tailEnd/>
            </a:ln>
            <a:effectLst/>
          </p:spPr>
          <p:txBody>
            <a:bodyPr rtlCol="0" anchor="ctr" anchorCtr="0"/>
            <a:lstStyle/>
            <a:p>
              <a:pPr algn="ctr" eaLnBrk="1" latinLnBrk="0" hangingPunct="1">
                <a:lnSpc>
                  <a:spcPct val="120000"/>
                </a:lnSpc>
                <a:spcBef>
                  <a:spcPts val="100"/>
                </a:spcBef>
                <a:spcAft>
                  <a:spcPts val="100"/>
                </a:spcAft>
              </a:pPr>
              <a:endParaRPr kumimoji="1" lang="ko-KR" altLang="en-US" sz="900" b="0" dirty="0" smtClean="0">
                <a:latin typeface="+mn-ea"/>
              </a:endParaRPr>
            </a:p>
          </p:txBody>
        </p:sp>
        <p:sp>
          <p:nvSpPr>
            <p:cNvPr id="79" name="타원 78"/>
            <p:cNvSpPr/>
            <p:nvPr/>
          </p:nvSpPr>
          <p:spPr bwMode="auto">
            <a:xfrm>
              <a:off x="-1203684" y="4004560"/>
              <a:ext cx="972000" cy="284045"/>
            </a:xfrm>
            <a:prstGeom prst="ellipse">
              <a:avLst/>
            </a:prstGeom>
            <a:grpFill/>
            <a:ln w="6350" algn="ctr">
              <a:solidFill>
                <a:schemeClr val="bg1">
                  <a:lumMod val="50000"/>
                </a:schemeClr>
              </a:solidFill>
              <a:miter lim="800000"/>
              <a:headEnd/>
              <a:tailEnd/>
            </a:ln>
            <a:effectLst/>
          </p:spPr>
          <p:txBody>
            <a:bodyPr rtlCol="0" anchor="ctr" anchorCtr="0"/>
            <a:lstStyle/>
            <a:p>
              <a:pPr algn="ctr" eaLnBrk="1" latinLnBrk="0" hangingPunct="1">
                <a:lnSpc>
                  <a:spcPct val="80000"/>
                </a:lnSpc>
                <a:spcBef>
                  <a:spcPts val="100"/>
                </a:spcBef>
                <a:spcAft>
                  <a:spcPts val="100"/>
                </a:spcAft>
              </a:pPr>
              <a:r>
                <a:rPr kumimoji="1" lang="ko-KR" altLang="en-US" sz="900" b="1" dirty="0" smtClean="0">
                  <a:latin typeface="+mn-ea"/>
                </a:rPr>
                <a:t>데이터 원본</a:t>
              </a:r>
              <a:r>
                <a:rPr kumimoji="1" lang="en-US" altLang="ko-KR" sz="900" b="1" dirty="0" smtClean="0">
                  <a:latin typeface="+mn-ea"/>
                </a:rPr>
                <a:t>DB</a:t>
              </a:r>
              <a:endParaRPr kumimoji="1" lang="ko-KR" altLang="en-US" sz="900" b="1" dirty="0" smtClean="0">
                <a:latin typeface="+mn-ea"/>
              </a:endParaRPr>
            </a:p>
          </p:txBody>
        </p:sp>
        <p:sp>
          <p:nvSpPr>
            <p:cNvPr id="80" name="원통 79"/>
            <p:cNvSpPr/>
            <p:nvPr/>
          </p:nvSpPr>
          <p:spPr bwMode="auto">
            <a:xfrm>
              <a:off x="-1074274" y="4277306"/>
              <a:ext cx="706909" cy="222921"/>
            </a:xfrm>
            <a:prstGeom prst="can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txBody>
            <a:bodyPr wrap="square" lIns="0" rIns="0" rtlCol="0" anchor="ctr">
              <a:noAutofit/>
            </a:bodyPr>
            <a:lstStyle/>
            <a:p>
              <a:pPr algn="ctr" latinLnBrk="0">
                <a:spcBef>
                  <a:spcPts val="200"/>
                </a:spcBef>
                <a:spcAft>
                  <a:spcPts val="200"/>
                </a:spcAft>
              </a:pPr>
              <a:r>
                <a:rPr lang="ko-KR" altLang="en-US" sz="800" b="1" smtClean="0">
                  <a:solidFill>
                    <a:schemeClr val="tx2"/>
                  </a:solidFill>
                  <a:latin typeface="+mn-ea"/>
                </a:rPr>
                <a:t>기초데이터</a:t>
              </a:r>
              <a:endParaRPr lang="ko-KR" altLang="en-US" sz="800" b="1" dirty="0">
                <a:solidFill>
                  <a:schemeClr val="tx2"/>
                </a:solidFill>
                <a:latin typeface="+mn-ea"/>
              </a:endParaRPr>
            </a:p>
          </p:txBody>
        </p:sp>
        <p:sp>
          <p:nvSpPr>
            <p:cNvPr id="81" name="원통 80"/>
            <p:cNvSpPr/>
            <p:nvPr/>
          </p:nvSpPr>
          <p:spPr bwMode="auto">
            <a:xfrm>
              <a:off x="-1074274" y="4549821"/>
              <a:ext cx="706909" cy="180000"/>
            </a:xfrm>
            <a:prstGeom prst="can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txBody>
            <a:bodyPr wrap="square" lIns="0" rIns="0" rtlCol="0" anchor="ctr">
              <a:noAutofit/>
            </a:bodyPr>
            <a:lstStyle/>
            <a:p>
              <a:pPr algn="ctr" latinLnBrk="0">
                <a:spcBef>
                  <a:spcPts val="200"/>
                </a:spcBef>
                <a:spcAft>
                  <a:spcPts val="200"/>
                </a:spcAft>
              </a:pPr>
              <a:r>
                <a:rPr lang="ko-KR" altLang="en-US" sz="800" b="1" smtClean="0">
                  <a:solidFill>
                    <a:schemeClr val="tx2"/>
                  </a:solidFill>
                  <a:latin typeface="+mn-ea"/>
                </a:rPr>
                <a:t>기초데이터</a:t>
              </a:r>
              <a:endParaRPr lang="ko-KR" altLang="en-US" sz="800" b="1" dirty="0">
                <a:solidFill>
                  <a:schemeClr val="tx2"/>
                </a:solidFill>
                <a:latin typeface="+mn-ea"/>
              </a:endParaRPr>
            </a:p>
          </p:txBody>
        </p:sp>
      </p:grpSp>
      <p:grpSp>
        <p:nvGrpSpPr>
          <p:cNvPr id="5" name="그룹 37898"/>
          <p:cNvGrpSpPr/>
          <p:nvPr/>
        </p:nvGrpSpPr>
        <p:grpSpPr>
          <a:xfrm>
            <a:off x="7083105" y="4020701"/>
            <a:ext cx="1281137" cy="802576"/>
            <a:chOff x="-1251825" y="5154139"/>
            <a:chExt cx="972000" cy="756000"/>
          </a:xfrm>
          <a:solidFill>
            <a:schemeClr val="bg1">
              <a:lumMod val="95000"/>
            </a:schemeClr>
          </a:solidFill>
        </p:grpSpPr>
        <p:sp>
          <p:nvSpPr>
            <p:cNvPr id="83" name="직사각형 82"/>
            <p:cNvSpPr/>
            <p:nvPr/>
          </p:nvSpPr>
          <p:spPr bwMode="auto">
            <a:xfrm>
              <a:off x="-1251825" y="5287480"/>
              <a:ext cx="972000" cy="509982"/>
            </a:xfrm>
            <a:prstGeom prst="rect">
              <a:avLst/>
            </a:prstGeom>
            <a:grpFill/>
            <a:ln w="6350" algn="ctr">
              <a:solidFill>
                <a:schemeClr val="bg1">
                  <a:lumMod val="50000"/>
                </a:schemeClr>
              </a:solidFill>
              <a:miter lim="800000"/>
              <a:headEnd/>
              <a:tailEnd/>
            </a:ln>
            <a:effectLst/>
          </p:spPr>
          <p:txBody>
            <a:bodyPr rtlCol="0" anchor="ctr" anchorCtr="0"/>
            <a:lstStyle/>
            <a:p>
              <a:pPr algn="ctr" eaLnBrk="1" latinLnBrk="0" hangingPunct="1">
                <a:lnSpc>
                  <a:spcPct val="120000"/>
                </a:lnSpc>
                <a:spcBef>
                  <a:spcPts val="100"/>
                </a:spcBef>
                <a:spcAft>
                  <a:spcPts val="100"/>
                </a:spcAft>
              </a:pPr>
              <a:endParaRPr kumimoji="1" lang="ko-KR" altLang="en-US" sz="900" b="0" dirty="0" smtClean="0">
                <a:latin typeface="+mn-ea"/>
              </a:endParaRPr>
            </a:p>
          </p:txBody>
        </p:sp>
        <p:sp>
          <p:nvSpPr>
            <p:cNvPr id="84" name="타원 83"/>
            <p:cNvSpPr/>
            <p:nvPr/>
          </p:nvSpPr>
          <p:spPr bwMode="auto">
            <a:xfrm>
              <a:off x="-1251825" y="5626094"/>
              <a:ext cx="972000" cy="284045"/>
            </a:xfrm>
            <a:prstGeom prst="ellipse">
              <a:avLst/>
            </a:prstGeom>
            <a:grpFill/>
            <a:ln w="6350" algn="ctr">
              <a:solidFill>
                <a:schemeClr val="bg1">
                  <a:lumMod val="50000"/>
                </a:schemeClr>
              </a:solidFill>
              <a:miter lim="800000"/>
              <a:headEnd/>
              <a:tailEnd/>
            </a:ln>
            <a:effectLst/>
          </p:spPr>
          <p:txBody>
            <a:bodyPr rtlCol="0" anchor="ctr" anchorCtr="0"/>
            <a:lstStyle/>
            <a:p>
              <a:pPr algn="ctr" eaLnBrk="1" latinLnBrk="0" hangingPunct="1">
                <a:lnSpc>
                  <a:spcPct val="120000"/>
                </a:lnSpc>
                <a:spcBef>
                  <a:spcPts val="100"/>
                </a:spcBef>
                <a:spcAft>
                  <a:spcPts val="100"/>
                </a:spcAft>
              </a:pPr>
              <a:endParaRPr kumimoji="1" lang="ko-KR" altLang="en-US" sz="900" b="0" dirty="0" smtClean="0">
                <a:latin typeface="+mn-ea"/>
              </a:endParaRPr>
            </a:p>
          </p:txBody>
        </p:sp>
        <p:sp>
          <p:nvSpPr>
            <p:cNvPr id="85" name="타원 84"/>
            <p:cNvSpPr/>
            <p:nvPr/>
          </p:nvSpPr>
          <p:spPr bwMode="auto">
            <a:xfrm>
              <a:off x="-1251825" y="5154139"/>
              <a:ext cx="972000" cy="284045"/>
            </a:xfrm>
            <a:prstGeom prst="ellipse">
              <a:avLst/>
            </a:prstGeom>
            <a:grpFill/>
            <a:ln w="6350" algn="ctr">
              <a:solidFill>
                <a:schemeClr val="bg1">
                  <a:lumMod val="50000"/>
                </a:schemeClr>
              </a:solidFill>
              <a:miter lim="800000"/>
              <a:headEnd/>
              <a:tailEnd/>
            </a:ln>
            <a:effectLst/>
          </p:spPr>
          <p:txBody>
            <a:bodyPr rtlCol="0" anchor="ctr" anchorCtr="0"/>
            <a:lstStyle/>
            <a:p>
              <a:pPr algn="ctr" eaLnBrk="1" latinLnBrk="0" hangingPunct="1">
                <a:lnSpc>
                  <a:spcPct val="80000"/>
                </a:lnSpc>
                <a:spcBef>
                  <a:spcPts val="100"/>
                </a:spcBef>
                <a:spcAft>
                  <a:spcPts val="100"/>
                </a:spcAft>
              </a:pPr>
              <a:r>
                <a:rPr kumimoji="1" lang="ko-KR" altLang="en-US" sz="900" b="1" dirty="0" smtClean="0">
                  <a:latin typeface="+mn-ea"/>
                </a:rPr>
                <a:t>분석</a:t>
              </a:r>
              <a:endParaRPr kumimoji="1" lang="en-US" altLang="ko-KR" sz="900" b="1" dirty="0" smtClean="0">
                <a:latin typeface="+mn-ea"/>
              </a:endParaRPr>
            </a:p>
            <a:p>
              <a:pPr algn="ctr" eaLnBrk="1" latinLnBrk="0" hangingPunct="1">
                <a:lnSpc>
                  <a:spcPct val="80000"/>
                </a:lnSpc>
                <a:spcBef>
                  <a:spcPts val="100"/>
                </a:spcBef>
                <a:spcAft>
                  <a:spcPts val="100"/>
                </a:spcAft>
              </a:pPr>
              <a:r>
                <a:rPr kumimoji="1" lang="ko-KR" altLang="en-US" sz="900" b="1" dirty="0" smtClean="0">
                  <a:latin typeface="+mn-ea"/>
                </a:rPr>
                <a:t>결과</a:t>
              </a:r>
              <a:r>
                <a:rPr kumimoji="1" lang="en-US" altLang="ko-KR" sz="900" b="1" dirty="0" smtClean="0">
                  <a:latin typeface="+mn-ea"/>
                </a:rPr>
                <a:t>DB</a:t>
              </a:r>
              <a:endParaRPr kumimoji="1" lang="ko-KR" altLang="en-US" sz="900" b="1" dirty="0" smtClean="0">
                <a:latin typeface="+mn-ea"/>
              </a:endParaRPr>
            </a:p>
          </p:txBody>
        </p:sp>
        <p:sp>
          <p:nvSpPr>
            <p:cNvPr id="86" name="원통 85"/>
            <p:cNvSpPr/>
            <p:nvPr/>
          </p:nvSpPr>
          <p:spPr bwMode="auto">
            <a:xfrm>
              <a:off x="-1122415" y="5426885"/>
              <a:ext cx="706909" cy="222921"/>
            </a:xfrm>
            <a:prstGeom prst="can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txBody>
            <a:bodyPr wrap="square" lIns="0" rIns="0" rtlCol="0" anchor="ctr">
              <a:noAutofit/>
            </a:bodyPr>
            <a:lstStyle/>
            <a:p>
              <a:pPr algn="ctr" latinLnBrk="0">
                <a:spcBef>
                  <a:spcPts val="200"/>
                </a:spcBef>
                <a:spcAft>
                  <a:spcPts val="200"/>
                </a:spcAft>
              </a:pPr>
              <a:r>
                <a:rPr lang="ko-KR" altLang="en-US" sz="800" b="1" dirty="0" smtClean="0">
                  <a:solidFill>
                    <a:schemeClr val="tx2"/>
                  </a:solidFill>
                  <a:latin typeface="+mn-ea"/>
                </a:rPr>
                <a:t>결과데이터</a:t>
              </a:r>
              <a:endParaRPr lang="ko-KR" altLang="en-US" sz="800" b="1" dirty="0">
                <a:solidFill>
                  <a:schemeClr val="tx2"/>
                </a:solidFill>
                <a:latin typeface="+mn-ea"/>
              </a:endParaRPr>
            </a:p>
          </p:txBody>
        </p:sp>
        <p:sp>
          <p:nvSpPr>
            <p:cNvPr id="87" name="원통 86"/>
            <p:cNvSpPr/>
            <p:nvPr/>
          </p:nvSpPr>
          <p:spPr bwMode="auto">
            <a:xfrm>
              <a:off x="-1122415" y="5699400"/>
              <a:ext cx="706909" cy="180000"/>
            </a:xfrm>
            <a:prstGeom prst="can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txBody>
            <a:bodyPr wrap="square" lIns="0" rIns="0" rtlCol="0" anchor="ctr">
              <a:noAutofit/>
            </a:bodyPr>
            <a:lstStyle/>
            <a:p>
              <a:pPr algn="ctr" latinLnBrk="0">
                <a:spcBef>
                  <a:spcPts val="200"/>
                </a:spcBef>
                <a:spcAft>
                  <a:spcPts val="200"/>
                </a:spcAft>
              </a:pPr>
              <a:r>
                <a:rPr lang="ko-KR" altLang="en-US" sz="800" b="1" dirty="0" smtClean="0">
                  <a:solidFill>
                    <a:schemeClr val="tx2"/>
                  </a:solidFill>
                  <a:latin typeface="+mn-ea"/>
                </a:rPr>
                <a:t>결과데이터</a:t>
              </a:r>
              <a:endParaRPr lang="ko-KR" altLang="en-US" sz="800" b="1" dirty="0">
                <a:solidFill>
                  <a:schemeClr val="tx2"/>
                </a:solidFill>
                <a:latin typeface="+mn-ea"/>
              </a:endParaRPr>
            </a:p>
          </p:txBody>
        </p:sp>
      </p:grpSp>
      <p:sp>
        <p:nvSpPr>
          <p:cNvPr id="88" name="왼쪽/오른쪽 화살표 87"/>
          <p:cNvSpPr/>
          <p:nvPr/>
        </p:nvSpPr>
        <p:spPr bwMode="auto">
          <a:xfrm>
            <a:off x="8274848" y="2159442"/>
            <a:ext cx="379596" cy="152871"/>
          </a:xfrm>
          <a:prstGeom prst="leftRightArrow">
            <a:avLst/>
          </a:prstGeom>
          <a:solidFill>
            <a:schemeClr val="tx2">
              <a:lumMod val="60000"/>
              <a:lumOff val="40000"/>
              <a:alpha val="47059"/>
            </a:schemeClr>
          </a:solidFill>
          <a:ln w="6350" algn="ctr">
            <a:noFill/>
            <a:prstDash val="solid"/>
            <a:miter lim="800000"/>
            <a:headEnd/>
            <a:tailEnd/>
          </a:ln>
          <a:effectLst/>
        </p:spPr>
        <p:txBody>
          <a:bodyPr lIns="0" rIns="0" rtlCol="0" anchor="b" anchorCtr="0"/>
          <a:lstStyle/>
          <a:p>
            <a:pPr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endParaRPr kumimoji="1" lang="ko-KR" altLang="en-US" sz="1000" b="1" i="1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89" name="왼쪽/오른쪽 화살표 88"/>
          <p:cNvSpPr/>
          <p:nvPr/>
        </p:nvSpPr>
        <p:spPr bwMode="auto">
          <a:xfrm>
            <a:off x="8273542" y="2449913"/>
            <a:ext cx="379596" cy="152871"/>
          </a:xfrm>
          <a:prstGeom prst="leftRightArrow">
            <a:avLst/>
          </a:prstGeom>
          <a:solidFill>
            <a:schemeClr val="tx2">
              <a:lumMod val="60000"/>
              <a:lumOff val="40000"/>
              <a:alpha val="47059"/>
            </a:schemeClr>
          </a:solidFill>
          <a:ln w="6350" algn="ctr">
            <a:noFill/>
            <a:prstDash val="solid"/>
            <a:miter lim="800000"/>
            <a:headEnd/>
            <a:tailEnd/>
          </a:ln>
          <a:effectLst/>
        </p:spPr>
        <p:txBody>
          <a:bodyPr lIns="0" rIns="0" rtlCol="0" anchor="b" anchorCtr="0"/>
          <a:lstStyle/>
          <a:p>
            <a:pPr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endParaRPr kumimoji="1" lang="ko-KR" altLang="en-US" sz="1000" b="1" i="1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90" name="왼쪽/오른쪽 화살표 89"/>
          <p:cNvSpPr/>
          <p:nvPr/>
        </p:nvSpPr>
        <p:spPr bwMode="auto">
          <a:xfrm>
            <a:off x="8415907" y="3176134"/>
            <a:ext cx="379596" cy="152871"/>
          </a:xfrm>
          <a:prstGeom prst="leftRightArrow">
            <a:avLst/>
          </a:prstGeom>
          <a:solidFill>
            <a:schemeClr val="tx2">
              <a:lumMod val="60000"/>
              <a:lumOff val="40000"/>
              <a:alpha val="47059"/>
            </a:schemeClr>
          </a:solidFill>
          <a:ln w="6350" algn="ctr">
            <a:noFill/>
            <a:prstDash val="solid"/>
            <a:miter lim="800000"/>
            <a:headEnd/>
            <a:tailEnd/>
          </a:ln>
          <a:effectLst/>
        </p:spPr>
        <p:txBody>
          <a:bodyPr lIns="0" rIns="0" rtlCol="0" anchor="b" anchorCtr="0"/>
          <a:lstStyle/>
          <a:p>
            <a:pPr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endParaRPr kumimoji="1" lang="ko-KR" altLang="en-US" sz="1000" b="1" i="1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91" name="왼쪽/오른쪽 화살표 90"/>
          <p:cNvSpPr/>
          <p:nvPr/>
        </p:nvSpPr>
        <p:spPr bwMode="auto">
          <a:xfrm>
            <a:off x="8415907" y="3405450"/>
            <a:ext cx="379596" cy="152871"/>
          </a:xfrm>
          <a:prstGeom prst="leftRightArrow">
            <a:avLst/>
          </a:prstGeom>
          <a:solidFill>
            <a:schemeClr val="tx2">
              <a:lumMod val="60000"/>
              <a:lumOff val="40000"/>
              <a:alpha val="47059"/>
            </a:schemeClr>
          </a:solidFill>
          <a:ln w="6350" algn="ctr">
            <a:noFill/>
            <a:prstDash val="solid"/>
            <a:miter lim="800000"/>
            <a:headEnd/>
            <a:tailEnd/>
          </a:ln>
          <a:effectLst/>
        </p:spPr>
        <p:txBody>
          <a:bodyPr lIns="0" rIns="0" rtlCol="0" anchor="b" anchorCtr="0"/>
          <a:lstStyle/>
          <a:p>
            <a:pPr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endParaRPr kumimoji="1" lang="ko-KR" altLang="en-US" sz="1000" b="1" i="1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92" name="왼쪽/오른쪽 화살표 91"/>
          <p:cNvSpPr/>
          <p:nvPr/>
        </p:nvSpPr>
        <p:spPr bwMode="auto">
          <a:xfrm>
            <a:off x="8415907" y="4296400"/>
            <a:ext cx="379596" cy="152871"/>
          </a:xfrm>
          <a:prstGeom prst="leftRightArrow">
            <a:avLst/>
          </a:prstGeom>
          <a:solidFill>
            <a:schemeClr val="tx2">
              <a:lumMod val="60000"/>
              <a:lumOff val="40000"/>
              <a:alpha val="47059"/>
            </a:schemeClr>
          </a:solidFill>
          <a:ln w="6350" algn="ctr">
            <a:noFill/>
            <a:prstDash val="solid"/>
            <a:miter lim="800000"/>
            <a:headEnd/>
            <a:tailEnd/>
          </a:ln>
          <a:effectLst/>
        </p:spPr>
        <p:txBody>
          <a:bodyPr lIns="0" rIns="0" rtlCol="0" anchor="b" anchorCtr="0"/>
          <a:lstStyle/>
          <a:p>
            <a:pPr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endParaRPr kumimoji="1" lang="ko-KR" altLang="en-US" sz="1000" b="1" i="1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93" name="왼쪽/오른쪽 화살표 92"/>
          <p:cNvSpPr/>
          <p:nvPr/>
        </p:nvSpPr>
        <p:spPr bwMode="auto">
          <a:xfrm>
            <a:off x="8415907" y="4554371"/>
            <a:ext cx="379596" cy="152871"/>
          </a:xfrm>
          <a:prstGeom prst="leftRightArrow">
            <a:avLst/>
          </a:prstGeom>
          <a:solidFill>
            <a:schemeClr val="tx2">
              <a:lumMod val="60000"/>
              <a:lumOff val="40000"/>
              <a:alpha val="47059"/>
            </a:schemeClr>
          </a:solidFill>
          <a:ln w="6350" algn="ctr">
            <a:noFill/>
            <a:prstDash val="solid"/>
            <a:miter lim="800000"/>
            <a:headEnd/>
            <a:tailEnd/>
          </a:ln>
          <a:effectLst/>
        </p:spPr>
        <p:txBody>
          <a:bodyPr lIns="0" rIns="0" rtlCol="0" anchor="b" anchorCtr="0"/>
          <a:lstStyle/>
          <a:p>
            <a:pPr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endParaRPr kumimoji="1" lang="ko-KR" altLang="en-US" sz="1000" b="1" i="1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94" name="원통 93"/>
          <p:cNvSpPr/>
          <p:nvPr/>
        </p:nvSpPr>
        <p:spPr bwMode="auto">
          <a:xfrm>
            <a:off x="379831" y="2293819"/>
            <a:ext cx="981998" cy="511802"/>
          </a:xfrm>
          <a:prstGeom prst="can">
            <a:avLst/>
          </a:prstGeom>
          <a:solidFill>
            <a:schemeClr val="bg1">
              <a:lumMod val="85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lIns="0" rIns="0" rtlCol="0" anchor="ctr">
            <a:noAutofit/>
          </a:bodyPr>
          <a:lstStyle/>
          <a:p>
            <a:pPr algn="ctr" latinLnBrk="0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r>
              <a:rPr lang="ko-KR" altLang="en-US" sz="1000" b="1" smtClean="0">
                <a:solidFill>
                  <a:schemeClr val="tx2"/>
                </a:solidFill>
                <a:latin typeface="+mn-ea"/>
              </a:rPr>
              <a:t>내부</a:t>
            </a:r>
            <a:r>
              <a:rPr lang="en-US" altLang="ko-KR" sz="1000" b="1" smtClean="0">
                <a:solidFill>
                  <a:schemeClr val="tx2"/>
                </a:solidFill>
                <a:latin typeface="+mn-ea"/>
              </a:rPr>
              <a:t>DB</a:t>
            </a:r>
            <a:endParaRPr lang="ko-KR" altLang="en-US" sz="1000" b="1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96" name="원통 95"/>
          <p:cNvSpPr/>
          <p:nvPr/>
        </p:nvSpPr>
        <p:spPr bwMode="auto">
          <a:xfrm>
            <a:off x="379831" y="2967146"/>
            <a:ext cx="981998" cy="511802"/>
          </a:xfrm>
          <a:prstGeom prst="can">
            <a:avLst/>
          </a:prstGeom>
          <a:solidFill>
            <a:schemeClr val="bg1">
              <a:lumMod val="85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lIns="0" rIns="0" rtlCol="0" anchor="ctr">
            <a:noAutofit/>
          </a:bodyPr>
          <a:lstStyle/>
          <a:p>
            <a:pPr algn="ctr" latinLnBrk="0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r>
              <a:rPr lang="ko-KR" altLang="en-US" sz="1000" b="1" smtClean="0">
                <a:solidFill>
                  <a:schemeClr val="tx2"/>
                </a:solidFill>
                <a:latin typeface="+mn-ea"/>
              </a:rPr>
              <a:t>외부</a:t>
            </a:r>
            <a:r>
              <a:rPr lang="en-US" altLang="ko-KR" sz="1000" b="1" smtClean="0">
                <a:solidFill>
                  <a:schemeClr val="tx2"/>
                </a:solidFill>
                <a:latin typeface="+mn-ea"/>
              </a:rPr>
              <a:t>DB</a:t>
            </a:r>
            <a:endParaRPr lang="ko-KR" altLang="en-US" sz="1000" b="1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100" name="직사각형 99"/>
          <p:cNvSpPr/>
          <p:nvPr/>
        </p:nvSpPr>
        <p:spPr bwMode="auto">
          <a:xfrm>
            <a:off x="11012459" y="5008742"/>
            <a:ext cx="773125" cy="3799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lIns="0" rIns="0" rtlCol="0" anchor="ctr">
            <a:noAutofit/>
          </a:bodyPr>
          <a:lstStyle/>
          <a:p>
            <a:pPr algn="ctr" latinLnBrk="0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ko-KR" altLang="en-US" sz="1000" b="1" smtClean="0">
                <a:solidFill>
                  <a:schemeClr val="tx2"/>
                </a:solidFill>
                <a:latin typeface="+mn-ea"/>
              </a:rPr>
              <a:t>고객</a:t>
            </a:r>
            <a:endParaRPr lang="ko-KR" altLang="en-US" sz="1000" b="1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101" name="직사각형 100"/>
          <p:cNvSpPr/>
          <p:nvPr/>
        </p:nvSpPr>
        <p:spPr bwMode="auto">
          <a:xfrm>
            <a:off x="11012459" y="5506562"/>
            <a:ext cx="773125" cy="3799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lIns="0" rIns="0" rtlCol="0" anchor="ctr">
            <a:noAutofit/>
          </a:bodyPr>
          <a:lstStyle/>
          <a:p>
            <a:pPr algn="ctr" latinLnBrk="0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ko-KR" altLang="en-US" sz="1000" b="1" smtClean="0">
                <a:solidFill>
                  <a:schemeClr val="tx2"/>
                </a:solidFill>
                <a:latin typeface="+mn-ea"/>
              </a:rPr>
              <a:t>정부</a:t>
            </a:r>
            <a:endParaRPr lang="ko-KR" altLang="en-US" sz="1000" b="1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102" name="직사각형 101"/>
          <p:cNvSpPr/>
          <p:nvPr/>
        </p:nvSpPr>
        <p:spPr bwMode="auto">
          <a:xfrm>
            <a:off x="11012459" y="3017462"/>
            <a:ext cx="773125" cy="3799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lIns="0" rIns="0" rtlCol="0" anchor="ctr">
            <a:noAutofit/>
          </a:bodyPr>
          <a:lstStyle/>
          <a:p>
            <a:pPr algn="ctr" latinLnBrk="0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ko-KR" altLang="en-US" sz="1000" b="1" smtClean="0">
                <a:solidFill>
                  <a:schemeClr val="tx2"/>
                </a:solidFill>
                <a:latin typeface="+mn-ea"/>
              </a:rPr>
              <a:t>부서</a:t>
            </a:r>
            <a:endParaRPr lang="ko-KR" altLang="en-US" sz="1000" b="1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103" name="직사각형 102"/>
          <p:cNvSpPr/>
          <p:nvPr/>
        </p:nvSpPr>
        <p:spPr bwMode="auto">
          <a:xfrm>
            <a:off x="11012459" y="3515282"/>
            <a:ext cx="773125" cy="3799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lIns="0" rIns="0" rtlCol="0" anchor="ctr">
            <a:noAutofit/>
          </a:bodyPr>
          <a:lstStyle/>
          <a:p>
            <a:pPr algn="ctr" latinLnBrk="0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ko-KR" altLang="en-US" sz="1000" b="1" smtClean="0">
                <a:solidFill>
                  <a:schemeClr val="tx2"/>
                </a:solidFill>
                <a:latin typeface="+mn-ea"/>
              </a:rPr>
              <a:t>부서</a:t>
            </a:r>
            <a:endParaRPr lang="ko-KR" altLang="en-US" sz="1000" b="1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104" name="직사각형 103"/>
          <p:cNvSpPr/>
          <p:nvPr/>
        </p:nvSpPr>
        <p:spPr bwMode="auto">
          <a:xfrm>
            <a:off x="11017951" y="2519642"/>
            <a:ext cx="773125" cy="3799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lIns="0" rIns="0" rtlCol="0" anchor="ctr">
            <a:noAutofit/>
          </a:bodyPr>
          <a:lstStyle/>
          <a:p>
            <a:pPr algn="ctr" latinLnBrk="0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ko-KR" altLang="en-US" sz="1000" b="1" smtClean="0">
                <a:solidFill>
                  <a:schemeClr val="tx2"/>
                </a:solidFill>
                <a:latin typeface="+mn-ea"/>
              </a:rPr>
              <a:t>경영진</a:t>
            </a:r>
            <a:endParaRPr lang="ko-KR" altLang="en-US" sz="1000" b="1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109" name="오른쪽 화살표 108"/>
          <p:cNvSpPr/>
          <p:nvPr/>
        </p:nvSpPr>
        <p:spPr bwMode="auto">
          <a:xfrm>
            <a:off x="1638688" y="4455191"/>
            <a:ext cx="817393" cy="267586"/>
          </a:xfrm>
          <a:prstGeom prst="rightArrow">
            <a:avLst/>
          </a:prstGeom>
          <a:solidFill>
            <a:srgbClr val="DDDDDD"/>
          </a:solidFill>
          <a:ln w="9525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54000" rIns="0" rtlCol="0" anchor="ctr"/>
          <a:lstStyle/>
          <a:p>
            <a:pPr algn="ctr" latinLnBrk="0"/>
            <a:r>
              <a:rPr lang="en-US" altLang="ko-KR" sz="800" b="1" dirty="0" smtClean="0">
                <a:solidFill>
                  <a:schemeClr val="tx1"/>
                </a:solidFill>
                <a:latin typeface="+mn-ea"/>
              </a:rPr>
              <a:t>SFTP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0" name="오른쪽 화살표 109"/>
          <p:cNvSpPr/>
          <p:nvPr/>
        </p:nvSpPr>
        <p:spPr bwMode="auto">
          <a:xfrm>
            <a:off x="1658144" y="3024879"/>
            <a:ext cx="817393" cy="267586"/>
          </a:xfrm>
          <a:prstGeom prst="rightArrow">
            <a:avLst/>
          </a:prstGeom>
          <a:solidFill>
            <a:srgbClr val="DDDDDD"/>
          </a:solidFill>
          <a:ln w="9525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54000" rIns="0" rtlCol="0" anchor="ctr"/>
          <a:lstStyle/>
          <a:p>
            <a:pPr algn="ctr" latinLnBrk="0"/>
            <a:r>
              <a:rPr lang="en-US" altLang="ko-KR" sz="800" b="1" dirty="0" smtClean="0">
                <a:solidFill>
                  <a:schemeClr val="tx1"/>
                </a:solidFill>
                <a:latin typeface="+mn-ea"/>
              </a:rPr>
              <a:t>REST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1" name="직사각형 110"/>
          <p:cNvSpPr/>
          <p:nvPr/>
        </p:nvSpPr>
        <p:spPr bwMode="auto">
          <a:xfrm>
            <a:off x="11012459" y="4013102"/>
            <a:ext cx="773125" cy="3799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lIns="0" rIns="0" rtlCol="0" anchor="ctr">
            <a:noAutofit/>
          </a:bodyPr>
          <a:lstStyle/>
          <a:p>
            <a:pPr algn="ctr" latinLnBrk="0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ko-KR" altLang="en-US" sz="1000" b="1" smtClean="0">
                <a:solidFill>
                  <a:schemeClr val="tx2"/>
                </a:solidFill>
                <a:latin typeface="+mn-ea"/>
              </a:rPr>
              <a:t>외부</a:t>
            </a:r>
            <a:endParaRPr lang="en-US" altLang="ko-KR" sz="1000" b="1" smtClean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112" name="직사각형 111"/>
          <p:cNvSpPr/>
          <p:nvPr/>
        </p:nvSpPr>
        <p:spPr bwMode="auto">
          <a:xfrm>
            <a:off x="11012459" y="4510922"/>
            <a:ext cx="773125" cy="3799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lIns="0" rIns="0" rtlCol="0" anchor="ctr">
            <a:noAutofit/>
          </a:bodyPr>
          <a:lstStyle/>
          <a:p>
            <a:pPr algn="ctr" latinLnBrk="0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ko-KR" altLang="en-US" sz="1000" b="1" smtClean="0">
                <a:solidFill>
                  <a:schemeClr val="tx2"/>
                </a:solidFill>
                <a:latin typeface="+mn-ea"/>
              </a:rPr>
              <a:t>개인</a:t>
            </a:r>
            <a:endParaRPr lang="ko-KR" altLang="en-US" sz="1000" b="1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113" name="오른쪽 화살표 112"/>
          <p:cNvSpPr/>
          <p:nvPr/>
        </p:nvSpPr>
        <p:spPr bwMode="auto">
          <a:xfrm>
            <a:off x="1631345" y="3717875"/>
            <a:ext cx="817393" cy="267586"/>
          </a:xfrm>
          <a:prstGeom prst="rightArrow">
            <a:avLst/>
          </a:prstGeom>
          <a:solidFill>
            <a:srgbClr val="DDDDDD"/>
          </a:solidFill>
          <a:ln w="9525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54000" rIns="0" rtlCol="0" anchor="ctr"/>
          <a:lstStyle/>
          <a:p>
            <a:pPr algn="ctr" latinLnBrk="0"/>
            <a:r>
              <a:rPr lang="en-US" altLang="ko-KR" sz="800" b="1" dirty="0" smtClean="0">
                <a:solidFill>
                  <a:schemeClr val="tx1"/>
                </a:solidFill>
                <a:latin typeface="+mn-ea"/>
              </a:rPr>
              <a:t>Agent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4" name="원통 113"/>
          <p:cNvSpPr/>
          <p:nvPr/>
        </p:nvSpPr>
        <p:spPr bwMode="auto">
          <a:xfrm>
            <a:off x="374701" y="3648940"/>
            <a:ext cx="981998" cy="511802"/>
          </a:xfrm>
          <a:prstGeom prst="can">
            <a:avLst/>
          </a:prstGeom>
          <a:solidFill>
            <a:schemeClr val="bg1">
              <a:lumMod val="85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lIns="0" rIns="0" rtlCol="0" anchor="ctr">
            <a:noAutofit/>
          </a:bodyPr>
          <a:lstStyle/>
          <a:p>
            <a:pPr algn="ctr" latinLnBrk="0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r>
              <a:rPr lang="ko-KR" altLang="en-US" sz="1000" b="1" smtClean="0">
                <a:solidFill>
                  <a:schemeClr val="tx2"/>
                </a:solidFill>
                <a:latin typeface="+mn-ea"/>
              </a:rPr>
              <a:t>공공</a:t>
            </a:r>
            <a:r>
              <a:rPr lang="en-US" altLang="ko-KR" sz="1000" b="1" smtClean="0">
                <a:solidFill>
                  <a:schemeClr val="tx2"/>
                </a:solidFill>
                <a:latin typeface="+mn-ea"/>
              </a:rPr>
              <a:t>DB</a:t>
            </a:r>
            <a:endParaRPr lang="ko-KR" altLang="en-US" sz="1000" b="1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120" name="오른쪽 화살표 119"/>
          <p:cNvSpPr/>
          <p:nvPr/>
        </p:nvSpPr>
        <p:spPr bwMode="auto">
          <a:xfrm>
            <a:off x="1648238" y="5860702"/>
            <a:ext cx="817393" cy="267586"/>
          </a:xfrm>
          <a:prstGeom prst="rightArrow">
            <a:avLst/>
          </a:prstGeom>
          <a:solidFill>
            <a:srgbClr val="DDDDDD"/>
          </a:solidFill>
          <a:ln w="9525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latinLnBrk="0"/>
            <a:r>
              <a:rPr lang="en-US" altLang="ko-KR" sz="800" b="1" dirty="0" smtClean="0">
                <a:solidFill>
                  <a:schemeClr val="tx1"/>
                </a:solidFill>
                <a:latin typeface="+mn-ea"/>
              </a:rPr>
              <a:t>Crawling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23" name="오른쪽 화살표 122"/>
          <p:cNvSpPr/>
          <p:nvPr/>
        </p:nvSpPr>
        <p:spPr bwMode="auto">
          <a:xfrm>
            <a:off x="1635539" y="4082653"/>
            <a:ext cx="817393" cy="267586"/>
          </a:xfrm>
          <a:prstGeom prst="rightArrow">
            <a:avLst/>
          </a:prstGeom>
          <a:solidFill>
            <a:srgbClr val="DDDDDD"/>
          </a:solidFill>
          <a:ln w="9525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54000" rIns="0" rtlCol="0" anchor="ctr"/>
          <a:lstStyle/>
          <a:p>
            <a:pPr algn="ctr" latinLnBrk="0"/>
            <a:r>
              <a:rPr lang="en-US" altLang="ko-KR" sz="800" b="1" dirty="0" smtClean="0">
                <a:solidFill>
                  <a:schemeClr val="tx1"/>
                </a:solidFill>
                <a:latin typeface="+mn-ea"/>
              </a:rPr>
              <a:t>Download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24" name="직사각형 123"/>
          <p:cNvSpPr/>
          <p:nvPr/>
        </p:nvSpPr>
        <p:spPr bwMode="auto">
          <a:xfrm>
            <a:off x="2873948" y="5063940"/>
            <a:ext cx="7782591" cy="314334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36000" rIns="36000" rtlCol="0" anchor="ctr" anchorCtr="0"/>
          <a:lstStyle/>
          <a:p>
            <a:pPr algn="ctr"/>
            <a:r>
              <a:rPr kumimoji="1" lang="ko-KR" altLang="en-US" sz="1400" b="1" dirty="0" err="1">
                <a:solidFill>
                  <a:schemeClr val="bg1"/>
                </a:solidFill>
                <a:latin typeface="+mn-ea"/>
                <a:ea typeface="+mn-ea"/>
                <a:cs typeface="+mn-cs"/>
              </a:rPr>
              <a:t>빅데이터</a:t>
            </a:r>
            <a:r>
              <a:rPr kumimoji="1" lang="ko-KR" altLang="en-US" sz="1400" b="1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  수집 플랫폼</a:t>
            </a:r>
          </a:p>
        </p:txBody>
      </p:sp>
      <p:sp>
        <p:nvSpPr>
          <p:cNvPr id="125" name="모서리가 둥근 직사각형 124"/>
          <p:cNvSpPr/>
          <p:nvPr/>
        </p:nvSpPr>
        <p:spPr bwMode="auto">
          <a:xfrm>
            <a:off x="1463434" y="2536649"/>
            <a:ext cx="237589" cy="832803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 w="19050" algn="ctr">
            <a:solidFill>
              <a:schemeClr val="bg2">
                <a:lumMod val="50000"/>
              </a:schemeClr>
            </a:solidFill>
            <a:prstDash val="sysDash"/>
            <a:miter lim="800000"/>
            <a:headEnd/>
            <a:tailEnd/>
          </a:ln>
          <a:effectLst/>
        </p:spPr>
        <p:txBody>
          <a:bodyPr rtlCol="0" anchor="ctr" anchorCtr="0"/>
          <a:lstStyle/>
          <a:p>
            <a:pPr algn="ctr" latinLnBrk="0">
              <a:lnSpc>
                <a:spcPct val="90000"/>
              </a:lnSpc>
            </a:pPr>
            <a:r>
              <a:rPr kumimoji="1" lang="en-US" altLang="ko-KR" sz="800" dirty="0" smtClean="0">
                <a:latin typeface="+mn-ea"/>
              </a:rPr>
              <a:t>AP</a:t>
            </a:r>
          </a:p>
          <a:p>
            <a:pPr algn="ctr" latinLnBrk="0">
              <a:lnSpc>
                <a:spcPct val="90000"/>
              </a:lnSpc>
            </a:pPr>
            <a:r>
              <a:rPr kumimoji="1" lang="en-US" altLang="ko-KR" sz="800" dirty="0" smtClean="0">
                <a:latin typeface="+mn-ea"/>
              </a:rPr>
              <a:t>I</a:t>
            </a:r>
          </a:p>
        </p:txBody>
      </p:sp>
      <p:sp>
        <p:nvSpPr>
          <p:cNvPr id="126" name="모서리가 둥근 직사각형 125"/>
          <p:cNvSpPr/>
          <p:nvPr/>
        </p:nvSpPr>
        <p:spPr bwMode="auto">
          <a:xfrm>
            <a:off x="1424480" y="4368159"/>
            <a:ext cx="276543" cy="740614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 w="19050" algn="ctr">
            <a:solidFill>
              <a:schemeClr val="bg2">
                <a:lumMod val="50000"/>
              </a:schemeClr>
            </a:solidFill>
            <a:prstDash val="sysDash"/>
            <a:miter lim="800000"/>
            <a:headEnd/>
            <a:tailEnd/>
          </a:ln>
          <a:effectLst/>
        </p:spPr>
        <p:txBody>
          <a:bodyPr rtlCol="0" anchor="ctr" anchorCtr="0"/>
          <a:lstStyle/>
          <a:p>
            <a:pPr algn="ctr" latinLnBrk="0">
              <a:lnSpc>
                <a:spcPct val="90000"/>
              </a:lnSpc>
            </a:pPr>
            <a:r>
              <a:rPr kumimoji="1" lang="en-US" altLang="ko-KR" sz="800" dirty="0" smtClean="0">
                <a:latin typeface="+mn-ea"/>
              </a:rPr>
              <a:t>A</a:t>
            </a:r>
          </a:p>
          <a:p>
            <a:pPr algn="ctr" latinLnBrk="0">
              <a:lnSpc>
                <a:spcPct val="90000"/>
              </a:lnSpc>
            </a:pPr>
            <a:r>
              <a:rPr kumimoji="1" lang="en-US" altLang="ko-KR" sz="800" dirty="0" smtClean="0">
                <a:latin typeface="+mn-ea"/>
              </a:rPr>
              <a:t>gent</a:t>
            </a:r>
          </a:p>
        </p:txBody>
      </p:sp>
      <p:sp>
        <p:nvSpPr>
          <p:cNvPr id="127" name="모서리가 둥근 직사각형 126"/>
          <p:cNvSpPr/>
          <p:nvPr/>
        </p:nvSpPr>
        <p:spPr bwMode="auto">
          <a:xfrm>
            <a:off x="2449447" y="2235876"/>
            <a:ext cx="440508" cy="4065136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 w="19050" algn="ctr">
            <a:solidFill>
              <a:schemeClr val="bg2">
                <a:lumMod val="50000"/>
              </a:schemeClr>
            </a:solidFill>
            <a:prstDash val="sysDash"/>
            <a:miter lim="800000"/>
            <a:headEnd/>
            <a:tailEnd/>
          </a:ln>
          <a:effectLst/>
        </p:spPr>
        <p:txBody>
          <a:bodyPr rtlCol="0" anchor="ctr" anchorCtr="0"/>
          <a:lstStyle/>
          <a:p>
            <a:pPr algn="ctr"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r>
              <a:rPr kumimoji="1" lang="ko-KR" altLang="en-US" sz="1200" b="1" dirty="0" err="1" smtClean="0">
                <a:latin typeface="+mn-ea"/>
              </a:rPr>
              <a:t>빅데이터</a:t>
            </a:r>
            <a:endParaRPr kumimoji="1" lang="en-US" altLang="ko-KR" sz="1200" b="1" dirty="0" smtClean="0">
              <a:latin typeface="+mn-ea"/>
            </a:endParaRPr>
          </a:p>
          <a:p>
            <a:pPr algn="ctr"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r>
              <a:rPr kumimoji="1" lang="ko-KR" altLang="en-US" sz="1200" b="1" dirty="0" smtClean="0">
                <a:latin typeface="+mn-ea"/>
              </a:rPr>
              <a:t>통합</a:t>
            </a:r>
            <a:endParaRPr kumimoji="1" lang="en-US" altLang="ko-KR" sz="1200" b="1" dirty="0" smtClean="0">
              <a:latin typeface="+mn-ea"/>
            </a:endParaRPr>
          </a:p>
          <a:p>
            <a:pPr algn="ctr"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r>
              <a:rPr kumimoji="1" lang="ko-KR" altLang="en-US" sz="1200" b="1" dirty="0" smtClean="0">
                <a:latin typeface="+mn-ea"/>
              </a:rPr>
              <a:t>연계</a:t>
            </a:r>
            <a:endParaRPr kumimoji="1" lang="en-US" altLang="ko-KR" sz="1200" b="1" dirty="0" smtClean="0">
              <a:latin typeface="+mn-ea"/>
            </a:endParaRPr>
          </a:p>
          <a:p>
            <a:pPr algn="ctr"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r>
              <a:rPr kumimoji="1" lang="ko-KR" altLang="en-US" sz="1200" b="1" dirty="0" smtClean="0">
                <a:latin typeface="+mn-ea"/>
              </a:rPr>
              <a:t>수집</a:t>
            </a:r>
            <a:endParaRPr kumimoji="1" lang="en-US" altLang="ko-KR" sz="1200" b="1" dirty="0" smtClean="0">
              <a:latin typeface="+mn-ea"/>
            </a:endParaRPr>
          </a:p>
        </p:txBody>
      </p:sp>
      <p:sp>
        <p:nvSpPr>
          <p:cNvPr id="128" name="직사각형 127"/>
          <p:cNvSpPr/>
          <p:nvPr/>
        </p:nvSpPr>
        <p:spPr bwMode="auto">
          <a:xfrm>
            <a:off x="6069998" y="6014507"/>
            <a:ext cx="1327529" cy="309907"/>
          </a:xfrm>
          <a:prstGeom prst="rect">
            <a:avLst/>
          </a:prstGeom>
          <a:solidFill>
            <a:srgbClr val="D7D7D7"/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rtlCol="0" anchor="ctr" anchorCtr="0"/>
          <a:lstStyle/>
          <a:p>
            <a:pPr algn="ctr" eaLnBrk="1" latinLnBrk="0" hangingPunct="1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r>
              <a:rPr kumimoji="1" lang="en-US" altLang="ko-KR" sz="1000" b="1" dirty="0" smtClean="0">
                <a:latin typeface="+mn-ea"/>
              </a:rPr>
              <a:t>N/W</a:t>
            </a:r>
            <a:endParaRPr kumimoji="1" lang="ko-KR" altLang="en-US" sz="1000" b="1" dirty="0" smtClean="0">
              <a:latin typeface="+mn-ea"/>
            </a:endParaRPr>
          </a:p>
        </p:txBody>
      </p:sp>
      <p:sp>
        <p:nvSpPr>
          <p:cNvPr id="129" name="직사각형 128"/>
          <p:cNvSpPr/>
          <p:nvPr/>
        </p:nvSpPr>
        <p:spPr bwMode="auto">
          <a:xfrm>
            <a:off x="7445025" y="6014504"/>
            <a:ext cx="1460308" cy="309906"/>
          </a:xfrm>
          <a:prstGeom prst="rect">
            <a:avLst/>
          </a:prstGeom>
          <a:solidFill>
            <a:srgbClr val="D7D7D7"/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rtlCol="0" anchor="ctr" anchorCtr="0"/>
          <a:lstStyle/>
          <a:p>
            <a:pPr algn="ctr" eaLnBrk="1" latinLnBrk="0" hangingPunct="1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r>
              <a:rPr kumimoji="1" lang="en-US" altLang="ko-KR" sz="1000" b="1" dirty="0" smtClean="0">
                <a:latin typeface="+mn-ea"/>
              </a:rPr>
              <a:t>S/W</a:t>
            </a:r>
            <a:endParaRPr kumimoji="1" lang="ko-KR" altLang="en-US" sz="1000" b="1" dirty="0" smtClean="0">
              <a:latin typeface="+mn-ea"/>
            </a:endParaRPr>
          </a:p>
        </p:txBody>
      </p:sp>
      <p:sp>
        <p:nvSpPr>
          <p:cNvPr id="130" name="직사각형 129"/>
          <p:cNvSpPr/>
          <p:nvPr/>
        </p:nvSpPr>
        <p:spPr bwMode="auto">
          <a:xfrm>
            <a:off x="5025228" y="3303417"/>
            <a:ext cx="868491" cy="30505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lIns="36000" tIns="54000" rIns="36000" bIns="36000" rtlCol="0" anchor="ctr" anchorCtr="0"/>
          <a:lstStyle/>
          <a:p>
            <a:pPr algn="ctr" eaLnBrk="1" latinLnBrk="0" hangingPunct="1">
              <a:lnSpc>
                <a:spcPct val="70000"/>
              </a:lnSpc>
              <a:spcBef>
                <a:spcPts val="100"/>
              </a:spcBef>
              <a:spcAft>
                <a:spcPts val="100"/>
              </a:spcAft>
            </a:pPr>
            <a:r>
              <a:rPr kumimoji="1" lang="en-US" altLang="ko-KR" sz="800" dirty="0" smtClean="0">
                <a:latin typeface="+mn-ea"/>
              </a:rPr>
              <a:t>WEB</a:t>
            </a:r>
            <a:r>
              <a:rPr kumimoji="1" lang="ko-KR" altLang="en-US" sz="800" dirty="0" err="1" smtClean="0">
                <a:latin typeface="+mn-ea"/>
              </a:rPr>
              <a:t>마이닝</a:t>
            </a:r>
            <a:endParaRPr kumimoji="1" lang="ko-KR" altLang="en-US" sz="800" b="0" dirty="0" smtClean="0">
              <a:latin typeface="+mn-ea"/>
            </a:endParaRPr>
          </a:p>
        </p:txBody>
      </p:sp>
      <p:sp>
        <p:nvSpPr>
          <p:cNvPr id="131" name="순서도: 다중 문서 130"/>
          <p:cNvSpPr/>
          <p:nvPr/>
        </p:nvSpPr>
        <p:spPr bwMode="auto">
          <a:xfrm>
            <a:off x="402569" y="4299915"/>
            <a:ext cx="938790" cy="655010"/>
          </a:xfrm>
          <a:prstGeom prst="flowChartMultidocument">
            <a:avLst/>
          </a:prstGeom>
          <a:solidFill>
            <a:schemeClr val="tx2">
              <a:lumMod val="20000"/>
              <a:lumOff val="80000"/>
            </a:schemeClr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pPr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  <a:defRPr/>
            </a:pPr>
            <a:r>
              <a:rPr lang="ko-KR" altLang="en-US" sz="1000" smtClean="0">
                <a:solidFill>
                  <a:srgbClr val="000000"/>
                </a:solidFill>
                <a:latin typeface="맑은 고딕"/>
              </a:rPr>
              <a:t>문서</a:t>
            </a:r>
            <a:endParaRPr lang="en-US" altLang="ko-KR" sz="1000" smtClean="0">
              <a:solidFill>
                <a:srgbClr val="000000"/>
              </a:solidFill>
              <a:latin typeface="맑은 고딕"/>
            </a:endParaRPr>
          </a:p>
          <a:p>
            <a:pPr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  <a:defRPr/>
            </a:pPr>
            <a:r>
              <a:rPr lang="ko-KR" altLang="en-US" sz="1000" smtClean="0">
                <a:solidFill>
                  <a:srgbClr val="000000"/>
                </a:solidFill>
                <a:latin typeface="맑은 고딕"/>
              </a:rPr>
              <a:t>파일</a:t>
            </a:r>
            <a:endParaRPr lang="ko-KR" altLang="en-US" sz="1000" dirty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32" name="순서도: 내부 저장소 131"/>
          <p:cNvSpPr/>
          <p:nvPr/>
        </p:nvSpPr>
        <p:spPr bwMode="auto">
          <a:xfrm>
            <a:off x="438114" y="5124619"/>
            <a:ext cx="923716" cy="507310"/>
          </a:xfrm>
          <a:prstGeom prst="flowChartInternalStorage">
            <a:avLst/>
          </a:prstGeom>
          <a:solidFill>
            <a:schemeClr val="bg1"/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lIns="0" rIns="0" rtlCol="0" anchor="ctr" anchorCtr="0"/>
          <a:lstStyle/>
          <a:p>
            <a:pPr algn="ctr" eaLnBrk="1" latinLnBrk="0" hangingPunct="1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r>
              <a:rPr kumimoji="1" lang="ko-KR" altLang="en-US" sz="1000" b="0" smtClean="0">
                <a:latin typeface="+mn-ea"/>
              </a:rPr>
              <a:t>포털</a:t>
            </a:r>
            <a:r>
              <a:rPr kumimoji="1" lang="en-US" altLang="ko-KR" sz="1000" b="0" smtClean="0">
                <a:latin typeface="+mn-ea"/>
              </a:rPr>
              <a:t>(WEB)</a:t>
            </a:r>
            <a:endParaRPr kumimoji="1" lang="ko-KR" altLang="en-US" sz="1000" b="0" dirty="0" smtClean="0">
              <a:latin typeface="+mn-ea"/>
            </a:endParaRPr>
          </a:p>
        </p:txBody>
      </p:sp>
      <p:sp>
        <p:nvSpPr>
          <p:cNvPr id="133" name="순서도: 내부 저장소 132"/>
          <p:cNvSpPr/>
          <p:nvPr/>
        </p:nvSpPr>
        <p:spPr bwMode="auto">
          <a:xfrm>
            <a:off x="453591" y="5718515"/>
            <a:ext cx="923716" cy="507310"/>
          </a:xfrm>
          <a:prstGeom prst="flowChartInternalStorage">
            <a:avLst/>
          </a:prstGeom>
          <a:solidFill>
            <a:schemeClr val="bg1"/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lIns="0" rIns="0" rtlCol="0" anchor="ctr" anchorCtr="0"/>
          <a:lstStyle/>
          <a:p>
            <a:pPr algn="ctr" eaLnBrk="1" latinLnBrk="0" hangingPunct="1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r>
              <a:rPr kumimoji="1" lang="en-US" altLang="ko-KR" sz="1000" b="0" smtClean="0">
                <a:latin typeface="+mn-ea"/>
              </a:rPr>
              <a:t>SNS</a:t>
            </a:r>
            <a:endParaRPr kumimoji="1" lang="ko-KR" altLang="en-US" sz="1000" b="0" dirty="0" smtClean="0">
              <a:latin typeface="+mn-ea"/>
            </a:endParaRPr>
          </a:p>
        </p:txBody>
      </p:sp>
      <p:pic>
        <p:nvPicPr>
          <p:cNvPr id="134" name="Picture 178" descr="C:\Users\박종기\AppData\Local\Microsoft\Windows\Temporary Internet Files\Content.IE5\0821M6PB\MC900431582[1]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4692" y="3709023"/>
            <a:ext cx="703260" cy="6081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44262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7"/>
          <p:cNvSpPr txBox="1">
            <a:spLocks/>
          </p:cNvSpPr>
          <p:nvPr/>
        </p:nvSpPr>
        <p:spPr bwMode="auto">
          <a:xfrm>
            <a:off x="316898" y="896093"/>
            <a:ext cx="80286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sz="1800" dirty="0" err="1"/>
              <a:t>빅데이터</a:t>
            </a:r>
            <a:r>
              <a:rPr lang="ko-KR" altLang="en-US" sz="1800" dirty="0"/>
              <a:t> 시스템 </a:t>
            </a:r>
            <a:r>
              <a:rPr lang="en-US" altLang="ko-KR" sz="1800" dirty="0"/>
              <a:t>H/W </a:t>
            </a:r>
            <a:r>
              <a:rPr lang="ko-KR" altLang="en-US" sz="1800" dirty="0"/>
              <a:t>및 </a:t>
            </a:r>
            <a:r>
              <a:rPr lang="en-US" altLang="ko-KR" sz="1800" dirty="0"/>
              <a:t>N/W </a:t>
            </a:r>
            <a:r>
              <a:rPr lang="ko-KR" altLang="en-US" sz="1800" dirty="0"/>
              <a:t>구성도</a:t>
            </a:r>
            <a:r>
              <a:rPr lang="en-US" altLang="ko-KR" sz="1800" dirty="0"/>
              <a:t>(</a:t>
            </a:r>
            <a:r>
              <a:rPr lang="ko-KR" altLang="en-US" sz="1800" dirty="0"/>
              <a:t>예시</a:t>
            </a:r>
            <a:r>
              <a:rPr lang="en-US" altLang="ko-KR" sz="1800" dirty="0"/>
              <a:t>)</a:t>
            </a:r>
            <a:endParaRPr lang="ko-KR" altLang="en-US" sz="1800" dirty="0"/>
          </a:p>
        </p:txBody>
      </p:sp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8" y="305361"/>
            <a:ext cx="5256587" cy="432000"/>
          </a:xfrm>
        </p:spPr>
        <p:txBody>
          <a:bodyPr/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2. </a:t>
            </a:r>
            <a:r>
              <a:rPr lang="ko-KR" altLang="en-US" b="1" dirty="0" err="1" smtClean="0">
                <a:latin typeface="+mn-ea"/>
                <a:ea typeface="+mn-ea"/>
                <a:cs typeface="JBold" pitchFamily="18" charset="-127"/>
              </a:rPr>
              <a:t>빅데이터</a:t>
            </a:r>
            <a:r>
              <a:rPr lang="ko-KR" altLang="en-US" b="1" dirty="0" smtClean="0">
                <a:latin typeface="+mn-ea"/>
                <a:ea typeface="+mn-ea"/>
                <a:cs typeface="JBold" pitchFamily="18" charset="-127"/>
              </a:rPr>
              <a:t> 기술의 이해</a:t>
            </a:r>
            <a:endParaRPr lang="ko-KR" altLang="en-US" sz="2000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319" name="모서리가 둥근 직사각형 318"/>
          <p:cNvSpPr/>
          <p:nvPr/>
        </p:nvSpPr>
        <p:spPr bwMode="auto">
          <a:xfrm>
            <a:off x="6780444" y="5103443"/>
            <a:ext cx="3322497" cy="1428900"/>
          </a:xfrm>
          <a:prstGeom prst="roundRect">
            <a:avLst>
              <a:gd name="adj" fmla="val 5382"/>
            </a:avLst>
          </a:prstGeom>
          <a:solidFill>
            <a:schemeClr val="bg1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FFFFFF"/>
              </a:solidFill>
              <a:latin typeface="맑은 고딕" pitchFamily="50" charset="-127"/>
            </a:endParaRPr>
          </a:p>
        </p:txBody>
      </p:sp>
      <p:cxnSp>
        <p:nvCxnSpPr>
          <p:cNvPr id="320" name="직선 연결선 412"/>
          <p:cNvCxnSpPr>
            <a:cxnSpLocks noChangeShapeType="1"/>
          </p:cNvCxnSpPr>
          <p:nvPr/>
        </p:nvCxnSpPr>
        <p:spPr bwMode="auto">
          <a:xfrm flipV="1">
            <a:off x="11091926" y="5334892"/>
            <a:ext cx="0" cy="304340"/>
          </a:xfrm>
          <a:prstGeom prst="line">
            <a:avLst/>
          </a:prstGeom>
          <a:noFill/>
          <a:ln w="31750" algn="ctr">
            <a:solidFill>
              <a:srgbClr val="00B05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21" name="모서리가 둥근 직사각형 320"/>
          <p:cNvSpPr/>
          <p:nvPr/>
        </p:nvSpPr>
        <p:spPr bwMode="auto">
          <a:xfrm>
            <a:off x="6185364" y="3316640"/>
            <a:ext cx="5516900" cy="1402578"/>
          </a:xfrm>
          <a:prstGeom prst="roundRect">
            <a:avLst>
              <a:gd name="adj" fmla="val 5382"/>
            </a:avLst>
          </a:prstGeom>
          <a:solidFill>
            <a:schemeClr val="bg1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FFFFFF"/>
              </a:solidFill>
              <a:latin typeface="맑은 고딕" pitchFamily="50" charset="-127"/>
            </a:endParaRPr>
          </a:p>
        </p:txBody>
      </p:sp>
      <p:sp>
        <p:nvSpPr>
          <p:cNvPr id="322" name="모서리가 둥근 직사각형 321"/>
          <p:cNvSpPr/>
          <p:nvPr/>
        </p:nvSpPr>
        <p:spPr bwMode="auto">
          <a:xfrm>
            <a:off x="366662" y="1442296"/>
            <a:ext cx="4706075" cy="5056347"/>
          </a:xfrm>
          <a:prstGeom prst="roundRect">
            <a:avLst>
              <a:gd name="adj" fmla="val 5382"/>
            </a:avLst>
          </a:prstGeom>
          <a:solidFill>
            <a:schemeClr val="bg1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FFFFFF"/>
              </a:solidFill>
              <a:latin typeface="맑은 고딕" pitchFamily="50" charset="-127"/>
            </a:endParaRPr>
          </a:p>
        </p:txBody>
      </p:sp>
      <p:grpSp>
        <p:nvGrpSpPr>
          <p:cNvPr id="2" name="그룹 322"/>
          <p:cNvGrpSpPr/>
          <p:nvPr/>
        </p:nvGrpSpPr>
        <p:grpSpPr>
          <a:xfrm>
            <a:off x="1314371" y="5813654"/>
            <a:ext cx="3853735" cy="206000"/>
            <a:chOff x="952721" y="3522303"/>
            <a:chExt cx="3131160" cy="206000"/>
          </a:xfrm>
        </p:grpSpPr>
        <p:cxnSp>
          <p:nvCxnSpPr>
            <p:cNvPr id="324" name="직선 연결선 412"/>
            <p:cNvCxnSpPr>
              <a:cxnSpLocks noChangeShapeType="1"/>
            </p:cNvCxnSpPr>
            <p:nvPr/>
          </p:nvCxnSpPr>
          <p:spPr bwMode="auto">
            <a:xfrm flipV="1">
              <a:off x="2067153" y="3537921"/>
              <a:ext cx="2" cy="190382"/>
            </a:xfrm>
            <a:prstGeom prst="line">
              <a:avLst/>
            </a:prstGeom>
            <a:noFill/>
            <a:ln w="19050" algn="ctr">
              <a:solidFill>
                <a:srgbClr val="007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25" name="직선 연결선 412"/>
            <p:cNvCxnSpPr>
              <a:cxnSpLocks noChangeShapeType="1"/>
            </p:cNvCxnSpPr>
            <p:nvPr/>
          </p:nvCxnSpPr>
          <p:spPr bwMode="auto">
            <a:xfrm flipV="1">
              <a:off x="957068" y="3522303"/>
              <a:ext cx="0" cy="137451"/>
            </a:xfrm>
            <a:prstGeom prst="line">
              <a:avLst/>
            </a:prstGeom>
            <a:noFill/>
            <a:ln w="19050" algn="ctr">
              <a:solidFill>
                <a:srgbClr val="007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26" name="직선 연결선 412"/>
            <p:cNvCxnSpPr>
              <a:cxnSpLocks noChangeShapeType="1"/>
            </p:cNvCxnSpPr>
            <p:nvPr/>
          </p:nvCxnSpPr>
          <p:spPr bwMode="auto">
            <a:xfrm>
              <a:off x="952721" y="3530543"/>
              <a:ext cx="3131160" cy="0"/>
            </a:xfrm>
            <a:prstGeom prst="line">
              <a:avLst/>
            </a:prstGeom>
            <a:noFill/>
            <a:ln w="19050" algn="ctr">
              <a:solidFill>
                <a:srgbClr val="007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27" name="직선 연결선 412"/>
            <p:cNvCxnSpPr>
              <a:cxnSpLocks noChangeShapeType="1"/>
            </p:cNvCxnSpPr>
            <p:nvPr/>
          </p:nvCxnSpPr>
          <p:spPr bwMode="auto">
            <a:xfrm flipV="1">
              <a:off x="3219785" y="3537919"/>
              <a:ext cx="0" cy="190384"/>
            </a:xfrm>
            <a:prstGeom prst="line">
              <a:avLst/>
            </a:prstGeom>
            <a:noFill/>
            <a:ln w="19050" algn="ctr">
              <a:solidFill>
                <a:srgbClr val="007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329" name="직선 연결선 328"/>
          <p:cNvCxnSpPr/>
          <p:nvPr/>
        </p:nvCxnSpPr>
        <p:spPr bwMode="auto">
          <a:xfrm flipV="1">
            <a:off x="5209748" y="1336420"/>
            <a:ext cx="0" cy="4680035"/>
          </a:xfrm>
          <a:prstGeom prst="line">
            <a:avLst/>
          </a:prstGeom>
          <a:ln w="50800" cmpd="thickThin">
            <a:solidFill>
              <a:srgbClr val="0070C0"/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0" name="직사각형 80"/>
          <p:cNvSpPr>
            <a:spLocks noChangeArrowheads="1"/>
          </p:cNvSpPr>
          <p:nvPr/>
        </p:nvSpPr>
        <p:spPr bwMode="auto">
          <a:xfrm>
            <a:off x="457102" y="4198055"/>
            <a:ext cx="1316386" cy="12618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latinLnBrk="0" hangingPunct="0"/>
            <a:r>
              <a:rPr lang="en-US" altLang="ko-KR" sz="1200" b="1" smtClean="0">
                <a:solidFill>
                  <a:srgbClr val="C00000"/>
                </a:solidFill>
                <a:latin typeface="맑은 고딕" pitchFamily="50" charset="-127"/>
              </a:rPr>
              <a:t>[</a:t>
            </a:r>
            <a:r>
              <a:rPr lang="ko-KR" altLang="en-US" sz="1200" b="1" smtClean="0">
                <a:solidFill>
                  <a:srgbClr val="C00000"/>
                </a:solidFill>
                <a:latin typeface="맑은 고딕" pitchFamily="50" charset="-127"/>
              </a:rPr>
              <a:t>데이터 </a:t>
            </a:r>
            <a:r>
              <a:rPr lang="ko-KR" altLang="en-US" sz="1200" b="1" err="1" smtClean="0">
                <a:solidFill>
                  <a:srgbClr val="C00000"/>
                </a:solidFill>
                <a:latin typeface="맑은 고딕" pitchFamily="50" charset="-127"/>
              </a:rPr>
              <a:t>노드</a:t>
            </a:r>
            <a:r>
              <a:rPr lang="en-US" altLang="ko-KR" sz="1200" b="1" smtClean="0">
                <a:solidFill>
                  <a:srgbClr val="C00000"/>
                </a:solidFill>
                <a:latin typeface="맑은 고딕" pitchFamily="50" charset="-127"/>
              </a:rPr>
              <a:t> 1] </a:t>
            </a:r>
            <a:endParaRPr lang="en-US" altLang="ko-KR" sz="1200" b="1" dirty="0">
              <a:solidFill>
                <a:srgbClr val="C00000"/>
              </a:solidFill>
              <a:latin typeface="맑은 고딕" pitchFamily="50" charset="-127"/>
            </a:endParaRPr>
          </a:p>
          <a:p>
            <a:pPr eaLnBrk="0" latinLnBrk="0" hangingPunct="0"/>
            <a:r>
              <a:rPr lang="en-US" altLang="ko-KR" sz="800" dirty="0">
                <a:solidFill>
                  <a:srgbClr val="000000"/>
                </a:solidFill>
                <a:latin typeface="맑은 고딕" pitchFamily="50" charset="-127"/>
              </a:rPr>
              <a:t> </a:t>
            </a:r>
          </a:p>
          <a:p>
            <a:pPr eaLnBrk="0" latinLnBrk="0" hangingPunct="0"/>
            <a:r>
              <a:rPr lang="en-US" altLang="ko-KR" sz="800" dirty="0" smtClean="0">
                <a:solidFill>
                  <a:srgbClr val="000000"/>
                </a:solidFill>
                <a:latin typeface="맑은 고딕" pitchFamily="50" charset="-127"/>
              </a:rPr>
              <a:t>x86</a:t>
            </a:r>
          </a:p>
          <a:p>
            <a:pPr eaLnBrk="0" latinLnBrk="0" hangingPunct="0"/>
            <a:r>
              <a:rPr lang="en-US" altLang="ko-KR" sz="800" dirty="0" smtClean="0">
                <a:solidFill>
                  <a:srgbClr val="000000"/>
                </a:solidFill>
                <a:latin typeface="맑은 고딕" pitchFamily="50" charset="-127"/>
              </a:rPr>
              <a:t>2CPU, 64G RAM</a:t>
            </a:r>
          </a:p>
          <a:p>
            <a:pPr eaLnBrk="0" latinLnBrk="0" hangingPunct="0"/>
            <a:r>
              <a:rPr lang="en-US" altLang="ko-KR" sz="800" dirty="0" smtClean="0">
                <a:solidFill>
                  <a:srgbClr val="000000"/>
                </a:solidFill>
                <a:latin typeface="맑은 고딕" pitchFamily="50" charset="-127"/>
              </a:rPr>
              <a:t>36TB SATA HDD</a:t>
            </a:r>
          </a:p>
          <a:p>
            <a:pPr eaLnBrk="0" latinLnBrk="0" hangingPunct="0"/>
            <a:r>
              <a:rPr lang="en-US" altLang="ko-KR" sz="800" dirty="0" smtClean="0">
                <a:solidFill>
                  <a:srgbClr val="000000"/>
                </a:solidFill>
                <a:latin typeface="맑은 고딕" pitchFamily="50" charset="-127"/>
              </a:rPr>
              <a:t>Linux</a:t>
            </a:r>
          </a:p>
          <a:p>
            <a:pPr eaLnBrk="0" latinLnBrk="0" hangingPunct="0"/>
            <a:r>
              <a:rPr lang="en-US" altLang="ko-KR" sz="800" dirty="0" err="1" smtClean="0">
                <a:solidFill>
                  <a:srgbClr val="000000"/>
                </a:solidFill>
                <a:latin typeface="맑은 고딕" pitchFamily="50" charset="-127"/>
              </a:rPr>
              <a:t>DataNode</a:t>
            </a:r>
            <a:endParaRPr lang="en-US" altLang="ko-KR" sz="800" dirty="0" smtClean="0">
              <a:solidFill>
                <a:srgbClr val="000000"/>
              </a:solidFill>
              <a:latin typeface="맑은 고딕" pitchFamily="50" charset="-127"/>
            </a:endParaRPr>
          </a:p>
          <a:p>
            <a:pPr eaLnBrk="0" latinLnBrk="0" hangingPunct="0"/>
            <a:r>
              <a:rPr lang="en-US" altLang="ko-KR" sz="800" dirty="0" err="1" smtClean="0">
                <a:solidFill>
                  <a:srgbClr val="000000"/>
                </a:solidFill>
                <a:latin typeface="맑은 고딕" pitchFamily="50" charset="-127"/>
              </a:rPr>
              <a:t>TaskTracker</a:t>
            </a:r>
            <a:endParaRPr lang="en-US" altLang="ko-KR" sz="800" dirty="0" smtClean="0">
              <a:solidFill>
                <a:srgbClr val="000000"/>
              </a:solidFill>
              <a:latin typeface="맑은 고딕" pitchFamily="50" charset="-127"/>
            </a:endParaRPr>
          </a:p>
          <a:p>
            <a:pPr eaLnBrk="0" latinLnBrk="0" hangingPunct="0"/>
            <a:r>
              <a:rPr lang="en-US" altLang="ko-KR" sz="800" dirty="0" smtClean="0">
                <a:solidFill>
                  <a:srgbClr val="000000"/>
                </a:solidFill>
                <a:latin typeface="맑은 고딕" pitchFamily="50" charset="-127"/>
              </a:rPr>
              <a:t>ZK/</a:t>
            </a:r>
            <a:r>
              <a:rPr lang="en-US" altLang="ko-KR" sz="800" dirty="0" err="1" smtClean="0">
                <a:solidFill>
                  <a:srgbClr val="000000"/>
                </a:solidFill>
                <a:latin typeface="맑은 고딕" pitchFamily="50" charset="-127"/>
              </a:rPr>
              <a:t>HBase</a:t>
            </a:r>
            <a:endParaRPr lang="en-US" altLang="ko-KR" sz="800" dirty="0">
              <a:solidFill>
                <a:srgbClr val="000000"/>
              </a:solidFill>
              <a:latin typeface="맑은 고딕" pitchFamily="50" charset="-127"/>
            </a:endParaRPr>
          </a:p>
        </p:txBody>
      </p:sp>
      <p:pic>
        <p:nvPicPr>
          <p:cNvPr id="331" name="Picture 464"/>
          <p:cNvPicPr>
            <a:picLocks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448"/>
          <a:stretch>
            <a:fillRect/>
          </a:stretch>
        </p:blipFill>
        <p:spPr bwMode="auto">
          <a:xfrm>
            <a:off x="555032" y="3913328"/>
            <a:ext cx="1386324" cy="2740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2" name="Picture 464"/>
          <p:cNvPicPr>
            <a:picLocks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448"/>
          <a:stretch>
            <a:fillRect/>
          </a:stretch>
        </p:blipFill>
        <p:spPr bwMode="auto">
          <a:xfrm>
            <a:off x="554536" y="1974184"/>
            <a:ext cx="1386324" cy="2740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3" name="직사각형 80"/>
          <p:cNvSpPr>
            <a:spLocks noChangeArrowheads="1"/>
          </p:cNvSpPr>
          <p:nvPr/>
        </p:nvSpPr>
        <p:spPr bwMode="auto">
          <a:xfrm>
            <a:off x="434165" y="2236520"/>
            <a:ext cx="1322798" cy="1508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latinLnBrk="0" hangingPunct="0"/>
            <a:r>
              <a:rPr lang="en-US" altLang="ko-KR" sz="1200" b="1" smtClean="0">
                <a:solidFill>
                  <a:srgbClr val="C00000"/>
                </a:solidFill>
                <a:latin typeface="맑은 고딕" pitchFamily="50" charset="-127"/>
              </a:rPr>
              <a:t>[</a:t>
            </a:r>
            <a:r>
              <a:rPr lang="ko-KR" altLang="en-US" sz="1200" b="1" smtClean="0">
                <a:solidFill>
                  <a:srgbClr val="C00000"/>
                </a:solidFill>
                <a:latin typeface="맑은 고딕" pitchFamily="50" charset="-127"/>
              </a:rPr>
              <a:t>마스터 </a:t>
            </a:r>
            <a:r>
              <a:rPr lang="ko-KR" altLang="en-US" sz="1200" b="1" err="1" smtClean="0">
                <a:solidFill>
                  <a:srgbClr val="C00000"/>
                </a:solidFill>
                <a:latin typeface="맑은 고딕" pitchFamily="50" charset="-127"/>
              </a:rPr>
              <a:t>노드</a:t>
            </a:r>
            <a:r>
              <a:rPr lang="ko-KR" altLang="en-US" sz="1200" b="1" smtClean="0">
                <a:solidFill>
                  <a:srgbClr val="C00000"/>
                </a:solidFill>
                <a:latin typeface="맑은 고딕" pitchFamily="50" charset="-127"/>
              </a:rPr>
              <a:t> </a:t>
            </a:r>
            <a:r>
              <a:rPr lang="en-US" altLang="ko-KR" sz="1200" b="1" smtClean="0">
                <a:solidFill>
                  <a:srgbClr val="C00000"/>
                </a:solidFill>
                <a:latin typeface="맑은 고딕" pitchFamily="50" charset="-127"/>
              </a:rPr>
              <a:t>1]</a:t>
            </a:r>
            <a:endParaRPr lang="en-US" altLang="ko-KR" sz="1200" b="1" dirty="0">
              <a:solidFill>
                <a:srgbClr val="C00000"/>
              </a:solidFill>
              <a:latin typeface="맑은 고딕" pitchFamily="50" charset="-127"/>
            </a:endParaRPr>
          </a:p>
          <a:p>
            <a:pPr eaLnBrk="0" latinLnBrk="0" hangingPunct="0"/>
            <a:endParaRPr lang="en-US" altLang="ko-KR" sz="800" dirty="0">
              <a:solidFill>
                <a:srgbClr val="000000"/>
              </a:solidFill>
              <a:latin typeface="맑은 고딕" pitchFamily="50" charset="-127"/>
            </a:endParaRPr>
          </a:p>
          <a:p>
            <a:pPr eaLnBrk="0" latinLnBrk="0" hangingPunct="0"/>
            <a:r>
              <a:rPr lang="en-US" altLang="ko-KR" sz="800" dirty="0" smtClean="0">
                <a:solidFill>
                  <a:srgbClr val="000000"/>
                </a:solidFill>
                <a:latin typeface="맑은 고딕" pitchFamily="50" charset="-127"/>
              </a:rPr>
              <a:t>x86</a:t>
            </a:r>
          </a:p>
          <a:p>
            <a:pPr eaLnBrk="0" latinLnBrk="0" hangingPunct="0"/>
            <a:r>
              <a:rPr lang="en-US" altLang="ko-KR" sz="800" dirty="0" smtClean="0">
                <a:solidFill>
                  <a:srgbClr val="000000"/>
                </a:solidFill>
                <a:latin typeface="맑은 고딕" pitchFamily="50" charset="-127"/>
              </a:rPr>
              <a:t>2CPU, 96G RAM</a:t>
            </a:r>
          </a:p>
          <a:p>
            <a:pPr eaLnBrk="0" latinLnBrk="0" hangingPunct="0"/>
            <a:r>
              <a:rPr lang="en-US" altLang="ko-KR" sz="800" dirty="0" smtClean="0">
                <a:solidFill>
                  <a:srgbClr val="000000"/>
                </a:solidFill>
                <a:latin typeface="맑은 고딕" pitchFamily="50" charset="-127"/>
              </a:rPr>
              <a:t>4TB SAS HDD</a:t>
            </a:r>
          </a:p>
          <a:p>
            <a:pPr eaLnBrk="0" latinLnBrk="0" hangingPunct="0"/>
            <a:r>
              <a:rPr lang="en-US" altLang="ko-KR" sz="800" dirty="0" smtClean="0">
                <a:solidFill>
                  <a:srgbClr val="000000"/>
                </a:solidFill>
                <a:latin typeface="맑은 고딕" pitchFamily="50" charset="-127"/>
              </a:rPr>
              <a:t>Linux</a:t>
            </a:r>
            <a:endParaRPr lang="en-US" altLang="ko-KR" sz="800" dirty="0">
              <a:solidFill>
                <a:srgbClr val="000000"/>
              </a:solidFill>
              <a:latin typeface="맑은 고딕" pitchFamily="50" charset="-127"/>
            </a:endParaRPr>
          </a:p>
          <a:p>
            <a:pPr eaLnBrk="0" latinLnBrk="0" hangingPunct="0"/>
            <a:r>
              <a:rPr lang="en-US" altLang="ko-KR" sz="800" dirty="0" err="1" smtClean="0">
                <a:solidFill>
                  <a:srgbClr val="000000"/>
                </a:solidFill>
                <a:latin typeface="맑은 고딕" pitchFamily="50" charset="-127"/>
              </a:rPr>
              <a:t>NameNode</a:t>
            </a:r>
            <a:endParaRPr lang="en-US" altLang="ko-KR" sz="800" dirty="0" smtClean="0">
              <a:solidFill>
                <a:srgbClr val="000000"/>
              </a:solidFill>
              <a:latin typeface="맑은 고딕" pitchFamily="50" charset="-127"/>
            </a:endParaRPr>
          </a:p>
          <a:p>
            <a:pPr eaLnBrk="0" latinLnBrk="0" hangingPunct="0"/>
            <a:r>
              <a:rPr lang="en-US" altLang="ko-KR" sz="800" dirty="0" err="1" smtClean="0">
                <a:solidFill>
                  <a:srgbClr val="000000"/>
                </a:solidFill>
                <a:latin typeface="맑은 고딕" pitchFamily="50" charset="-127"/>
              </a:rPr>
              <a:t>Metastore</a:t>
            </a:r>
            <a:r>
              <a:rPr lang="en-US" altLang="ko-KR" sz="800" dirty="0" smtClean="0">
                <a:solidFill>
                  <a:srgbClr val="000000"/>
                </a:solidFill>
                <a:latin typeface="맑은 고딕" pitchFamily="50" charset="-127"/>
              </a:rPr>
              <a:t>(</a:t>
            </a:r>
            <a:r>
              <a:rPr lang="en-US" altLang="ko-KR" sz="800" dirty="0" err="1" smtClean="0">
                <a:solidFill>
                  <a:srgbClr val="000000"/>
                </a:solidFill>
                <a:latin typeface="맑은 고딕" pitchFamily="50" charset="-127"/>
              </a:rPr>
              <a:t>Mysql</a:t>
            </a:r>
            <a:r>
              <a:rPr lang="en-US" altLang="ko-KR" sz="800" dirty="0" smtClean="0">
                <a:solidFill>
                  <a:srgbClr val="000000"/>
                </a:solidFill>
                <a:latin typeface="맑은 고딕" pitchFamily="50" charset="-127"/>
              </a:rPr>
              <a:t> Server)</a:t>
            </a:r>
            <a:endParaRPr lang="en-US" altLang="ko-KR" sz="800" dirty="0">
              <a:solidFill>
                <a:srgbClr val="000000"/>
              </a:solidFill>
              <a:latin typeface="맑은 고딕" pitchFamily="50" charset="-127"/>
            </a:endParaRPr>
          </a:p>
          <a:p>
            <a:pPr eaLnBrk="0" latinLnBrk="0" hangingPunct="0"/>
            <a:endParaRPr lang="en-US" altLang="ko-KR" sz="800" dirty="0">
              <a:solidFill>
                <a:srgbClr val="000000"/>
              </a:solidFill>
              <a:latin typeface="맑은 고딕" pitchFamily="50" charset="-127"/>
            </a:endParaRPr>
          </a:p>
          <a:p>
            <a:pPr eaLnBrk="0" latinLnBrk="0" hangingPunct="0"/>
            <a:endParaRPr lang="en-US" altLang="ko-KR" sz="800" dirty="0">
              <a:solidFill>
                <a:srgbClr val="000000"/>
              </a:solidFill>
              <a:latin typeface="맑은 고딕" pitchFamily="50" charset="-127"/>
            </a:endParaRPr>
          </a:p>
          <a:p>
            <a:pPr eaLnBrk="0" latinLnBrk="0" hangingPunct="0"/>
            <a:endParaRPr lang="en-US" altLang="ko-KR" sz="800" dirty="0">
              <a:solidFill>
                <a:srgbClr val="FF0000"/>
              </a:solidFill>
              <a:latin typeface="맑은 고딕" pitchFamily="50" charset="-127"/>
            </a:endParaRPr>
          </a:p>
        </p:txBody>
      </p:sp>
      <p:sp>
        <p:nvSpPr>
          <p:cNvPr id="334" name="직사각형 80"/>
          <p:cNvSpPr>
            <a:spLocks noChangeArrowheads="1"/>
          </p:cNvSpPr>
          <p:nvPr/>
        </p:nvSpPr>
        <p:spPr bwMode="auto">
          <a:xfrm>
            <a:off x="1917604" y="2236520"/>
            <a:ext cx="1710816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0" latinLnBrk="0" hangingPunct="0"/>
            <a:r>
              <a:rPr lang="en-US" altLang="ko-KR" sz="1200" b="1" smtClean="0">
                <a:solidFill>
                  <a:srgbClr val="C00000"/>
                </a:solidFill>
                <a:latin typeface="맑은 고딕" pitchFamily="50" charset="-127"/>
              </a:rPr>
              <a:t>[</a:t>
            </a:r>
            <a:r>
              <a:rPr lang="ko-KR" altLang="en-US" sz="1200" b="1" smtClean="0">
                <a:solidFill>
                  <a:srgbClr val="C00000"/>
                </a:solidFill>
                <a:latin typeface="맑은 고딕" pitchFamily="50" charset="-127"/>
              </a:rPr>
              <a:t>마스터 </a:t>
            </a:r>
            <a:r>
              <a:rPr lang="ko-KR" altLang="en-US" sz="1200" b="1" err="1" smtClean="0">
                <a:solidFill>
                  <a:srgbClr val="C00000"/>
                </a:solidFill>
                <a:latin typeface="맑은 고딕" pitchFamily="50" charset="-127"/>
              </a:rPr>
              <a:t>노드</a:t>
            </a:r>
            <a:r>
              <a:rPr lang="ko-KR" altLang="en-US" sz="1200" b="1" smtClean="0">
                <a:solidFill>
                  <a:srgbClr val="C00000"/>
                </a:solidFill>
                <a:latin typeface="맑은 고딕" pitchFamily="50" charset="-127"/>
              </a:rPr>
              <a:t> </a:t>
            </a:r>
            <a:r>
              <a:rPr lang="en-US" altLang="ko-KR" sz="1200" b="1" smtClean="0">
                <a:solidFill>
                  <a:srgbClr val="C00000"/>
                </a:solidFill>
                <a:latin typeface="맑은 고딕" pitchFamily="50" charset="-127"/>
              </a:rPr>
              <a:t>2]</a:t>
            </a:r>
            <a:endParaRPr lang="en-US" altLang="ko-KR" sz="1200" dirty="0">
              <a:solidFill>
                <a:srgbClr val="C00000"/>
              </a:solidFill>
              <a:latin typeface="맑은 고딕" pitchFamily="50" charset="-127"/>
            </a:endParaRPr>
          </a:p>
          <a:p>
            <a:pPr eaLnBrk="0" latinLnBrk="0" hangingPunct="0"/>
            <a:endParaRPr lang="en-US" altLang="ko-KR" sz="800" dirty="0" smtClean="0">
              <a:solidFill>
                <a:srgbClr val="000000"/>
              </a:solidFill>
              <a:latin typeface="맑은 고딕" pitchFamily="50" charset="-127"/>
            </a:endParaRPr>
          </a:p>
          <a:p>
            <a:pPr eaLnBrk="0" latinLnBrk="0" hangingPunct="0"/>
            <a:r>
              <a:rPr lang="en-US" altLang="ko-KR" sz="800" dirty="0" smtClean="0">
                <a:solidFill>
                  <a:srgbClr val="000000"/>
                </a:solidFill>
                <a:latin typeface="맑은 고딕" pitchFamily="50" charset="-127"/>
              </a:rPr>
              <a:t>x86</a:t>
            </a:r>
          </a:p>
          <a:p>
            <a:pPr eaLnBrk="0" latinLnBrk="0" hangingPunct="0"/>
            <a:r>
              <a:rPr lang="en-US" altLang="ko-KR" sz="800" dirty="0" smtClean="0">
                <a:solidFill>
                  <a:srgbClr val="000000"/>
                </a:solidFill>
                <a:latin typeface="맑은 고딕" pitchFamily="50" charset="-127"/>
              </a:rPr>
              <a:t>2CPU, 96G RAM</a:t>
            </a:r>
          </a:p>
          <a:p>
            <a:pPr eaLnBrk="0" latinLnBrk="0" hangingPunct="0"/>
            <a:r>
              <a:rPr lang="en-US" altLang="ko-KR" sz="800" dirty="0" smtClean="0">
                <a:solidFill>
                  <a:srgbClr val="000000"/>
                </a:solidFill>
                <a:latin typeface="맑은 고딕" pitchFamily="50" charset="-127"/>
              </a:rPr>
              <a:t>4TB SAS HDD</a:t>
            </a:r>
          </a:p>
          <a:p>
            <a:pPr eaLnBrk="0" latinLnBrk="0" hangingPunct="0"/>
            <a:r>
              <a:rPr lang="en-US" altLang="ko-KR" sz="800" dirty="0" smtClean="0">
                <a:solidFill>
                  <a:srgbClr val="000000"/>
                </a:solidFill>
                <a:latin typeface="맑은 고딕" pitchFamily="50" charset="-127"/>
              </a:rPr>
              <a:t>Linux</a:t>
            </a:r>
          </a:p>
          <a:p>
            <a:pPr eaLnBrk="0" latinLnBrk="0" hangingPunct="0"/>
            <a:r>
              <a:rPr lang="en-US" altLang="ko-KR" sz="800" smtClean="0">
                <a:solidFill>
                  <a:srgbClr val="000000"/>
                </a:solidFill>
                <a:latin typeface="맑은 고딕" pitchFamily="50" charset="-127"/>
              </a:rPr>
              <a:t>JobTracker</a:t>
            </a:r>
            <a:endParaRPr lang="en-US" altLang="ko-KR" sz="800" dirty="0" smtClean="0">
              <a:solidFill>
                <a:srgbClr val="000000"/>
              </a:solidFill>
              <a:latin typeface="맑은 고딕" pitchFamily="50" charset="-127"/>
            </a:endParaRPr>
          </a:p>
        </p:txBody>
      </p:sp>
      <p:sp>
        <p:nvSpPr>
          <p:cNvPr id="335" name="모서리가 둥근 직사각형 69"/>
          <p:cNvSpPr>
            <a:spLocks noChangeArrowheads="1"/>
          </p:cNvSpPr>
          <p:nvPr/>
        </p:nvSpPr>
        <p:spPr bwMode="auto">
          <a:xfrm>
            <a:off x="411678" y="1772132"/>
            <a:ext cx="4585355" cy="1597771"/>
          </a:xfrm>
          <a:prstGeom prst="roundRect">
            <a:avLst>
              <a:gd name="adj" fmla="val 10190"/>
            </a:avLst>
          </a:prstGeom>
          <a:noFill/>
          <a:ln w="9525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72000" tIns="0" rIns="18000" bIns="0"/>
          <a:lstStyle/>
          <a:p>
            <a:pPr latinLnBrk="0"/>
            <a:endParaRPr lang="ko-KR" altLang="en-US">
              <a:solidFill>
                <a:srgbClr val="000000"/>
              </a:solidFill>
              <a:ea typeface="Arials"/>
              <a:cs typeface="Arials"/>
            </a:endParaRPr>
          </a:p>
        </p:txBody>
      </p:sp>
      <p:pic>
        <p:nvPicPr>
          <p:cNvPr id="336" name="Picture 464"/>
          <p:cNvPicPr>
            <a:picLocks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448"/>
          <a:stretch>
            <a:fillRect/>
          </a:stretch>
        </p:blipFill>
        <p:spPr bwMode="auto">
          <a:xfrm>
            <a:off x="2023604" y="1972951"/>
            <a:ext cx="1386324" cy="2740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" name="직사각형 80"/>
          <p:cNvSpPr>
            <a:spLocks noChangeArrowheads="1"/>
          </p:cNvSpPr>
          <p:nvPr/>
        </p:nvSpPr>
        <p:spPr bwMode="auto">
          <a:xfrm>
            <a:off x="3441609" y="2236519"/>
            <a:ext cx="1710816" cy="12618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0" latinLnBrk="0" hangingPunct="0"/>
            <a:r>
              <a:rPr lang="ko-KR" altLang="en-US" sz="1200" b="1" dirty="0" smtClean="0">
                <a:solidFill>
                  <a:srgbClr val="000000"/>
                </a:solidFill>
                <a:latin typeface="맑은 고딕" pitchFamily="50" charset="-127"/>
              </a:rPr>
              <a:t>마스터 </a:t>
            </a:r>
            <a:r>
              <a:rPr lang="ko-KR" altLang="en-US" sz="1200" b="1" err="1" smtClean="0">
                <a:solidFill>
                  <a:srgbClr val="000000"/>
                </a:solidFill>
                <a:latin typeface="맑은 고딕" pitchFamily="50" charset="-127"/>
              </a:rPr>
              <a:t>노드</a:t>
            </a:r>
            <a:r>
              <a:rPr lang="ko-KR" altLang="en-US" sz="1200" b="1" smtClean="0">
                <a:solidFill>
                  <a:srgbClr val="000000"/>
                </a:solidFill>
                <a:latin typeface="맑은 고딕" pitchFamily="50" charset="-127"/>
              </a:rPr>
              <a:t> </a:t>
            </a:r>
            <a:r>
              <a:rPr lang="en-US" altLang="ko-KR" sz="1200" b="1" smtClean="0">
                <a:solidFill>
                  <a:srgbClr val="000000"/>
                </a:solidFill>
                <a:latin typeface="맑은 고딕" pitchFamily="50" charset="-127"/>
              </a:rPr>
              <a:t>3</a:t>
            </a:r>
            <a:endParaRPr lang="en-US" altLang="ko-KR" sz="1200" dirty="0">
              <a:solidFill>
                <a:srgbClr val="000000"/>
              </a:solidFill>
              <a:latin typeface="맑은 고딕" pitchFamily="50" charset="-127"/>
            </a:endParaRPr>
          </a:p>
          <a:p>
            <a:pPr eaLnBrk="0" latinLnBrk="0" hangingPunct="0"/>
            <a:endParaRPr lang="en-US" altLang="ko-KR" sz="800" dirty="0" smtClean="0">
              <a:solidFill>
                <a:srgbClr val="000000"/>
              </a:solidFill>
              <a:latin typeface="맑은 고딕" pitchFamily="50" charset="-127"/>
            </a:endParaRPr>
          </a:p>
          <a:p>
            <a:pPr eaLnBrk="0" latinLnBrk="0" hangingPunct="0"/>
            <a:r>
              <a:rPr lang="en-US" altLang="ko-KR" sz="800" dirty="0" smtClean="0">
                <a:solidFill>
                  <a:srgbClr val="000000"/>
                </a:solidFill>
                <a:latin typeface="맑은 고딕" pitchFamily="50" charset="-127"/>
              </a:rPr>
              <a:t>x86</a:t>
            </a:r>
          </a:p>
          <a:p>
            <a:pPr eaLnBrk="0" latinLnBrk="0" hangingPunct="0"/>
            <a:r>
              <a:rPr lang="en-US" altLang="ko-KR" sz="800" dirty="0" smtClean="0">
                <a:solidFill>
                  <a:srgbClr val="000000"/>
                </a:solidFill>
                <a:latin typeface="맑은 고딕" pitchFamily="50" charset="-127"/>
              </a:rPr>
              <a:t>2CPU, 96G RAM</a:t>
            </a:r>
          </a:p>
          <a:p>
            <a:pPr eaLnBrk="0" latinLnBrk="0" hangingPunct="0"/>
            <a:r>
              <a:rPr lang="en-US" altLang="ko-KR" sz="800" dirty="0" smtClean="0">
                <a:solidFill>
                  <a:srgbClr val="000000"/>
                </a:solidFill>
                <a:latin typeface="맑은 고딕" pitchFamily="50" charset="-127"/>
              </a:rPr>
              <a:t>4TB SAS HDD</a:t>
            </a:r>
          </a:p>
          <a:p>
            <a:pPr eaLnBrk="0" latinLnBrk="0" hangingPunct="0"/>
            <a:r>
              <a:rPr lang="en-US" altLang="ko-KR" sz="800" dirty="0" smtClean="0">
                <a:solidFill>
                  <a:srgbClr val="000000"/>
                </a:solidFill>
                <a:latin typeface="맑은 고딕" pitchFamily="50" charset="-127"/>
              </a:rPr>
              <a:t>Linux</a:t>
            </a:r>
          </a:p>
          <a:p>
            <a:pPr eaLnBrk="0" latinLnBrk="0" hangingPunct="0"/>
            <a:r>
              <a:rPr lang="en-US" altLang="ko-KR" sz="800" smtClean="0">
                <a:solidFill>
                  <a:srgbClr val="000000"/>
                </a:solidFill>
                <a:latin typeface="맑은 고딕" pitchFamily="50" charset="-127"/>
              </a:rPr>
              <a:t>Cluster Manager</a:t>
            </a:r>
          </a:p>
          <a:p>
            <a:pPr eaLnBrk="0" latinLnBrk="0" hangingPunct="0"/>
            <a:r>
              <a:rPr lang="en-US" altLang="ko-KR" sz="800" smtClean="0">
                <a:solidFill>
                  <a:srgbClr val="000000"/>
                </a:solidFill>
                <a:latin typeface="맑은 고딕" pitchFamily="50" charset="-127"/>
              </a:rPr>
              <a:t>NameNode(Stanby)</a:t>
            </a:r>
            <a:endParaRPr lang="en-US" altLang="ko-KR" sz="800">
              <a:solidFill>
                <a:srgbClr val="000000"/>
              </a:solidFill>
              <a:latin typeface="맑은 고딕" pitchFamily="50" charset="-127"/>
            </a:endParaRPr>
          </a:p>
          <a:p>
            <a:pPr eaLnBrk="0" latinLnBrk="0" hangingPunct="0"/>
            <a:endParaRPr lang="en-US" altLang="ko-KR" sz="800" dirty="0" smtClean="0">
              <a:solidFill>
                <a:srgbClr val="000000"/>
              </a:solidFill>
              <a:latin typeface="맑은 고딕" pitchFamily="50" charset="-127"/>
            </a:endParaRPr>
          </a:p>
        </p:txBody>
      </p:sp>
      <p:pic>
        <p:nvPicPr>
          <p:cNvPr id="338" name="Picture 464"/>
          <p:cNvPicPr>
            <a:picLocks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448"/>
          <a:stretch>
            <a:fillRect/>
          </a:stretch>
        </p:blipFill>
        <p:spPr bwMode="auto">
          <a:xfrm>
            <a:off x="3441607" y="1975865"/>
            <a:ext cx="1386324" cy="2740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그룹 338"/>
          <p:cNvGrpSpPr/>
          <p:nvPr/>
        </p:nvGrpSpPr>
        <p:grpSpPr>
          <a:xfrm>
            <a:off x="1326655" y="1480435"/>
            <a:ext cx="3853735" cy="461468"/>
            <a:chOff x="849732" y="1457406"/>
            <a:chExt cx="3131160" cy="461468"/>
          </a:xfrm>
        </p:grpSpPr>
        <p:cxnSp>
          <p:nvCxnSpPr>
            <p:cNvPr id="340" name="직선 연결선 412"/>
            <p:cNvCxnSpPr>
              <a:cxnSpLocks noChangeShapeType="1"/>
            </p:cNvCxnSpPr>
            <p:nvPr/>
          </p:nvCxnSpPr>
          <p:spPr bwMode="auto">
            <a:xfrm flipV="1">
              <a:off x="2036676" y="1457406"/>
              <a:ext cx="0" cy="442716"/>
            </a:xfrm>
            <a:prstGeom prst="line">
              <a:avLst/>
            </a:prstGeom>
            <a:noFill/>
            <a:ln w="19050" algn="ctr">
              <a:solidFill>
                <a:srgbClr val="007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41" name="직선 연결선 412"/>
            <p:cNvCxnSpPr>
              <a:cxnSpLocks noChangeShapeType="1"/>
            </p:cNvCxnSpPr>
            <p:nvPr/>
          </p:nvCxnSpPr>
          <p:spPr bwMode="auto">
            <a:xfrm flipV="1">
              <a:off x="862705" y="1460542"/>
              <a:ext cx="0" cy="442716"/>
            </a:xfrm>
            <a:prstGeom prst="line">
              <a:avLst/>
            </a:prstGeom>
            <a:noFill/>
            <a:ln w="19050" algn="ctr">
              <a:solidFill>
                <a:srgbClr val="007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42" name="직선 연결선 412"/>
            <p:cNvCxnSpPr>
              <a:cxnSpLocks noChangeShapeType="1"/>
            </p:cNvCxnSpPr>
            <p:nvPr/>
          </p:nvCxnSpPr>
          <p:spPr bwMode="auto">
            <a:xfrm>
              <a:off x="849732" y="1468782"/>
              <a:ext cx="3131160" cy="0"/>
            </a:xfrm>
            <a:prstGeom prst="line">
              <a:avLst/>
            </a:prstGeom>
            <a:noFill/>
            <a:ln w="19050" algn="ctr">
              <a:solidFill>
                <a:srgbClr val="007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43" name="TextBox 16"/>
            <p:cNvSpPr txBox="1">
              <a:spLocks noChangeArrowheads="1"/>
            </p:cNvSpPr>
            <p:nvPr/>
          </p:nvSpPr>
          <p:spPr bwMode="auto">
            <a:xfrm>
              <a:off x="1477450" y="1565418"/>
              <a:ext cx="1145861" cy="24622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0070C0"/>
              </a:solidFill>
              <a:prstDash val="dash"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lvl1pPr eaLnBrk="0" hangingPunct="0">
                <a:defRPr kumimoji="1" sz="1100">
                  <a:solidFill>
                    <a:schemeClr val="tx1"/>
                  </a:solidFill>
                  <a:latin typeface="Arial" pitchFamily="34" charset="0"/>
                  <a:ea typeface="HY태고딕"/>
                  <a:cs typeface="HY태고딕"/>
                </a:defRPr>
              </a:lvl1pPr>
              <a:lvl2pPr marL="742950" indent="-285750" eaLnBrk="0" hangingPunct="0">
                <a:defRPr kumimoji="1" sz="1100">
                  <a:solidFill>
                    <a:schemeClr val="tx1"/>
                  </a:solidFill>
                  <a:latin typeface="Arial" pitchFamily="34" charset="0"/>
                  <a:ea typeface="HY태고딕"/>
                  <a:cs typeface="HY태고딕"/>
                </a:defRPr>
              </a:lvl2pPr>
              <a:lvl3pPr marL="1143000" indent="-228600" eaLnBrk="0" hangingPunct="0">
                <a:defRPr kumimoji="1" sz="1100">
                  <a:solidFill>
                    <a:schemeClr val="tx1"/>
                  </a:solidFill>
                  <a:latin typeface="Arial" pitchFamily="34" charset="0"/>
                  <a:ea typeface="HY태고딕"/>
                  <a:cs typeface="HY태고딕"/>
                </a:defRPr>
              </a:lvl3pPr>
              <a:lvl4pPr marL="1600200" indent="-228600" eaLnBrk="0" hangingPunct="0">
                <a:defRPr kumimoji="1" sz="1100">
                  <a:solidFill>
                    <a:schemeClr val="tx1"/>
                  </a:solidFill>
                  <a:latin typeface="Arial" pitchFamily="34" charset="0"/>
                  <a:ea typeface="HY태고딕"/>
                  <a:cs typeface="HY태고딕"/>
                </a:defRPr>
              </a:lvl4pPr>
              <a:lvl5pPr marL="2057400" indent="-228600" eaLnBrk="0" hangingPunct="0">
                <a:defRPr kumimoji="1" sz="1100">
                  <a:solidFill>
                    <a:schemeClr val="tx1"/>
                  </a:solidFill>
                  <a:latin typeface="Arial" pitchFamily="34" charset="0"/>
                  <a:ea typeface="HY태고딕"/>
                  <a:cs typeface="HY태고딕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100">
                  <a:solidFill>
                    <a:schemeClr val="tx1"/>
                  </a:solidFill>
                  <a:latin typeface="Arial" pitchFamily="34" charset="0"/>
                  <a:ea typeface="HY태고딕"/>
                  <a:cs typeface="HY태고딕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100">
                  <a:solidFill>
                    <a:schemeClr val="tx1"/>
                  </a:solidFill>
                  <a:latin typeface="Arial" pitchFamily="34" charset="0"/>
                  <a:ea typeface="HY태고딕"/>
                  <a:cs typeface="HY태고딕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100">
                  <a:solidFill>
                    <a:schemeClr val="tx1"/>
                  </a:solidFill>
                  <a:latin typeface="Arial" pitchFamily="34" charset="0"/>
                  <a:ea typeface="HY태고딕"/>
                  <a:cs typeface="HY태고딕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100">
                  <a:solidFill>
                    <a:schemeClr val="tx1"/>
                  </a:solidFill>
                  <a:latin typeface="Arial" pitchFamily="34" charset="0"/>
                  <a:ea typeface="HY태고딕"/>
                  <a:cs typeface="HY태고딕"/>
                </a:defRPr>
              </a:lvl9pPr>
            </a:lstStyle>
            <a:p>
              <a:pPr algn="ctr" eaLnBrk="1" hangingPunct="1"/>
              <a:r>
                <a:rPr lang="ko-KR" altLang="en-US" sz="1000" b="1" dirty="0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마스터 </a:t>
              </a:r>
              <a:r>
                <a:rPr lang="ko-KR" altLang="en-US" sz="1000" b="1" dirty="0" err="1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노드</a:t>
              </a:r>
              <a:endParaRPr lang="ko-KR" altLang="en-US" sz="10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cxnSp>
          <p:nvCxnSpPr>
            <p:cNvPr id="344" name="직선 연결선 412"/>
            <p:cNvCxnSpPr>
              <a:cxnSpLocks noChangeShapeType="1"/>
            </p:cNvCxnSpPr>
            <p:nvPr/>
          </p:nvCxnSpPr>
          <p:spPr bwMode="auto">
            <a:xfrm flipV="1">
              <a:off x="3116796" y="1476158"/>
              <a:ext cx="0" cy="442716"/>
            </a:xfrm>
            <a:prstGeom prst="line">
              <a:avLst/>
            </a:prstGeom>
            <a:noFill/>
            <a:ln w="19050" algn="ctr">
              <a:solidFill>
                <a:srgbClr val="007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4" name="그룹 344"/>
          <p:cNvGrpSpPr/>
          <p:nvPr/>
        </p:nvGrpSpPr>
        <p:grpSpPr>
          <a:xfrm>
            <a:off x="2024547" y="3920743"/>
            <a:ext cx="2890339" cy="546907"/>
            <a:chOff x="1560484" y="3875004"/>
            <a:chExt cx="2348400" cy="546907"/>
          </a:xfrm>
        </p:grpSpPr>
        <p:pic>
          <p:nvPicPr>
            <p:cNvPr id="346" name="Picture 464"/>
            <p:cNvPicPr>
              <a:picLocks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448"/>
            <a:stretch>
              <a:fillRect/>
            </a:stretch>
          </p:blipFill>
          <p:spPr bwMode="auto">
            <a:xfrm>
              <a:off x="1604628" y="3875004"/>
              <a:ext cx="1126388" cy="2740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47" name="Picture 464"/>
            <p:cNvPicPr>
              <a:picLocks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448"/>
            <a:stretch>
              <a:fillRect/>
            </a:stretch>
          </p:blipFill>
          <p:spPr bwMode="auto">
            <a:xfrm>
              <a:off x="2782496" y="3879800"/>
              <a:ext cx="1126388" cy="2740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48" name="직사각형 347"/>
            <p:cNvSpPr/>
            <p:nvPr/>
          </p:nvSpPr>
          <p:spPr>
            <a:xfrm>
              <a:off x="1560484" y="4144912"/>
              <a:ext cx="1069563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eaLnBrk="0" latinLnBrk="0" hangingPunct="0"/>
              <a:r>
                <a:rPr lang="en-US" altLang="ko-KR" sz="1200" b="1" smtClean="0">
                  <a:solidFill>
                    <a:srgbClr val="C00000"/>
                  </a:solidFill>
                  <a:latin typeface="맑은 고딕" pitchFamily="50" charset="-127"/>
                </a:rPr>
                <a:t>[</a:t>
              </a:r>
              <a:r>
                <a:rPr lang="ko-KR" altLang="en-US" sz="1200" b="1" smtClean="0">
                  <a:solidFill>
                    <a:srgbClr val="C00000"/>
                  </a:solidFill>
                  <a:latin typeface="맑은 고딕" pitchFamily="50" charset="-127"/>
                </a:rPr>
                <a:t>데이터 </a:t>
              </a:r>
              <a:r>
                <a:rPr lang="ko-KR" altLang="en-US" sz="1200" b="1">
                  <a:solidFill>
                    <a:srgbClr val="C00000"/>
                  </a:solidFill>
                  <a:latin typeface="맑은 고딕" pitchFamily="50" charset="-127"/>
                </a:rPr>
                <a:t>노드</a:t>
              </a:r>
              <a:r>
                <a:rPr lang="en-US" altLang="ko-KR" sz="1200" b="1">
                  <a:solidFill>
                    <a:srgbClr val="C00000"/>
                  </a:solidFill>
                  <a:latin typeface="맑은 고딕" pitchFamily="50" charset="-127"/>
                </a:rPr>
                <a:t> </a:t>
              </a:r>
              <a:r>
                <a:rPr lang="en-US" altLang="ko-KR" sz="1200" b="1" smtClean="0">
                  <a:solidFill>
                    <a:srgbClr val="C00000"/>
                  </a:solidFill>
                  <a:latin typeface="맑은 고딕" pitchFamily="50" charset="-127"/>
                </a:rPr>
                <a:t>2] </a:t>
              </a:r>
              <a:endParaRPr lang="en-US" altLang="ko-KR" sz="1200" b="1" dirty="0">
                <a:solidFill>
                  <a:srgbClr val="C00000"/>
                </a:solidFill>
                <a:latin typeface="맑은 고딕" pitchFamily="50" charset="-127"/>
              </a:endParaRPr>
            </a:p>
          </p:txBody>
        </p:sp>
        <p:sp>
          <p:nvSpPr>
            <p:cNvPr id="349" name="직사각형 348"/>
            <p:cNvSpPr/>
            <p:nvPr/>
          </p:nvSpPr>
          <p:spPr>
            <a:xfrm>
              <a:off x="2720752" y="4144912"/>
              <a:ext cx="1069563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eaLnBrk="0" latinLnBrk="0" hangingPunct="0"/>
              <a:r>
                <a:rPr lang="en-US" altLang="ko-KR" sz="1200" b="1">
                  <a:solidFill>
                    <a:srgbClr val="C00000"/>
                  </a:solidFill>
                  <a:latin typeface="맑은 고딕" pitchFamily="50" charset="-127"/>
                </a:rPr>
                <a:t>[</a:t>
              </a:r>
              <a:r>
                <a:rPr lang="ko-KR" altLang="en-US" sz="1200" b="1">
                  <a:solidFill>
                    <a:srgbClr val="C00000"/>
                  </a:solidFill>
                  <a:latin typeface="맑은 고딕" pitchFamily="50" charset="-127"/>
                </a:rPr>
                <a:t>데이터 노드</a:t>
              </a:r>
              <a:r>
                <a:rPr lang="en-US" altLang="ko-KR" sz="1200" b="1">
                  <a:solidFill>
                    <a:srgbClr val="C00000"/>
                  </a:solidFill>
                  <a:latin typeface="맑은 고딕" pitchFamily="50" charset="-127"/>
                </a:rPr>
                <a:t> </a:t>
              </a:r>
              <a:r>
                <a:rPr lang="en-US" altLang="ko-KR" sz="1200" b="1" smtClean="0">
                  <a:solidFill>
                    <a:srgbClr val="C00000"/>
                  </a:solidFill>
                  <a:latin typeface="맑은 고딕" pitchFamily="50" charset="-127"/>
                </a:rPr>
                <a:t>3] </a:t>
              </a:r>
              <a:endParaRPr lang="en-US" altLang="ko-KR" sz="1200" b="1" dirty="0">
                <a:solidFill>
                  <a:srgbClr val="C00000"/>
                </a:solidFill>
                <a:latin typeface="맑은 고딕" pitchFamily="50" charset="-127"/>
              </a:endParaRPr>
            </a:p>
          </p:txBody>
        </p:sp>
      </p:grpSp>
      <p:grpSp>
        <p:nvGrpSpPr>
          <p:cNvPr id="5" name="그룹 349"/>
          <p:cNvGrpSpPr/>
          <p:nvPr/>
        </p:nvGrpSpPr>
        <p:grpSpPr>
          <a:xfrm>
            <a:off x="1997932" y="4655153"/>
            <a:ext cx="2872333" cy="535401"/>
            <a:chOff x="1575114" y="3875004"/>
            <a:chExt cx="2333770" cy="535401"/>
          </a:xfrm>
        </p:grpSpPr>
        <p:pic>
          <p:nvPicPr>
            <p:cNvPr id="351" name="Picture 464"/>
            <p:cNvPicPr>
              <a:picLocks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448"/>
            <a:stretch>
              <a:fillRect/>
            </a:stretch>
          </p:blipFill>
          <p:spPr bwMode="auto">
            <a:xfrm>
              <a:off x="1604628" y="3875004"/>
              <a:ext cx="1126388" cy="2740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2" name="Picture 464"/>
            <p:cNvPicPr>
              <a:picLocks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448"/>
            <a:stretch>
              <a:fillRect/>
            </a:stretch>
          </p:blipFill>
          <p:spPr bwMode="auto">
            <a:xfrm>
              <a:off x="2782496" y="3879800"/>
              <a:ext cx="1126388" cy="2740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53" name="직사각형 352"/>
            <p:cNvSpPr/>
            <p:nvPr/>
          </p:nvSpPr>
          <p:spPr>
            <a:xfrm>
              <a:off x="1575114" y="4133406"/>
              <a:ext cx="98099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eaLnBrk="0" latinLnBrk="0" hangingPunct="0"/>
              <a:r>
                <a:rPr lang="ko-KR" altLang="en-US" sz="1200" b="1">
                  <a:solidFill>
                    <a:srgbClr val="000000"/>
                  </a:solidFill>
                  <a:latin typeface="맑은 고딕" pitchFamily="50" charset="-127"/>
                </a:rPr>
                <a:t>데이터 노드</a:t>
              </a:r>
              <a:r>
                <a:rPr lang="en-US" altLang="ko-KR" sz="1200" b="1">
                  <a:solidFill>
                    <a:srgbClr val="000000"/>
                  </a:solidFill>
                  <a:latin typeface="맑은 고딕" pitchFamily="50" charset="-127"/>
                </a:rPr>
                <a:t> </a:t>
              </a:r>
              <a:r>
                <a:rPr lang="en-US" altLang="ko-KR" sz="1200" b="1" smtClean="0">
                  <a:solidFill>
                    <a:srgbClr val="000000"/>
                  </a:solidFill>
                  <a:latin typeface="맑은 고딕" pitchFamily="50" charset="-127"/>
                </a:rPr>
                <a:t>4 </a:t>
              </a:r>
              <a:endParaRPr lang="en-US" altLang="ko-KR" sz="1200" b="1" dirty="0">
                <a:solidFill>
                  <a:srgbClr val="000000"/>
                </a:solidFill>
                <a:latin typeface="맑은 고딕" pitchFamily="50" charset="-127"/>
              </a:endParaRPr>
            </a:p>
          </p:txBody>
        </p:sp>
        <p:sp>
          <p:nvSpPr>
            <p:cNvPr id="354" name="직사각형 353"/>
            <p:cNvSpPr/>
            <p:nvPr/>
          </p:nvSpPr>
          <p:spPr>
            <a:xfrm>
              <a:off x="2720752" y="4133406"/>
              <a:ext cx="98099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eaLnBrk="0" latinLnBrk="0" hangingPunct="0"/>
              <a:r>
                <a:rPr lang="ko-KR" altLang="en-US" sz="1200" b="1">
                  <a:solidFill>
                    <a:srgbClr val="000000"/>
                  </a:solidFill>
                  <a:latin typeface="맑은 고딕" pitchFamily="50" charset="-127"/>
                </a:rPr>
                <a:t>데이터 노드</a:t>
              </a:r>
              <a:r>
                <a:rPr lang="en-US" altLang="ko-KR" sz="1200" b="1">
                  <a:solidFill>
                    <a:srgbClr val="000000"/>
                  </a:solidFill>
                  <a:latin typeface="맑은 고딕" pitchFamily="50" charset="-127"/>
                </a:rPr>
                <a:t> </a:t>
              </a:r>
              <a:r>
                <a:rPr lang="en-US" altLang="ko-KR" sz="1200" b="1" smtClean="0">
                  <a:solidFill>
                    <a:srgbClr val="000000"/>
                  </a:solidFill>
                  <a:latin typeface="맑은 고딕" pitchFamily="50" charset="-127"/>
                </a:rPr>
                <a:t>5 </a:t>
              </a:r>
              <a:endParaRPr lang="en-US" altLang="ko-KR" sz="1200" b="1" dirty="0">
                <a:solidFill>
                  <a:srgbClr val="000000"/>
                </a:solidFill>
                <a:latin typeface="맑은 고딕" pitchFamily="50" charset="-127"/>
              </a:endParaRPr>
            </a:p>
          </p:txBody>
        </p:sp>
      </p:grpSp>
      <p:grpSp>
        <p:nvGrpSpPr>
          <p:cNvPr id="6" name="그룹 354"/>
          <p:cNvGrpSpPr/>
          <p:nvPr/>
        </p:nvGrpSpPr>
        <p:grpSpPr>
          <a:xfrm>
            <a:off x="2006229" y="5294562"/>
            <a:ext cx="2872333" cy="519093"/>
            <a:chOff x="1575114" y="3875004"/>
            <a:chExt cx="2333770" cy="519093"/>
          </a:xfrm>
        </p:grpSpPr>
        <p:pic>
          <p:nvPicPr>
            <p:cNvPr id="356" name="Picture 464"/>
            <p:cNvPicPr>
              <a:picLocks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448"/>
            <a:stretch>
              <a:fillRect/>
            </a:stretch>
          </p:blipFill>
          <p:spPr bwMode="auto">
            <a:xfrm>
              <a:off x="1604628" y="3875004"/>
              <a:ext cx="1126388" cy="2740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7" name="Picture 464"/>
            <p:cNvPicPr>
              <a:picLocks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448"/>
            <a:stretch>
              <a:fillRect/>
            </a:stretch>
          </p:blipFill>
          <p:spPr bwMode="auto">
            <a:xfrm>
              <a:off x="2782496" y="3879800"/>
              <a:ext cx="1126388" cy="2740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58" name="직사각형 357"/>
            <p:cNvSpPr/>
            <p:nvPr/>
          </p:nvSpPr>
          <p:spPr>
            <a:xfrm>
              <a:off x="1575114" y="4117098"/>
              <a:ext cx="98099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eaLnBrk="0" latinLnBrk="0" hangingPunct="0"/>
              <a:r>
                <a:rPr lang="ko-KR" altLang="en-US" sz="1200" b="1">
                  <a:solidFill>
                    <a:srgbClr val="000000"/>
                  </a:solidFill>
                  <a:latin typeface="맑은 고딕" pitchFamily="50" charset="-127"/>
                </a:rPr>
                <a:t>데이터 노드</a:t>
              </a:r>
              <a:r>
                <a:rPr lang="en-US" altLang="ko-KR" sz="1200" b="1">
                  <a:solidFill>
                    <a:srgbClr val="000000"/>
                  </a:solidFill>
                  <a:latin typeface="맑은 고딕" pitchFamily="50" charset="-127"/>
                </a:rPr>
                <a:t> </a:t>
              </a:r>
              <a:r>
                <a:rPr lang="en-US" altLang="ko-KR" sz="1200" b="1" smtClean="0">
                  <a:solidFill>
                    <a:srgbClr val="000000"/>
                  </a:solidFill>
                  <a:latin typeface="맑은 고딕" pitchFamily="50" charset="-127"/>
                </a:rPr>
                <a:t>6 </a:t>
              </a:r>
              <a:endParaRPr lang="en-US" altLang="ko-KR" sz="1200" b="1" dirty="0">
                <a:solidFill>
                  <a:srgbClr val="000000"/>
                </a:solidFill>
                <a:latin typeface="맑은 고딕" pitchFamily="50" charset="-127"/>
              </a:endParaRPr>
            </a:p>
          </p:txBody>
        </p:sp>
        <p:sp>
          <p:nvSpPr>
            <p:cNvPr id="359" name="직사각형 358"/>
            <p:cNvSpPr/>
            <p:nvPr/>
          </p:nvSpPr>
          <p:spPr>
            <a:xfrm>
              <a:off x="2720752" y="4117098"/>
              <a:ext cx="98099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eaLnBrk="0" latinLnBrk="0" hangingPunct="0"/>
              <a:r>
                <a:rPr lang="ko-KR" altLang="en-US" sz="1200" b="1">
                  <a:solidFill>
                    <a:srgbClr val="000000"/>
                  </a:solidFill>
                  <a:latin typeface="맑은 고딕" pitchFamily="50" charset="-127"/>
                </a:rPr>
                <a:t>데이터 노드</a:t>
              </a:r>
              <a:r>
                <a:rPr lang="en-US" altLang="ko-KR" sz="1200" b="1">
                  <a:solidFill>
                    <a:srgbClr val="000000"/>
                  </a:solidFill>
                  <a:latin typeface="맑은 고딕" pitchFamily="50" charset="-127"/>
                </a:rPr>
                <a:t> </a:t>
              </a:r>
              <a:r>
                <a:rPr lang="en-US" altLang="ko-KR" sz="1200" b="1" smtClean="0">
                  <a:solidFill>
                    <a:srgbClr val="000000"/>
                  </a:solidFill>
                  <a:latin typeface="맑은 고딕" pitchFamily="50" charset="-127"/>
                </a:rPr>
                <a:t>7 </a:t>
              </a:r>
              <a:endParaRPr lang="en-US" altLang="ko-KR" sz="1200" b="1" dirty="0">
                <a:solidFill>
                  <a:srgbClr val="000000"/>
                </a:solidFill>
                <a:latin typeface="맑은 고딕" pitchFamily="50" charset="-127"/>
              </a:endParaRPr>
            </a:p>
          </p:txBody>
        </p:sp>
      </p:grpSp>
      <p:grpSp>
        <p:nvGrpSpPr>
          <p:cNvPr id="7" name="그룹 359"/>
          <p:cNvGrpSpPr/>
          <p:nvPr/>
        </p:nvGrpSpPr>
        <p:grpSpPr>
          <a:xfrm>
            <a:off x="1990524" y="5916655"/>
            <a:ext cx="2872332" cy="519093"/>
            <a:chOff x="1575114" y="3875004"/>
            <a:chExt cx="2333770" cy="519093"/>
          </a:xfrm>
        </p:grpSpPr>
        <p:pic>
          <p:nvPicPr>
            <p:cNvPr id="361" name="Picture 464"/>
            <p:cNvPicPr>
              <a:picLocks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448"/>
            <a:stretch>
              <a:fillRect/>
            </a:stretch>
          </p:blipFill>
          <p:spPr bwMode="auto">
            <a:xfrm>
              <a:off x="1604628" y="3875004"/>
              <a:ext cx="1126388" cy="2740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62" name="Picture 464"/>
            <p:cNvPicPr>
              <a:picLocks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448"/>
            <a:stretch>
              <a:fillRect/>
            </a:stretch>
          </p:blipFill>
          <p:spPr bwMode="auto">
            <a:xfrm>
              <a:off x="2782496" y="3879800"/>
              <a:ext cx="1126388" cy="2740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63" name="직사각형 362"/>
            <p:cNvSpPr/>
            <p:nvPr/>
          </p:nvSpPr>
          <p:spPr>
            <a:xfrm>
              <a:off x="1575114" y="4117098"/>
              <a:ext cx="98099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eaLnBrk="0" latinLnBrk="0" hangingPunct="0"/>
              <a:r>
                <a:rPr lang="ko-KR" altLang="en-US" sz="1200" b="1">
                  <a:solidFill>
                    <a:srgbClr val="000000"/>
                  </a:solidFill>
                  <a:latin typeface="맑은 고딕" pitchFamily="50" charset="-127"/>
                </a:rPr>
                <a:t>데이터 노드</a:t>
              </a:r>
              <a:r>
                <a:rPr lang="en-US" altLang="ko-KR" sz="1200" b="1">
                  <a:solidFill>
                    <a:srgbClr val="000000"/>
                  </a:solidFill>
                  <a:latin typeface="맑은 고딕" pitchFamily="50" charset="-127"/>
                </a:rPr>
                <a:t> </a:t>
              </a:r>
              <a:r>
                <a:rPr lang="en-US" altLang="ko-KR" sz="1200" b="1" smtClean="0">
                  <a:solidFill>
                    <a:srgbClr val="000000"/>
                  </a:solidFill>
                  <a:latin typeface="맑은 고딕" pitchFamily="50" charset="-127"/>
                </a:rPr>
                <a:t>9 </a:t>
              </a:r>
              <a:endParaRPr lang="en-US" altLang="ko-KR" sz="1200" b="1" dirty="0">
                <a:solidFill>
                  <a:srgbClr val="000000"/>
                </a:solidFill>
                <a:latin typeface="맑은 고딕" pitchFamily="50" charset="-127"/>
              </a:endParaRPr>
            </a:p>
          </p:txBody>
        </p:sp>
        <p:sp>
          <p:nvSpPr>
            <p:cNvPr id="364" name="직사각형 363"/>
            <p:cNvSpPr/>
            <p:nvPr/>
          </p:nvSpPr>
          <p:spPr>
            <a:xfrm>
              <a:off x="2720752" y="4117098"/>
              <a:ext cx="105393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eaLnBrk="0" latinLnBrk="0" hangingPunct="0"/>
              <a:r>
                <a:rPr lang="ko-KR" altLang="en-US" sz="1200" b="1">
                  <a:solidFill>
                    <a:srgbClr val="000000"/>
                  </a:solidFill>
                  <a:latin typeface="맑은 고딕" pitchFamily="50" charset="-127"/>
                </a:rPr>
                <a:t>데이터 노드</a:t>
              </a:r>
              <a:r>
                <a:rPr lang="en-US" altLang="ko-KR" sz="1200" b="1">
                  <a:solidFill>
                    <a:srgbClr val="000000"/>
                  </a:solidFill>
                  <a:latin typeface="맑은 고딕" pitchFamily="50" charset="-127"/>
                </a:rPr>
                <a:t> </a:t>
              </a:r>
              <a:r>
                <a:rPr lang="en-US" altLang="ko-KR" sz="1200" b="1" smtClean="0">
                  <a:solidFill>
                    <a:srgbClr val="000000"/>
                  </a:solidFill>
                  <a:latin typeface="맑은 고딕" pitchFamily="50" charset="-127"/>
                </a:rPr>
                <a:t>10 </a:t>
              </a:r>
              <a:endParaRPr lang="en-US" altLang="ko-KR" sz="1200" b="1" dirty="0">
                <a:solidFill>
                  <a:srgbClr val="000000"/>
                </a:solidFill>
                <a:latin typeface="맑은 고딕" pitchFamily="50" charset="-127"/>
              </a:endParaRPr>
            </a:p>
          </p:txBody>
        </p:sp>
      </p:grpSp>
      <p:pic>
        <p:nvPicPr>
          <p:cNvPr id="365" name="Picture 464"/>
          <p:cNvPicPr>
            <a:picLocks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448"/>
          <a:stretch>
            <a:fillRect/>
          </a:stretch>
        </p:blipFill>
        <p:spPr bwMode="auto">
          <a:xfrm>
            <a:off x="545932" y="5921450"/>
            <a:ext cx="1386324" cy="2740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6" name="직사각형 365"/>
          <p:cNvSpPr/>
          <p:nvPr/>
        </p:nvSpPr>
        <p:spPr>
          <a:xfrm>
            <a:off x="469940" y="6158749"/>
            <a:ext cx="120738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eaLnBrk="0" latinLnBrk="0" hangingPunct="0"/>
            <a:r>
              <a:rPr lang="ko-KR" altLang="en-US" sz="1200" b="1">
                <a:solidFill>
                  <a:srgbClr val="000000"/>
                </a:solidFill>
                <a:latin typeface="맑은 고딕" pitchFamily="50" charset="-127"/>
              </a:rPr>
              <a:t>데이터 노드</a:t>
            </a:r>
            <a:r>
              <a:rPr lang="en-US" altLang="ko-KR" sz="1200" b="1">
                <a:solidFill>
                  <a:srgbClr val="000000"/>
                </a:solidFill>
                <a:latin typeface="맑은 고딕" pitchFamily="50" charset="-127"/>
              </a:rPr>
              <a:t> </a:t>
            </a:r>
            <a:r>
              <a:rPr lang="en-US" altLang="ko-KR" sz="1200" b="1" smtClean="0">
                <a:solidFill>
                  <a:srgbClr val="000000"/>
                </a:solidFill>
                <a:latin typeface="맑은 고딕" pitchFamily="50" charset="-127"/>
              </a:rPr>
              <a:t>8 </a:t>
            </a:r>
            <a:endParaRPr lang="en-US" altLang="ko-KR" sz="1200" b="1" dirty="0">
              <a:solidFill>
                <a:srgbClr val="000000"/>
              </a:solidFill>
              <a:latin typeface="맑은 고딕" pitchFamily="50" charset="-127"/>
            </a:endParaRPr>
          </a:p>
        </p:txBody>
      </p:sp>
      <p:grpSp>
        <p:nvGrpSpPr>
          <p:cNvPr id="8" name="그룹 366"/>
          <p:cNvGrpSpPr/>
          <p:nvPr/>
        </p:nvGrpSpPr>
        <p:grpSpPr>
          <a:xfrm>
            <a:off x="2651929" y="4482280"/>
            <a:ext cx="2516177" cy="206000"/>
            <a:chOff x="2093255" y="4257866"/>
            <a:chExt cx="2044394" cy="206000"/>
          </a:xfrm>
        </p:grpSpPr>
        <p:cxnSp>
          <p:nvCxnSpPr>
            <p:cNvPr id="368" name="직선 연결선 412"/>
            <p:cNvCxnSpPr>
              <a:cxnSpLocks noChangeShapeType="1"/>
            </p:cNvCxnSpPr>
            <p:nvPr/>
          </p:nvCxnSpPr>
          <p:spPr bwMode="auto">
            <a:xfrm flipV="1">
              <a:off x="3207687" y="4273484"/>
              <a:ext cx="2" cy="190382"/>
            </a:xfrm>
            <a:prstGeom prst="line">
              <a:avLst/>
            </a:prstGeom>
            <a:noFill/>
            <a:ln w="19050" algn="ctr">
              <a:solidFill>
                <a:srgbClr val="007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69" name="직선 연결선 412"/>
            <p:cNvCxnSpPr>
              <a:cxnSpLocks noChangeShapeType="1"/>
            </p:cNvCxnSpPr>
            <p:nvPr/>
          </p:nvCxnSpPr>
          <p:spPr bwMode="auto">
            <a:xfrm flipV="1">
              <a:off x="2097602" y="4257866"/>
              <a:ext cx="0" cy="137451"/>
            </a:xfrm>
            <a:prstGeom prst="line">
              <a:avLst/>
            </a:prstGeom>
            <a:noFill/>
            <a:ln w="19050" algn="ctr">
              <a:solidFill>
                <a:srgbClr val="007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70" name="직선 연결선 412"/>
            <p:cNvCxnSpPr>
              <a:cxnSpLocks noChangeShapeType="1"/>
            </p:cNvCxnSpPr>
            <p:nvPr/>
          </p:nvCxnSpPr>
          <p:spPr bwMode="auto">
            <a:xfrm>
              <a:off x="2093255" y="4266106"/>
              <a:ext cx="2044394" cy="0"/>
            </a:xfrm>
            <a:prstGeom prst="line">
              <a:avLst/>
            </a:prstGeom>
            <a:noFill/>
            <a:ln w="19050" algn="ctr">
              <a:solidFill>
                <a:srgbClr val="007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9" name="그룹 370"/>
          <p:cNvGrpSpPr/>
          <p:nvPr/>
        </p:nvGrpSpPr>
        <p:grpSpPr>
          <a:xfrm>
            <a:off x="2693571" y="5146004"/>
            <a:ext cx="2516177" cy="206000"/>
            <a:chOff x="2093255" y="4257866"/>
            <a:chExt cx="2044394" cy="206000"/>
          </a:xfrm>
        </p:grpSpPr>
        <p:cxnSp>
          <p:nvCxnSpPr>
            <p:cNvPr id="372" name="직선 연결선 412"/>
            <p:cNvCxnSpPr>
              <a:cxnSpLocks noChangeShapeType="1"/>
            </p:cNvCxnSpPr>
            <p:nvPr/>
          </p:nvCxnSpPr>
          <p:spPr bwMode="auto">
            <a:xfrm flipV="1">
              <a:off x="3207687" y="4273484"/>
              <a:ext cx="2" cy="190382"/>
            </a:xfrm>
            <a:prstGeom prst="line">
              <a:avLst/>
            </a:prstGeom>
            <a:noFill/>
            <a:ln w="19050" algn="ctr">
              <a:solidFill>
                <a:srgbClr val="007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73" name="직선 연결선 412"/>
            <p:cNvCxnSpPr>
              <a:cxnSpLocks noChangeShapeType="1"/>
            </p:cNvCxnSpPr>
            <p:nvPr/>
          </p:nvCxnSpPr>
          <p:spPr bwMode="auto">
            <a:xfrm flipV="1">
              <a:off x="2097602" y="4257866"/>
              <a:ext cx="0" cy="137451"/>
            </a:xfrm>
            <a:prstGeom prst="line">
              <a:avLst/>
            </a:prstGeom>
            <a:noFill/>
            <a:ln w="19050" algn="ctr">
              <a:solidFill>
                <a:srgbClr val="007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74" name="직선 연결선 412"/>
            <p:cNvCxnSpPr>
              <a:cxnSpLocks noChangeShapeType="1"/>
            </p:cNvCxnSpPr>
            <p:nvPr/>
          </p:nvCxnSpPr>
          <p:spPr bwMode="auto">
            <a:xfrm>
              <a:off x="2093255" y="4266106"/>
              <a:ext cx="2044394" cy="0"/>
            </a:xfrm>
            <a:prstGeom prst="line">
              <a:avLst/>
            </a:prstGeom>
            <a:noFill/>
            <a:ln w="19050" algn="ctr">
              <a:solidFill>
                <a:srgbClr val="007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375" name="직선 연결선 374"/>
          <p:cNvCxnSpPr/>
          <p:nvPr/>
        </p:nvCxnSpPr>
        <p:spPr bwMode="auto">
          <a:xfrm flipV="1">
            <a:off x="6051687" y="1336909"/>
            <a:ext cx="0" cy="3741375"/>
          </a:xfrm>
          <a:prstGeom prst="line">
            <a:avLst/>
          </a:prstGeom>
          <a:ln w="50800" cmpd="thickThin">
            <a:solidFill>
              <a:srgbClr val="0070C0"/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6" name="모서리가 둥근 직사각형 69"/>
          <p:cNvSpPr>
            <a:spLocks noChangeArrowheads="1"/>
          </p:cNvSpPr>
          <p:nvPr/>
        </p:nvSpPr>
        <p:spPr bwMode="auto">
          <a:xfrm>
            <a:off x="411679" y="3715744"/>
            <a:ext cx="4574569" cy="2749031"/>
          </a:xfrm>
          <a:prstGeom prst="roundRect">
            <a:avLst>
              <a:gd name="adj" fmla="val 10190"/>
            </a:avLst>
          </a:prstGeom>
          <a:noFill/>
          <a:ln w="9525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72000" tIns="0" rIns="18000" bIns="0"/>
          <a:lstStyle/>
          <a:p>
            <a:pPr latinLnBrk="0"/>
            <a:endParaRPr lang="ko-KR" altLang="en-US">
              <a:solidFill>
                <a:srgbClr val="000000"/>
              </a:solidFill>
              <a:ea typeface="Arials"/>
              <a:cs typeface="Arials"/>
            </a:endParaRPr>
          </a:p>
        </p:txBody>
      </p:sp>
      <p:grpSp>
        <p:nvGrpSpPr>
          <p:cNvPr id="11" name="그룹 376"/>
          <p:cNvGrpSpPr/>
          <p:nvPr/>
        </p:nvGrpSpPr>
        <p:grpSpPr>
          <a:xfrm>
            <a:off x="1314656" y="3527824"/>
            <a:ext cx="3853735" cy="461468"/>
            <a:chOff x="849732" y="1457406"/>
            <a:chExt cx="3131160" cy="461468"/>
          </a:xfrm>
        </p:grpSpPr>
        <p:cxnSp>
          <p:nvCxnSpPr>
            <p:cNvPr id="378" name="직선 연결선 412"/>
            <p:cNvCxnSpPr>
              <a:cxnSpLocks noChangeShapeType="1"/>
            </p:cNvCxnSpPr>
            <p:nvPr/>
          </p:nvCxnSpPr>
          <p:spPr bwMode="auto">
            <a:xfrm flipV="1">
              <a:off x="2036676" y="1457406"/>
              <a:ext cx="0" cy="442716"/>
            </a:xfrm>
            <a:prstGeom prst="line">
              <a:avLst/>
            </a:prstGeom>
            <a:noFill/>
            <a:ln w="19050" algn="ctr">
              <a:solidFill>
                <a:srgbClr val="007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79" name="직선 연결선 412"/>
            <p:cNvCxnSpPr>
              <a:cxnSpLocks noChangeShapeType="1"/>
            </p:cNvCxnSpPr>
            <p:nvPr/>
          </p:nvCxnSpPr>
          <p:spPr bwMode="auto">
            <a:xfrm flipV="1">
              <a:off x="862705" y="1460542"/>
              <a:ext cx="0" cy="442716"/>
            </a:xfrm>
            <a:prstGeom prst="line">
              <a:avLst/>
            </a:prstGeom>
            <a:noFill/>
            <a:ln w="19050" algn="ctr">
              <a:solidFill>
                <a:srgbClr val="007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80" name="직선 연결선 412"/>
            <p:cNvCxnSpPr>
              <a:cxnSpLocks noChangeShapeType="1"/>
            </p:cNvCxnSpPr>
            <p:nvPr/>
          </p:nvCxnSpPr>
          <p:spPr bwMode="auto">
            <a:xfrm>
              <a:off x="849732" y="1468782"/>
              <a:ext cx="3131160" cy="0"/>
            </a:xfrm>
            <a:prstGeom prst="line">
              <a:avLst/>
            </a:prstGeom>
            <a:noFill/>
            <a:ln w="19050" algn="ctr">
              <a:solidFill>
                <a:srgbClr val="007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81" name="TextBox 16"/>
            <p:cNvSpPr txBox="1">
              <a:spLocks noChangeArrowheads="1"/>
            </p:cNvSpPr>
            <p:nvPr/>
          </p:nvSpPr>
          <p:spPr bwMode="auto">
            <a:xfrm>
              <a:off x="1518857" y="1543514"/>
              <a:ext cx="1145861" cy="24622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0070C0"/>
              </a:solidFill>
              <a:prstDash val="dash"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lvl1pPr eaLnBrk="0" hangingPunct="0">
                <a:defRPr kumimoji="1" sz="1100">
                  <a:solidFill>
                    <a:schemeClr val="tx1"/>
                  </a:solidFill>
                  <a:latin typeface="Arial" pitchFamily="34" charset="0"/>
                  <a:ea typeface="HY태고딕"/>
                  <a:cs typeface="HY태고딕"/>
                </a:defRPr>
              </a:lvl1pPr>
              <a:lvl2pPr marL="742950" indent="-285750" eaLnBrk="0" hangingPunct="0">
                <a:defRPr kumimoji="1" sz="1100">
                  <a:solidFill>
                    <a:schemeClr val="tx1"/>
                  </a:solidFill>
                  <a:latin typeface="Arial" pitchFamily="34" charset="0"/>
                  <a:ea typeface="HY태고딕"/>
                  <a:cs typeface="HY태고딕"/>
                </a:defRPr>
              </a:lvl2pPr>
              <a:lvl3pPr marL="1143000" indent="-228600" eaLnBrk="0" hangingPunct="0">
                <a:defRPr kumimoji="1" sz="1100">
                  <a:solidFill>
                    <a:schemeClr val="tx1"/>
                  </a:solidFill>
                  <a:latin typeface="Arial" pitchFamily="34" charset="0"/>
                  <a:ea typeface="HY태고딕"/>
                  <a:cs typeface="HY태고딕"/>
                </a:defRPr>
              </a:lvl3pPr>
              <a:lvl4pPr marL="1600200" indent="-228600" eaLnBrk="0" hangingPunct="0">
                <a:defRPr kumimoji="1" sz="1100">
                  <a:solidFill>
                    <a:schemeClr val="tx1"/>
                  </a:solidFill>
                  <a:latin typeface="Arial" pitchFamily="34" charset="0"/>
                  <a:ea typeface="HY태고딕"/>
                  <a:cs typeface="HY태고딕"/>
                </a:defRPr>
              </a:lvl4pPr>
              <a:lvl5pPr marL="2057400" indent="-228600" eaLnBrk="0" hangingPunct="0">
                <a:defRPr kumimoji="1" sz="1100">
                  <a:solidFill>
                    <a:schemeClr val="tx1"/>
                  </a:solidFill>
                  <a:latin typeface="Arial" pitchFamily="34" charset="0"/>
                  <a:ea typeface="HY태고딕"/>
                  <a:cs typeface="HY태고딕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100">
                  <a:solidFill>
                    <a:schemeClr val="tx1"/>
                  </a:solidFill>
                  <a:latin typeface="Arial" pitchFamily="34" charset="0"/>
                  <a:ea typeface="HY태고딕"/>
                  <a:cs typeface="HY태고딕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100">
                  <a:solidFill>
                    <a:schemeClr val="tx1"/>
                  </a:solidFill>
                  <a:latin typeface="Arial" pitchFamily="34" charset="0"/>
                  <a:ea typeface="HY태고딕"/>
                  <a:cs typeface="HY태고딕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100">
                  <a:solidFill>
                    <a:schemeClr val="tx1"/>
                  </a:solidFill>
                  <a:latin typeface="Arial" pitchFamily="34" charset="0"/>
                  <a:ea typeface="HY태고딕"/>
                  <a:cs typeface="HY태고딕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100">
                  <a:solidFill>
                    <a:schemeClr val="tx1"/>
                  </a:solidFill>
                  <a:latin typeface="Arial" pitchFamily="34" charset="0"/>
                  <a:ea typeface="HY태고딕"/>
                  <a:cs typeface="HY태고딕"/>
                </a:defRPr>
              </a:lvl9pPr>
            </a:lstStyle>
            <a:p>
              <a:pPr algn="ctr" eaLnBrk="1" hangingPunct="1"/>
              <a:r>
                <a:rPr lang="ko-KR" altLang="en-US" sz="1000" b="1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데이터 </a:t>
              </a:r>
              <a:r>
                <a:rPr lang="ko-KR" altLang="en-US" sz="1000" b="1" dirty="0" err="1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노드</a:t>
              </a:r>
              <a:endParaRPr lang="ko-KR" altLang="en-US" sz="10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cxnSp>
          <p:nvCxnSpPr>
            <p:cNvPr id="382" name="직선 연결선 412"/>
            <p:cNvCxnSpPr>
              <a:cxnSpLocks noChangeShapeType="1"/>
            </p:cNvCxnSpPr>
            <p:nvPr/>
          </p:nvCxnSpPr>
          <p:spPr bwMode="auto">
            <a:xfrm flipV="1">
              <a:off x="3116796" y="1476158"/>
              <a:ext cx="0" cy="442716"/>
            </a:xfrm>
            <a:prstGeom prst="line">
              <a:avLst/>
            </a:prstGeom>
            <a:noFill/>
            <a:ln w="19050" algn="ctr">
              <a:solidFill>
                <a:srgbClr val="007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383" name="직사각형 382"/>
          <p:cNvSpPr/>
          <p:nvPr/>
        </p:nvSpPr>
        <p:spPr bwMode="auto">
          <a:xfrm>
            <a:off x="1689769" y="1198734"/>
            <a:ext cx="2333771" cy="244114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36000" rIns="36000" rtlCol="0" anchor="ctr" anchorCtr="0"/>
          <a:lstStyle/>
          <a:p>
            <a:pPr algn="ctr"/>
            <a:r>
              <a:rPr kumimoji="1" lang="ko-KR" altLang="en-US" sz="1400" b="1">
                <a:solidFill>
                  <a:schemeClr val="bg1"/>
                </a:solidFill>
                <a:latin typeface="+mn-ea"/>
                <a:ea typeface="+mn-ea"/>
                <a:cs typeface="+mn-cs"/>
              </a:rPr>
              <a:t>하둡 플랫폼</a:t>
            </a:r>
            <a:endParaRPr kumimoji="1" lang="ko-KR" altLang="en-US" sz="1400" b="1" dirty="0">
              <a:solidFill>
                <a:schemeClr val="bg1"/>
              </a:solidFill>
              <a:latin typeface="+mn-ea"/>
              <a:ea typeface="+mn-ea"/>
              <a:cs typeface="+mn-cs"/>
            </a:endParaRPr>
          </a:p>
        </p:txBody>
      </p:sp>
      <p:grpSp>
        <p:nvGrpSpPr>
          <p:cNvPr id="12" name="그룹 383"/>
          <p:cNvGrpSpPr/>
          <p:nvPr/>
        </p:nvGrpSpPr>
        <p:grpSpPr>
          <a:xfrm>
            <a:off x="6086881" y="1141110"/>
            <a:ext cx="5606964" cy="1741544"/>
            <a:chOff x="4916996" y="4639784"/>
            <a:chExt cx="4555658" cy="1741544"/>
          </a:xfrm>
        </p:grpSpPr>
        <p:sp>
          <p:nvSpPr>
            <p:cNvPr id="385" name="모서리가 둥근 직사각형 384"/>
            <p:cNvSpPr/>
            <p:nvPr/>
          </p:nvSpPr>
          <p:spPr bwMode="auto">
            <a:xfrm>
              <a:off x="5021016" y="4899647"/>
              <a:ext cx="4451638" cy="1481681"/>
            </a:xfrm>
            <a:prstGeom prst="roundRect">
              <a:avLst>
                <a:gd name="adj" fmla="val 5382"/>
              </a:avLst>
            </a:prstGeom>
            <a:solidFill>
              <a:schemeClr val="bg1"/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solidFill>
                  <a:srgbClr val="FFFFFF"/>
                </a:solidFill>
                <a:latin typeface="맑은 고딕" pitchFamily="50" charset="-127"/>
              </a:endParaRPr>
            </a:p>
          </p:txBody>
        </p:sp>
        <p:grpSp>
          <p:nvGrpSpPr>
            <p:cNvPr id="13" name="그룹 385"/>
            <p:cNvGrpSpPr/>
            <p:nvPr/>
          </p:nvGrpSpPr>
          <p:grpSpPr>
            <a:xfrm>
              <a:off x="5224182" y="5110360"/>
              <a:ext cx="1305230" cy="1270968"/>
              <a:chOff x="11493824" y="4649859"/>
              <a:chExt cx="1305230" cy="1270968"/>
            </a:xfrm>
          </p:grpSpPr>
          <p:sp>
            <p:nvSpPr>
              <p:cNvPr id="399" name="직사각형 80"/>
              <p:cNvSpPr>
                <a:spLocks noChangeArrowheads="1"/>
              </p:cNvSpPr>
              <p:nvPr/>
            </p:nvSpPr>
            <p:spPr bwMode="auto">
              <a:xfrm>
                <a:off x="11493824" y="4905164"/>
                <a:ext cx="1305230" cy="10156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 eaLnBrk="0" latinLnBrk="0" hangingPunct="0"/>
                <a:r>
                  <a:rPr lang="en-US" altLang="ko-KR" sz="1200" b="1" smtClean="0">
                    <a:solidFill>
                      <a:srgbClr val="C00000"/>
                    </a:solidFill>
                    <a:latin typeface="맑은 고딕" pitchFamily="50" charset="-127"/>
                  </a:rPr>
                  <a:t>[</a:t>
                </a:r>
                <a:r>
                  <a:rPr lang="ko-KR" altLang="en-US" sz="1200" b="1" smtClean="0">
                    <a:solidFill>
                      <a:srgbClr val="C00000"/>
                    </a:solidFill>
                    <a:latin typeface="맑은 고딕" pitchFamily="50" charset="-127"/>
                  </a:rPr>
                  <a:t>수집 서버 </a:t>
                </a:r>
                <a:r>
                  <a:rPr lang="en-US" altLang="ko-KR" sz="1200" b="1" smtClean="0">
                    <a:solidFill>
                      <a:srgbClr val="C00000"/>
                    </a:solidFill>
                    <a:latin typeface="맑은 고딕" pitchFamily="50" charset="-127"/>
                  </a:rPr>
                  <a:t>1] </a:t>
                </a:r>
                <a:endParaRPr lang="en-US" altLang="ko-KR" sz="1200" b="1" dirty="0" smtClean="0">
                  <a:solidFill>
                    <a:srgbClr val="C00000"/>
                  </a:solidFill>
                  <a:latin typeface="맑은 고딕" pitchFamily="50" charset="-127"/>
                </a:endParaRPr>
              </a:p>
              <a:p>
                <a:pPr eaLnBrk="0" latinLnBrk="0" hangingPunct="0"/>
                <a:endParaRPr lang="en-US" altLang="ko-KR" sz="800" b="1" dirty="0">
                  <a:solidFill>
                    <a:srgbClr val="000000"/>
                  </a:solidFill>
                  <a:latin typeface="맑은 고딕" pitchFamily="50" charset="-127"/>
                </a:endParaRPr>
              </a:p>
              <a:p>
                <a:pPr eaLnBrk="0" latinLnBrk="0" hangingPunct="0"/>
                <a:r>
                  <a:rPr lang="en-US" altLang="ko-KR" sz="800" dirty="0" smtClean="0">
                    <a:solidFill>
                      <a:srgbClr val="000000"/>
                    </a:solidFill>
                    <a:latin typeface="맑은 고딕" pitchFamily="50" charset="-127"/>
                  </a:rPr>
                  <a:t>x86</a:t>
                </a:r>
              </a:p>
              <a:p>
                <a:pPr eaLnBrk="0" latinLnBrk="0" hangingPunct="0"/>
                <a:r>
                  <a:rPr lang="en-US" altLang="ko-KR" sz="800" dirty="0" smtClean="0">
                    <a:solidFill>
                      <a:srgbClr val="000000"/>
                    </a:solidFill>
                    <a:latin typeface="맑은 고딕" pitchFamily="50" charset="-127"/>
                  </a:rPr>
                  <a:t>2CPU, 64G RAM</a:t>
                </a:r>
              </a:p>
              <a:p>
                <a:pPr eaLnBrk="0" latinLnBrk="0" hangingPunct="0"/>
                <a:r>
                  <a:rPr lang="en-US" altLang="ko-KR" sz="800" dirty="0" smtClean="0">
                    <a:solidFill>
                      <a:srgbClr val="000000"/>
                    </a:solidFill>
                    <a:latin typeface="맑은 고딕" pitchFamily="50" charset="-127"/>
                  </a:rPr>
                  <a:t>36TB </a:t>
                </a:r>
                <a:r>
                  <a:rPr lang="en-US" altLang="ko-KR" sz="800" smtClean="0">
                    <a:solidFill>
                      <a:srgbClr val="000000"/>
                    </a:solidFill>
                    <a:latin typeface="맑은 고딕" pitchFamily="50" charset="-127"/>
                  </a:rPr>
                  <a:t>SATA HDD</a:t>
                </a:r>
              </a:p>
              <a:p>
                <a:pPr eaLnBrk="0" latinLnBrk="0" hangingPunct="0"/>
                <a:r>
                  <a:rPr lang="en-US" altLang="ko-KR" sz="800" smtClean="0">
                    <a:solidFill>
                      <a:srgbClr val="000000"/>
                    </a:solidFill>
                    <a:latin typeface="맑은 고딕" pitchFamily="50" charset="-127"/>
                  </a:rPr>
                  <a:t>ETL(</a:t>
                </a:r>
                <a:r>
                  <a:rPr lang="ko-KR" altLang="en-US" sz="800" smtClean="0">
                    <a:solidFill>
                      <a:srgbClr val="000000"/>
                    </a:solidFill>
                    <a:latin typeface="맑은 고딕" pitchFamily="50" charset="-127"/>
                  </a:rPr>
                  <a:t>유관기관</a:t>
                </a:r>
                <a:r>
                  <a:rPr lang="en-US" altLang="ko-KR" sz="800" smtClean="0">
                    <a:solidFill>
                      <a:srgbClr val="000000"/>
                    </a:solidFill>
                    <a:latin typeface="맑은 고딕" pitchFamily="50" charset="-127"/>
                  </a:rPr>
                  <a:t>)</a:t>
                </a:r>
                <a:endParaRPr lang="en-US" altLang="ko-KR" sz="800" dirty="0" smtClean="0">
                  <a:solidFill>
                    <a:srgbClr val="000000"/>
                  </a:solidFill>
                  <a:latin typeface="맑은 고딕" pitchFamily="50" charset="-127"/>
                </a:endParaRPr>
              </a:p>
              <a:p>
                <a:pPr eaLnBrk="0" latinLnBrk="0" hangingPunct="0"/>
                <a:r>
                  <a:rPr lang="en-US" altLang="ko-KR" sz="800" smtClean="0">
                    <a:solidFill>
                      <a:srgbClr val="000000"/>
                    </a:solidFill>
                    <a:latin typeface="맑은 고딕" pitchFamily="50" charset="-127"/>
                  </a:rPr>
                  <a:t>Linux</a:t>
                </a:r>
                <a:endParaRPr lang="en-US" altLang="ko-KR" sz="800" dirty="0">
                  <a:solidFill>
                    <a:srgbClr val="000000"/>
                  </a:solidFill>
                  <a:latin typeface="맑은 고딕" pitchFamily="50" charset="-127"/>
                </a:endParaRPr>
              </a:p>
            </p:txBody>
          </p:sp>
          <p:pic>
            <p:nvPicPr>
              <p:cNvPr id="400" name="Picture 464"/>
              <p:cNvPicPr>
                <a:picLocks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32448"/>
              <a:stretch>
                <a:fillRect/>
              </a:stretch>
            </p:blipFill>
            <p:spPr bwMode="auto">
              <a:xfrm>
                <a:off x="11578510" y="4649859"/>
                <a:ext cx="1126388" cy="2740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14" name="그룹 386"/>
            <p:cNvGrpSpPr/>
            <p:nvPr/>
          </p:nvGrpSpPr>
          <p:grpSpPr>
            <a:xfrm>
              <a:off x="6547244" y="5104022"/>
              <a:ext cx="1305230" cy="1270968"/>
              <a:chOff x="11493824" y="4649859"/>
              <a:chExt cx="1305230" cy="1270968"/>
            </a:xfrm>
          </p:grpSpPr>
          <p:sp>
            <p:nvSpPr>
              <p:cNvPr id="397" name="직사각형 80"/>
              <p:cNvSpPr>
                <a:spLocks noChangeArrowheads="1"/>
              </p:cNvSpPr>
              <p:nvPr/>
            </p:nvSpPr>
            <p:spPr bwMode="auto">
              <a:xfrm>
                <a:off x="11493824" y="4905164"/>
                <a:ext cx="1305230" cy="10156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 eaLnBrk="0" latinLnBrk="0" hangingPunct="0"/>
                <a:r>
                  <a:rPr lang="ko-KR" altLang="en-US" sz="1200" b="1" smtClean="0">
                    <a:solidFill>
                      <a:srgbClr val="000000"/>
                    </a:solidFill>
                    <a:latin typeface="맑은 고딕" pitchFamily="50" charset="-127"/>
                  </a:rPr>
                  <a:t>수집 서버 </a:t>
                </a:r>
                <a:r>
                  <a:rPr lang="en-US" altLang="ko-KR" sz="1200" b="1" smtClean="0">
                    <a:solidFill>
                      <a:srgbClr val="000000"/>
                    </a:solidFill>
                    <a:latin typeface="맑은 고딕" pitchFamily="50" charset="-127"/>
                  </a:rPr>
                  <a:t>2 </a:t>
                </a:r>
                <a:endParaRPr lang="en-US" altLang="ko-KR" sz="1200" b="1" dirty="0" smtClean="0">
                  <a:solidFill>
                    <a:srgbClr val="000000"/>
                  </a:solidFill>
                  <a:latin typeface="맑은 고딕" pitchFamily="50" charset="-127"/>
                </a:endParaRPr>
              </a:p>
              <a:p>
                <a:pPr eaLnBrk="0" latinLnBrk="0" hangingPunct="0"/>
                <a:endParaRPr lang="en-US" altLang="ko-KR" sz="800" b="1" dirty="0">
                  <a:solidFill>
                    <a:srgbClr val="000000"/>
                  </a:solidFill>
                  <a:latin typeface="맑은 고딕" pitchFamily="50" charset="-127"/>
                </a:endParaRPr>
              </a:p>
              <a:p>
                <a:pPr eaLnBrk="0" latinLnBrk="0" hangingPunct="0"/>
                <a:r>
                  <a:rPr lang="en-US" altLang="ko-KR" sz="800" dirty="0" smtClean="0">
                    <a:solidFill>
                      <a:srgbClr val="000000"/>
                    </a:solidFill>
                    <a:latin typeface="맑은 고딕" pitchFamily="50" charset="-127"/>
                  </a:rPr>
                  <a:t>x86</a:t>
                </a:r>
              </a:p>
              <a:p>
                <a:pPr eaLnBrk="0" latinLnBrk="0" hangingPunct="0"/>
                <a:r>
                  <a:rPr lang="en-US" altLang="ko-KR" sz="800" dirty="0" smtClean="0">
                    <a:solidFill>
                      <a:srgbClr val="000000"/>
                    </a:solidFill>
                    <a:latin typeface="맑은 고딕" pitchFamily="50" charset="-127"/>
                  </a:rPr>
                  <a:t>2CPU, 64G RAM</a:t>
                </a:r>
              </a:p>
              <a:p>
                <a:pPr eaLnBrk="0" latinLnBrk="0" hangingPunct="0"/>
                <a:r>
                  <a:rPr lang="en-US" altLang="ko-KR" sz="800" dirty="0" smtClean="0">
                    <a:solidFill>
                      <a:srgbClr val="000000"/>
                    </a:solidFill>
                    <a:latin typeface="맑은 고딕" pitchFamily="50" charset="-127"/>
                  </a:rPr>
                  <a:t>36TB </a:t>
                </a:r>
                <a:r>
                  <a:rPr lang="en-US" altLang="ko-KR" sz="800" smtClean="0">
                    <a:solidFill>
                      <a:srgbClr val="000000"/>
                    </a:solidFill>
                    <a:latin typeface="맑은 고딕" pitchFamily="50" charset="-127"/>
                  </a:rPr>
                  <a:t>SATA HDD</a:t>
                </a:r>
              </a:p>
              <a:p>
                <a:pPr eaLnBrk="0" latinLnBrk="0" hangingPunct="0"/>
                <a:r>
                  <a:rPr lang="en-US" altLang="ko-KR" sz="800" smtClean="0">
                    <a:solidFill>
                      <a:srgbClr val="000000"/>
                    </a:solidFill>
                    <a:latin typeface="맑은 고딕" pitchFamily="50" charset="-127"/>
                  </a:rPr>
                  <a:t>ETL(</a:t>
                </a:r>
                <a:r>
                  <a:rPr lang="ko-KR" altLang="en-US" sz="800" smtClean="0">
                    <a:solidFill>
                      <a:srgbClr val="000000"/>
                    </a:solidFill>
                    <a:latin typeface="맑은 고딕" pitchFamily="50" charset="-127"/>
                  </a:rPr>
                  <a:t>병의원</a:t>
                </a:r>
                <a:r>
                  <a:rPr lang="en-US" altLang="ko-KR" sz="800" smtClean="0">
                    <a:solidFill>
                      <a:srgbClr val="000000"/>
                    </a:solidFill>
                    <a:latin typeface="맑은 고딕" pitchFamily="50" charset="-127"/>
                  </a:rPr>
                  <a:t>)</a:t>
                </a:r>
                <a:endParaRPr lang="en-US" altLang="ko-KR" sz="800" dirty="0" smtClean="0">
                  <a:solidFill>
                    <a:srgbClr val="000000"/>
                  </a:solidFill>
                  <a:latin typeface="맑은 고딕" pitchFamily="50" charset="-127"/>
                </a:endParaRPr>
              </a:p>
              <a:p>
                <a:pPr eaLnBrk="0" latinLnBrk="0" hangingPunct="0"/>
                <a:r>
                  <a:rPr lang="en-US" altLang="ko-KR" sz="800" smtClean="0">
                    <a:solidFill>
                      <a:srgbClr val="000000"/>
                    </a:solidFill>
                    <a:latin typeface="맑은 고딕" pitchFamily="50" charset="-127"/>
                  </a:rPr>
                  <a:t>Linux</a:t>
                </a:r>
                <a:endParaRPr lang="en-US" altLang="ko-KR" sz="800" dirty="0">
                  <a:solidFill>
                    <a:srgbClr val="000000"/>
                  </a:solidFill>
                  <a:latin typeface="맑은 고딕" pitchFamily="50" charset="-127"/>
                </a:endParaRPr>
              </a:p>
            </p:txBody>
          </p:sp>
          <p:pic>
            <p:nvPicPr>
              <p:cNvPr id="398" name="Picture 464"/>
              <p:cNvPicPr>
                <a:picLocks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32448"/>
              <a:stretch>
                <a:fillRect/>
              </a:stretch>
            </p:blipFill>
            <p:spPr bwMode="auto">
              <a:xfrm>
                <a:off x="11578510" y="4649859"/>
                <a:ext cx="1126388" cy="2740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15" name="그룹 387"/>
            <p:cNvGrpSpPr/>
            <p:nvPr/>
          </p:nvGrpSpPr>
          <p:grpSpPr>
            <a:xfrm>
              <a:off x="7843387" y="5104022"/>
              <a:ext cx="1520566" cy="1270968"/>
              <a:chOff x="11493823" y="4649859"/>
              <a:chExt cx="1520566" cy="1270968"/>
            </a:xfrm>
          </p:grpSpPr>
          <p:sp>
            <p:nvSpPr>
              <p:cNvPr id="395" name="직사각형 80"/>
              <p:cNvSpPr>
                <a:spLocks noChangeArrowheads="1"/>
              </p:cNvSpPr>
              <p:nvPr/>
            </p:nvSpPr>
            <p:spPr bwMode="auto">
              <a:xfrm>
                <a:off x="11493823" y="4905164"/>
                <a:ext cx="1520566" cy="10156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 eaLnBrk="0" latinLnBrk="0" hangingPunct="0"/>
                <a:r>
                  <a:rPr lang="ko-KR" altLang="en-US" sz="1200" b="1" smtClean="0">
                    <a:solidFill>
                      <a:srgbClr val="000000"/>
                    </a:solidFill>
                    <a:latin typeface="맑은 고딕" pitchFamily="50" charset="-127"/>
                  </a:rPr>
                  <a:t>웹수집 서버</a:t>
                </a:r>
                <a:r>
                  <a:rPr lang="en-US" altLang="ko-KR" sz="1200" b="1" smtClean="0">
                    <a:solidFill>
                      <a:srgbClr val="000000"/>
                    </a:solidFill>
                    <a:latin typeface="맑은 고딕" pitchFamily="50" charset="-127"/>
                  </a:rPr>
                  <a:t> </a:t>
                </a:r>
                <a:endParaRPr lang="en-US" altLang="ko-KR" sz="1200" b="1" dirty="0" smtClean="0">
                  <a:solidFill>
                    <a:srgbClr val="000000"/>
                  </a:solidFill>
                  <a:latin typeface="맑은 고딕" pitchFamily="50" charset="-127"/>
                </a:endParaRPr>
              </a:p>
              <a:p>
                <a:pPr eaLnBrk="0" latinLnBrk="0" hangingPunct="0"/>
                <a:endParaRPr lang="en-US" altLang="ko-KR" sz="800" b="1" dirty="0">
                  <a:solidFill>
                    <a:srgbClr val="000000"/>
                  </a:solidFill>
                  <a:latin typeface="맑은 고딕" pitchFamily="50" charset="-127"/>
                </a:endParaRPr>
              </a:p>
              <a:p>
                <a:pPr eaLnBrk="0" latinLnBrk="0" hangingPunct="0"/>
                <a:r>
                  <a:rPr lang="en-US" altLang="ko-KR" sz="800" dirty="0" smtClean="0">
                    <a:solidFill>
                      <a:srgbClr val="000000"/>
                    </a:solidFill>
                    <a:latin typeface="맑은 고딕" pitchFamily="50" charset="-127"/>
                  </a:rPr>
                  <a:t>x86</a:t>
                </a:r>
              </a:p>
              <a:p>
                <a:pPr eaLnBrk="0" latinLnBrk="0" hangingPunct="0"/>
                <a:r>
                  <a:rPr lang="en-US" altLang="ko-KR" sz="800" dirty="0" smtClean="0">
                    <a:solidFill>
                      <a:srgbClr val="000000"/>
                    </a:solidFill>
                    <a:latin typeface="맑은 고딕" pitchFamily="50" charset="-127"/>
                  </a:rPr>
                  <a:t>2CPU, 64G RAM</a:t>
                </a:r>
              </a:p>
              <a:p>
                <a:pPr eaLnBrk="0" latinLnBrk="0" hangingPunct="0"/>
                <a:r>
                  <a:rPr lang="en-US" altLang="ko-KR" sz="800" dirty="0" smtClean="0">
                    <a:solidFill>
                      <a:srgbClr val="000000"/>
                    </a:solidFill>
                    <a:latin typeface="맑은 고딕" pitchFamily="50" charset="-127"/>
                  </a:rPr>
                  <a:t>36TB </a:t>
                </a:r>
                <a:r>
                  <a:rPr lang="en-US" altLang="ko-KR" sz="800" smtClean="0">
                    <a:solidFill>
                      <a:srgbClr val="000000"/>
                    </a:solidFill>
                    <a:latin typeface="맑은 고딕" pitchFamily="50" charset="-127"/>
                  </a:rPr>
                  <a:t>SATA HDD</a:t>
                </a:r>
              </a:p>
              <a:p>
                <a:pPr eaLnBrk="0" latinLnBrk="0" hangingPunct="0"/>
                <a:r>
                  <a:rPr lang="en-US" altLang="ko-KR" sz="800" smtClean="0">
                    <a:solidFill>
                      <a:srgbClr val="000000"/>
                    </a:solidFill>
                    <a:latin typeface="맑은 고딕" pitchFamily="50" charset="-127"/>
                  </a:rPr>
                  <a:t>Web Crawler, Search Engine</a:t>
                </a:r>
                <a:endParaRPr lang="en-US" altLang="ko-KR" sz="800" dirty="0" smtClean="0">
                  <a:solidFill>
                    <a:srgbClr val="000000"/>
                  </a:solidFill>
                  <a:latin typeface="맑은 고딕" pitchFamily="50" charset="-127"/>
                </a:endParaRPr>
              </a:p>
              <a:p>
                <a:pPr eaLnBrk="0" latinLnBrk="0" hangingPunct="0"/>
                <a:r>
                  <a:rPr lang="en-US" altLang="ko-KR" sz="800" smtClean="0">
                    <a:solidFill>
                      <a:srgbClr val="000000"/>
                    </a:solidFill>
                    <a:latin typeface="맑은 고딕" pitchFamily="50" charset="-127"/>
                  </a:rPr>
                  <a:t>Linux</a:t>
                </a:r>
                <a:endParaRPr lang="en-US" altLang="ko-KR" sz="800" dirty="0">
                  <a:solidFill>
                    <a:srgbClr val="000000"/>
                  </a:solidFill>
                  <a:latin typeface="맑은 고딕" pitchFamily="50" charset="-127"/>
                </a:endParaRPr>
              </a:p>
            </p:txBody>
          </p:sp>
          <p:pic>
            <p:nvPicPr>
              <p:cNvPr id="396" name="Picture 464"/>
              <p:cNvPicPr>
                <a:picLocks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32448"/>
              <a:stretch>
                <a:fillRect/>
              </a:stretch>
            </p:blipFill>
            <p:spPr bwMode="auto">
              <a:xfrm>
                <a:off x="11578510" y="4649859"/>
                <a:ext cx="1126388" cy="2740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389" name="직사각형 388"/>
            <p:cNvSpPr/>
            <p:nvPr/>
          </p:nvSpPr>
          <p:spPr bwMode="auto">
            <a:xfrm>
              <a:off x="6276569" y="4639784"/>
              <a:ext cx="1896189" cy="244114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36000" rIns="36000" rtlCol="0" anchor="ctr" anchorCtr="0"/>
            <a:lstStyle/>
            <a:p>
              <a:pPr algn="ctr"/>
              <a:r>
                <a:rPr kumimoji="1" lang="ko-KR" altLang="en-US" sz="1400" b="1">
                  <a:solidFill>
                    <a:schemeClr val="bg1"/>
                  </a:solidFill>
                  <a:latin typeface="+mn-ea"/>
                  <a:ea typeface="+mn-ea"/>
                  <a:cs typeface="+mn-cs"/>
                </a:rPr>
                <a:t>수집 플랫폼</a:t>
              </a:r>
              <a:endParaRPr kumimoji="1" lang="ko-KR" altLang="en-US" sz="1400" b="1" dirty="0">
                <a:solidFill>
                  <a:schemeClr val="bg1"/>
                </a:solidFill>
                <a:latin typeface="+mn-ea"/>
                <a:ea typeface="+mn-ea"/>
                <a:cs typeface="+mn-cs"/>
              </a:endParaRPr>
            </a:p>
          </p:txBody>
        </p:sp>
        <p:grpSp>
          <p:nvGrpSpPr>
            <p:cNvPr id="16" name="그룹 389"/>
            <p:cNvGrpSpPr/>
            <p:nvPr/>
          </p:nvGrpSpPr>
          <p:grpSpPr>
            <a:xfrm>
              <a:off x="4916996" y="4987811"/>
              <a:ext cx="3636404" cy="205999"/>
              <a:chOff x="4808984" y="4936770"/>
              <a:chExt cx="3636404" cy="205999"/>
            </a:xfrm>
          </p:grpSpPr>
          <p:cxnSp>
            <p:nvCxnSpPr>
              <p:cNvPr id="391" name="직선 연결선 412"/>
              <p:cNvCxnSpPr>
                <a:cxnSpLocks noChangeShapeType="1"/>
              </p:cNvCxnSpPr>
              <p:nvPr/>
            </p:nvCxnSpPr>
            <p:spPr bwMode="auto">
              <a:xfrm flipV="1">
                <a:off x="7211089" y="4951773"/>
                <a:ext cx="2" cy="190382"/>
              </a:xfrm>
              <a:prstGeom prst="line">
                <a:avLst/>
              </a:prstGeom>
              <a:noFill/>
              <a:ln w="19050" algn="ctr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392" name="직선 연결선 412"/>
              <p:cNvCxnSpPr>
                <a:cxnSpLocks noChangeShapeType="1"/>
              </p:cNvCxnSpPr>
              <p:nvPr/>
            </p:nvCxnSpPr>
            <p:spPr bwMode="auto">
              <a:xfrm flipV="1">
                <a:off x="5853100" y="4936770"/>
                <a:ext cx="0" cy="205999"/>
              </a:xfrm>
              <a:prstGeom prst="line">
                <a:avLst/>
              </a:prstGeom>
              <a:noFill/>
              <a:ln w="19050" algn="ctr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393" name="직선 연결선 412"/>
              <p:cNvCxnSpPr>
                <a:cxnSpLocks noChangeShapeType="1"/>
              </p:cNvCxnSpPr>
              <p:nvPr/>
            </p:nvCxnSpPr>
            <p:spPr bwMode="auto">
              <a:xfrm>
                <a:off x="4808984" y="4941168"/>
                <a:ext cx="3636404" cy="0"/>
              </a:xfrm>
              <a:prstGeom prst="line">
                <a:avLst/>
              </a:prstGeom>
              <a:noFill/>
              <a:ln w="19050" algn="ctr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394" name="직선 연결선 412"/>
              <p:cNvCxnSpPr>
                <a:cxnSpLocks noChangeShapeType="1"/>
              </p:cNvCxnSpPr>
              <p:nvPr/>
            </p:nvCxnSpPr>
            <p:spPr bwMode="auto">
              <a:xfrm flipV="1">
                <a:off x="8438073" y="4942409"/>
                <a:ext cx="0" cy="190384"/>
              </a:xfrm>
              <a:prstGeom prst="line">
                <a:avLst/>
              </a:prstGeom>
              <a:noFill/>
              <a:ln w="19050" algn="ctr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</p:grpSp>
      <p:grpSp>
        <p:nvGrpSpPr>
          <p:cNvPr id="17" name="그룹 400"/>
          <p:cNvGrpSpPr/>
          <p:nvPr/>
        </p:nvGrpSpPr>
        <p:grpSpPr>
          <a:xfrm>
            <a:off x="6208199" y="3680951"/>
            <a:ext cx="1606437" cy="1075849"/>
            <a:chOff x="11481249" y="4649859"/>
            <a:chExt cx="1305230" cy="1075849"/>
          </a:xfrm>
        </p:grpSpPr>
        <p:sp>
          <p:nvSpPr>
            <p:cNvPr id="402" name="직사각형 80"/>
            <p:cNvSpPr>
              <a:spLocks noChangeArrowheads="1"/>
            </p:cNvSpPr>
            <p:nvPr/>
          </p:nvSpPr>
          <p:spPr bwMode="auto">
            <a:xfrm>
              <a:off x="11481249" y="4833156"/>
              <a:ext cx="1305230" cy="8925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eaLnBrk="0" latinLnBrk="0" hangingPunct="0"/>
              <a:r>
                <a:rPr lang="en-US" altLang="ko-KR" sz="1200" b="1" smtClean="0">
                  <a:solidFill>
                    <a:srgbClr val="C00000"/>
                  </a:solidFill>
                  <a:latin typeface="맑은 고딕" pitchFamily="50" charset="-127"/>
                </a:rPr>
                <a:t>[</a:t>
              </a:r>
              <a:r>
                <a:rPr lang="ko-KR" altLang="en-US" sz="1200" b="1" smtClean="0">
                  <a:solidFill>
                    <a:srgbClr val="C00000"/>
                  </a:solidFill>
                  <a:latin typeface="맑은 고딕" pitchFamily="50" charset="-127"/>
                </a:rPr>
                <a:t>분석 서버</a:t>
              </a:r>
              <a:r>
                <a:rPr lang="en-US" altLang="ko-KR" sz="1200" b="1" smtClean="0">
                  <a:solidFill>
                    <a:srgbClr val="C00000"/>
                  </a:solidFill>
                  <a:latin typeface="맑은 고딕" pitchFamily="50" charset="-127"/>
                </a:rPr>
                <a:t>]</a:t>
              </a:r>
              <a:r>
                <a:rPr lang="ko-KR" altLang="en-US" sz="1200" b="1" smtClean="0">
                  <a:solidFill>
                    <a:srgbClr val="C00000"/>
                  </a:solidFill>
                  <a:latin typeface="맑은 고딕" pitchFamily="50" charset="-127"/>
                </a:rPr>
                <a:t> </a:t>
              </a:r>
              <a:r>
                <a:rPr lang="en-US" altLang="ko-KR" sz="1200" b="1" smtClean="0">
                  <a:solidFill>
                    <a:srgbClr val="C00000"/>
                  </a:solidFill>
                  <a:latin typeface="맑은 고딕" pitchFamily="50" charset="-127"/>
                </a:rPr>
                <a:t> </a:t>
              </a:r>
              <a:endParaRPr lang="en-US" altLang="ko-KR" sz="1200" b="1" dirty="0" smtClean="0">
                <a:solidFill>
                  <a:srgbClr val="C00000"/>
                </a:solidFill>
                <a:latin typeface="맑은 고딕" pitchFamily="50" charset="-127"/>
              </a:endParaRPr>
            </a:p>
            <a:p>
              <a:pPr eaLnBrk="0" latinLnBrk="0" hangingPunct="0"/>
              <a:endParaRPr lang="en-US" altLang="ko-KR" sz="800" b="1" dirty="0">
                <a:solidFill>
                  <a:srgbClr val="000000"/>
                </a:solidFill>
                <a:latin typeface="맑은 고딕" pitchFamily="50" charset="-127"/>
              </a:endParaRPr>
            </a:p>
            <a:p>
              <a:pPr eaLnBrk="0" latinLnBrk="0" hangingPunct="0"/>
              <a:r>
                <a:rPr lang="en-US" altLang="ko-KR" sz="800" dirty="0" smtClean="0">
                  <a:solidFill>
                    <a:srgbClr val="000000"/>
                  </a:solidFill>
                  <a:latin typeface="맑은 고딕" pitchFamily="50" charset="-127"/>
                </a:rPr>
                <a:t>x86</a:t>
              </a:r>
            </a:p>
            <a:p>
              <a:pPr eaLnBrk="0" latinLnBrk="0" hangingPunct="0"/>
              <a:r>
                <a:rPr lang="en-US" altLang="ko-KR" sz="800" dirty="0" smtClean="0">
                  <a:solidFill>
                    <a:srgbClr val="000000"/>
                  </a:solidFill>
                  <a:latin typeface="맑은 고딕" pitchFamily="50" charset="-127"/>
                </a:rPr>
                <a:t>2CPU, 64G RAM</a:t>
              </a:r>
            </a:p>
            <a:p>
              <a:pPr eaLnBrk="0" latinLnBrk="0" hangingPunct="0"/>
              <a:r>
                <a:rPr lang="en-US" altLang="ko-KR" sz="800" dirty="0" smtClean="0">
                  <a:solidFill>
                    <a:srgbClr val="000000"/>
                  </a:solidFill>
                  <a:latin typeface="맑은 고딕" pitchFamily="50" charset="-127"/>
                </a:rPr>
                <a:t>36TB </a:t>
              </a:r>
              <a:r>
                <a:rPr lang="en-US" altLang="ko-KR" sz="800" smtClean="0">
                  <a:solidFill>
                    <a:srgbClr val="000000"/>
                  </a:solidFill>
                  <a:latin typeface="맑은 고딕" pitchFamily="50" charset="-127"/>
                </a:rPr>
                <a:t>SATA HDD</a:t>
              </a:r>
            </a:p>
            <a:p>
              <a:pPr eaLnBrk="0" latinLnBrk="0" hangingPunct="0"/>
              <a:r>
                <a:rPr lang="en-US" altLang="ko-KR" sz="800" smtClean="0">
                  <a:solidFill>
                    <a:srgbClr val="000000"/>
                  </a:solidFill>
                  <a:latin typeface="맑은 고딕" pitchFamily="50" charset="-127"/>
                </a:rPr>
                <a:t>R Server</a:t>
              </a:r>
              <a:endParaRPr lang="en-US" altLang="ko-KR" sz="800" dirty="0">
                <a:solidFill>
                  <a:srgbClr val="000000"/>
                </a:solidFill>
                <a:latin typeface="맑은 고딕" pitchFamily="50" charset="-127"/>
              </a:endParaRPr>
            </a:p>
          </p:txBody>
        </p:sp>
        <p:pic>
          <p:nvPicPr>
            <p:cNvPr id="403" name="Picture 464"/>
            <p:cNvPicPr>
              <a:picLocks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448"/>
            <a:stretch>
              <a:fillRect/>
            </a:stretch>
          </p:blipFill>
          <p:spPr bwMode="auto">
            <a:xfrm>
              <a:off x="11578510" y="4649859"/>
              <a:ext cx="735374" cy="1932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04" name="직사각형 403"/>
          <p:cNvSpPr/>
          <p:nvPr/>
        </p:nvSpPr>
        <p:spPr bwMode="auto">
          <a:xfrm>
            <a:off x="7310718" y="4918597"/>
            <a:ext cx="2333771" cy="244114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36000" rIns="36000" rtlCol="0" anchor="ctr" anchorCtr="0"/>
          <a:lstStyle/>
          <a:p>
            <a:pPr algn="ctr"/>
            <a:r>
              <a:rPr kumimoji="1" lang="ko-KR" altLang="en-US" sz="1400" b="1">
                <a:solidFill>
                  <a:schemeClr val="bg1"/>
                </a:solidFill>
                <a:latin typeface="+mn-ea"/>
                <a:ea typeface="+mn-ea"/>
                <a:cs typeface="+mn-cs"/>
              </a:rPr>
              <a:t>서비스 플랫폼</a:t>
            </a:r>
            <a:endParaRPr kumimoji="1" lang="ko-KR" altLang="en-US" sz="1400" b="1" dirty="0">
              <a:solidFill>
                <a:schemeClr val="bg1"/>
              </a:solidFill>
              <a:latin typeface="+mn-ea"/>
              <a:ea typeface="+mn-ea"/>
              <a:cs typeface="+mn-cs"/>
            </a:endParaRPr>
          </a:p>
        </p:txBody>
      </p:sp>
      <p:grpSp>
        <p:nvGrpSpPr>
          <p:cNvPr id="18" name="그룹 404"/>
          <p:cNvGrpSpPr/>
          <p:nvPr/>
        </p:nvGrpSpPr>
        <p:grpSpPr>
          <a:xfrm>
            <a:off x="5004202" y="1177907"/>
            <a:ext cx="986060" cy="641125"/>
            <a:chOff x="5034844" y="3208843"/>
            <a:chExt cx="746728" cy="641125"/>
          </a:xfrm>
        </p:grpSpPr>
        <p:pic>
          <p:nvPicPr>
            <p:cNvPr id="406" name="Picture 41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34844" y="3208843"/>
              <a:ext cx="373352" cy="1824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07" name="직사각형 406"/>
            <p:cNvSpPr/>
            <p:nvPr/>
          </p:nvSpPr>
          <p:spPr>
            <a:xfrm>
              <a:off x="5281919" y="3388303"/>
              <a:ext cx="49965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eaLnBrk="0" latinLnBrk="0" hangingPunct="0"/>
              <a:r>
                <a:rPr lang="en-US" altLang="ko-KR" sz="1200" b="1" smtClean="0">
                  <a:solidFill>
                    <a:srgbClr val="000000"/>
                  </a:solidFill>
                  <a:latin typeface="맑은 고딕" pitchFamily="50" charset="-127"/>
                </a:rPr>
                <a:t>L2</a:t>
              </a:r>
            </a:p>
            <a:p>
              <a:pPr lvl="0" algn="ctr" eaLnBrk="0" latinLnBrk="0" hangingPunct="0"/>
              <a:r>
                <a:rPr lang="en-US" altLang="ko-KR" sz="1200" b="1" smtClean="0">
                  <a:solidFill>
                    <a:srgbClr val="000000"/>
                  </a:solidFill>
                  <a:latin typeface="맑은 고딕" pitchFamily="50" charset="-127"/>
                </a:rPr>
                <a:t>Switch</a:t>
              </a:r>
              <a:endParaRPr lang="en-US" altLang="ko-KR" sz="1200" b="1" dirty="0">
                <a:solidFill>
                  <a:srgbClr val="000000"/>
                </a:solidFill>
                <a:latin typeface="맑은 고딕" pitchFamily="50" charset="-127"/>
              </a:endParaRPr>
            </a:p>
          </p:txBody>
        </p:sp>
      </p:grpSp>
      <p:pic>
        <p:nvPicPr>
          <p:cNvPr id="408" name="Picture 4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0374" y="1172425"/>
            <a:ext cx="493014" cy="1824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" name="직사각형 408"/>
          <p:cNvSpPr/>
          <p:nvPr/>
        </p:nvSpPr>
        <p:spPr>
          <a:xfrm>
            <a:off x="6362557" y="5333634"/>
            <a:ext cx="6597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eaLnBrk="0" latinLnBrk="0" hangingPunct="0"/>
            <a:r>
              <a:rPr lang="en-US" altLang="ko-KR" sz="1200" b="1" smtClean="0">
                <a:solidFill>
                  <a:srgbClr val="000000"/>
                </a:solidFill>
                <a:latin typeface="맑은 고딕" pitchFamily="50" charset="-127"/>
              </a:rPr>
              <a:t>L2</a:t>
            </a:r>
          </a:p>
          <a:p>
            <a:pPr lvl="0" algn="ctr" eaLnBrk="0" latinLnBrk="0" hangingPunct="0"/>
            <a:r>
              <a:rPr lang="en-US" altLang="ko-KR" sz="1200" b="1" smtClean="0">
                <a:solidFill>
                  <a:srgbClr val="000000"/>
                </a:solidFill>
                <a:latin typeface="맑은 고딕" pitchFamily="50" charset="-127"/>
              </a:rPr>
              <a:t>Switch</a:t>
            </a:r>
            <a:endParaRPr lang="en-US" altLang="ko-KR" sz="1200" b="1" dirty="0">
              <a:solidFill>
                <a:srgbClr val="000000"/>
              </a:solidFill>
              <a:latin typeface="맑은 고딕" pitchFamily="50" charset="-127"/>
            </a:endParaRPr>
          </a:p>
        </p:txBody>
      </p:sp>
      <p:grpSp>
        <p:nvGrpSpPr>
          <p:cNvPr id="19" name="Group 1472"/>
          <p:cNvGrpSpPr>
            <a:grpSpLocks/>
          </p:cNvGrpSpPr>
          <p:nvPr/>
        </p:nvGrpSpPr>
        <p:grpSpPr bwMode="auto">
          <a:xfrm>
            <a:off x="9488144" y="3622975"/>
            <a:ext cx="433787" cy="585210"/>
            <a:chOff x="352" y="1520"/>
            <a:chExt cx="262" cy="298"/>
          </a:xfrm>
        </p:grpSpPr>
        <p:sp>
          <p:nvSpPr>
            <p:cNvPr id="411" name="Freeform 1473"/>
            <p:cNvSpPr>
              <a:spLocks/>
            </p:cNvSpPr>
            <p:nvPr/>
          </p:nvSpPr>
          <p:spPr bwMode="auto">
            <a:xfrm>
              <a:off x="427" y="1526"/>
              <a:ext cx="187" cy="278"/>
            </a:xfrm>
            <a:custGeom>
              <a:avLst/>
              <a:gdLst>
                <a:gd name="T0" fmla="*/ 0 w 144"/>
                <a:gd name="T1" fmla="*/ 1 h 328"/>
                <a:gd name="T2" fmla="*/ 0 w 144"/>
                <a:gd name="T3" fmla="*/ 235 h 328"/>
                <a:gd name="T4" fmla="*/ 242 w 144"/>
                <a:gd name="T5" fmla="*/ 224 h 328"/>
                <a:gd name="T6" fmla="*/ 242 w 144"/>
                <a:gd name="T7" fmla="*/ 4 h 328"/>
                <a:gd name="T8" fmla="*/ 242 w 144"/>
                <a:gd name="T9" fmla="*/ 4 h 328"/>
                <a:gd name="T10" fmla="*/ 0 w 144"/>
                <a:gd name="T11" fmla="*/ 0 h 328"/>
                <a:gd name="T12" fmla="*/ 242 w 144"/>
                <a:gd name="T13" fmla="*/ 4 h 328"/>
                <a:gd name="T14" fmla="*/ 0 w 144"/>
                <a:gd name="T15" fmla="*/ 0 h 328"/>
                <a:gd name="T16" fmla="*/ 242 w 144"/>
                <a:gd name="T17" fmla="*/ 4 h 328"/>
                <a:gd name="T18" fmla="*/ 0 w 144"/>
                <a:gd name="T19" fmla="*/ 0 h 328"/>
                <a:gd name="T20" fmla="*/ 242 w 144"/>
                <a:gd name="T21" fmla="*/ 4 h 328"/>
                <a:gd name="T22" fmla="*/ 0 w 144"/>
                <a:gd name="T23" fmla="*/ 0 h 328"/>
                <a:gd name="T24" fmla="*/ 242 w 144"/>
                <a:gd name="T25" fmla="*/ 4 h 328"/>
                <a:gd name="T26" fmla="*/ 0 w 144"/>
                <a:gd name="T27" fmla="*/ 0 h 328"/>
                <a:gd name="T28" fmla="*/ 242 w 144"/>
                <a:gd name="T29" fmla="*/ 4 h 328"/>
                <a:gd name="T30" fmla="*/ 0 w 144"/>
                <a:gd name="T31" fmla="*/ 0 h 328"/>
                <a:gd name="T32" fmla="*/ 242 w 144"/>
                <a:gd name="T33" fmla="*/ 4 h 328"/>
                <a:gd name="T34" fmla="*/ 0 w 144"/>
                <a:gd name="T35" fmla="*/ 0 h 328"/>
                <a:gd name="T36" fmla="*/ 242 w 144"/>
                <a:gd name="T37" fmla="*/ 4 h 328"/>
                <a:gd name="T38" fmla="*/ 0 w 144"/>
                <a:gd name="T39" fmla="*/ 0 h 328"/>
                <a:gd name="T40" fmla="*/ 242 w 144"/>
                <a:gd name="T41" fmla="*/ 4 h 328"/>
                <a:gd name="T42" fmla="*/ 0 w 144"/>
                <a:gd name="T43" fmla="*/ 0 h 328"/>
                <a:gd name="T44" fmla="*/ 242 w 144"/>
                <a:gd name="T45" fmla="*/ 4 h 328"/>
                <a:gd name="T46" fmla="*/ 0 w 144"/>
                <a:gd name="T47" fmla="*/ 0 h 328"/>
                <a:gd name="T48" fmla="*/ 242 w 144"/>
                <a:gd name="T49" fmla="*/ 4 h 328"/>
                <a:gd name="T50" fmla="*/ 0 w 144"/>
                <a:gd name="T51" fmla="*/ 0 h 328"/>
                <a:gd name="T52" fmla="*/ 242 w 144"/>
                <a:gd name="T53" fmla="*/ 4 h 328"/>
                <a:gd name="T54" fmla="*/ 0 w 144"/>
                <a:gd name="T55" fmla="*/ 0 h 328"/>
                <a:gd name="T56" fmla="*/ 242 w 144"/>
                <a:gd name="T57" fmla="*/ 4 h 328"/>
                <a:gd name="T58" fmla="*/ 0 w 144"/>
                <a:gd name="T59" fmla="*/ 0 h 328"/>
                <a:gd name="T60" fmla="*/ 242 w 144"/>
                <a:gd name="T61" fmla="*/ 4 h 328"/>
                <a:gd name="T62" fmla="*/ 0 w 144"/>
                <a:gd name="T63" fmla="*/ 0 h 328"/>
                <a:gd name="T64" fmla="*/ 242 w 144"/>
                <a:gd name="T65" fmla="*/ 4 h 328"/>
                <a:gd name="T66" fmla="*/ 0 w 144"/>
                <a:gd name="T67" fmla="*/ 0 h 328"/>
                <a:gd name="T68" fmla="*/ 242 w 144"/>
                <a:gd name="T69" fmla="*/ 4 h 328"/>
                <a:gd name="T70" fmla="*/ 0 w 144"/>
                <a:gd name="T71" fmla="*/ 0 h 328"/>
                <a:gd name="T72" fmla="*/ 242 w 144"/>
                <a:gd name="T73" fmla="*/ 4 h 328"/>
                <a:gd name="T74" fmla="*/ 0 w 144"/>
                <a:gd name="T75" fmla="*/ 0 h 328"/>
                <a:gd name="T76" fmla="*/ 242 w 144"/>
                <a:gd name="T77" fmla="*/ 4 h 328"/>
                <a:gd name="T78" fmla="*/ 0 w 144"/>
                <a:gd name="T79" fmla="*/ 0 h 328"/>
                <a:gd name="T80" fmla="*/ 242 w 144"/>
                <a:gd name="T81" fmla="*/ 4 h 328"/>
                <a:gd name="T82" fmla="*/ 0 w 144"/>
                <a:gd name="T83" fmla="*/ 0 h 328"/>
                <a:gd name="T84" fmla="*/ 0 w 144"/>
                <a:gd name="T85" fmla="*/ 1 h 328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0" t="0" r="r" b="b"/>
              <a:pathLst>
                <a:path w="144" h="328">
                  <a:moveTo>
                    <a:pt x="0" y="1"/>
                  </a:moveTo>
                  <a:lnTo>
                    <a:pt x="0" y="327"/>
                  </a:lnTo>
                  <a:lnTo>
                    <a:pt x="143" y="312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0" y="1"/>
                  </a:lnTo>
                </a:path>
              </a:pathLst>
            </a:custGeom>
            <a:gradFill rotWithShape="0">
              <a:gsLst>
                <a:gs pos="0">
                  <a:srgbClr val="808080"/>
                </a:gs>
                <a:gs pos="100000">
                  <a:srgbClr val="404040"/>
                </a:gs>
              </a:gsLst>
              <a:lin ang="5400000" scaled="1"/>
            </a:gradFill>
            <a:ln w="9088" cap="flat" cmpd="sng">
              <a:solidFill>
                <a:srgbClr val="72727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12" name="Freeform 1474"/>
            <p:cNvSpPr>
              <a:spLocks/>
            </p:cNvSpPr>
            <p:nvPr/>
          </p:nvSpPr>
          <p:spPr bwMode="auto">
            <a:xfrm>
              <a:off x="352" y="1524"/>
              <a:ext cx="76" cy="278"/>
            </a:xfrm>
            <a:custGeom>
              <a:avLst/>
              <a:gdLst>
                <a:gd name="T0" fmla="*/ 97 w 59"/>
                <a:gd name="T1" fmla="*/ 0 h 328"/>
                <a:gd name="T2" fmla="*/ 97 w 59"/>
                <a:gd name="T3" fmla="*/ 235 h 328"/>
                <a:gd name="T4" fmla="*/ 0 w 59"/>
                <a:gd name="T5" fmla="*/ 195 h 328"/>
                <a:gd name="T6" fmla="*/ 0 w 59"/>
                <a:gd name="T7" fmla="*/ 19 h 328"/>
                <a:gd name="T8" fmla="*/ 97 w 59"/>
                <a:gd name="T9" fmla="*/ 0 h 328"/>
                <a:gd name="T10" fmla="*/ 97 w 59"/>
                <a:gd name="T11" fmla="*/ 0 h 328"/>
                <a:gd name="T12" fmla="*/ 97 w 59"/>
                <a:gd name="T13" fmla="*/ 235 h 328"/>
                <a:gd name="T14" fmla="*/ 97 w 59"/>
                <a:gd name="T15" fmla="*/ 0 h 328"/>
                <a:gd name="T16" fmla="*/ 97 w 59"/>
                <a:gd name="T17" fmla="*/ 235 h 328"/>
                <a:gd name="T18" fmla="*/ 97 w 59"/>
                <a:gd name="T19" fmla="*/ 0 h 328"/>
                <a:gd name="T20" fmla="*/ 97 w 59"/>
                <a:gd name="T21" fmla="*/ 235 h 328"/>
                <a:gd name="T22" fmla="*/ 97 w 59"/>
                <a:gd name="T23" fmla="*/ 0 h 328"/>
                <a:gd name="T24" fmla="*/ 97 w 59"/>
                <a:gd name="T25" fmla="*/ 235 h 328"/>
                <a:gd name="T26" fmla="*/ 97 w 59"/>
                <a:gd name="T27" fmla="*/ 0 h 328"/>
                <a:gd name="T28" fmla="*/ 97 w 59"/>
                <a:gd name="T29" fmla="*/ 235 h 328"/>
                <a:gd name="T30" fmla="*/ 97 w 59"/>
                <a:gd name="T31" fmla="*/ 0 h 328"/>
                <a:gd name="T32" fmla="*/ 97 w 59"/>
                <a:gd name="T33" fmla="*/ 235 h 328"/>
                <a:gd name="T34" fmla="*/ 97 w 59"/>
                <a:gd name="T35" fmla="*/ 0 h 328"/>
                <a:gd name="T36" fmla="*/ 97 w 59"/>
                <a:gd name="T37" fmla="*/ 235 h 328"/>
                <a:gd name="T38" fmla="*/ 97 w 59"/>
                <a:gd name="T39" fmla="*/ 0 h 328"/>
                <a:gd name="T40" fmla="*/ 97 w 59"/>
                <a:gd name="T41" fmla="*/ 235 h 328"/>
                <a:gd name="T42" fmla="*/ 97 w 59"/>
                <a:gd name="T43" fmla="*/ 0 h 328"/>
                <a:gd name="T44" fmla="*/ 97 w 59"/>
                <a:gd name="T45" fmla="*/ 235 h 328"/>
                <a:gd name="T46" fmla="*/ 97 w 59"/>
                <a:gd name="T47" fmla="*/ 0 h 328"/>
                <a:gd name="T48" fmla="*/ 97 w 59"/>
                <a:gd name="T49" fmla="*/ 235 h 328"/>
                <a:gd name="T50" fmla="*/ 97 w 59"/>
                <a:gd name="T51" fmla="*/ 0 h 328"/>
                <a:gd name="T52" fmla="*/ 97 w 59"/>
                <a:gd name="T53" fmla="*/ 235 h 328"/>
                <a:gd name="T54" fmla="*/ 97 w 59"/>
                <a:gd name="T55" fmla="*/ 0 h 328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59" h="328">
                  <a:moveTo>
                    <a:pt x="58" y="0"/>
                  </a:moveTo>
                  <a:lnTo>
                    <a:pt x="58" y="327"/>
                  </a:lnTo>
                  <a:lnTo>
                    <a:pt x="0" y="271"/>
                  </a:lnTo>
                  <a:lnTo>
                    <a:pt x="0" y="26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</a:path>
              </a:pathLst>
            </a:custGeom>
            <a:gradFill rotWithShape="0">
              <a:gsLst>
                <a:gs pos="0">
                  <a:srgbClr val="808080"/>
                </a:gs>
                <a:gs pos="100000">
                  <a:srgbClr val="404040"/>
                </a:gs>
              </a:gsLst>
              <a:lin ang="2700000" scaled="1"/>
            </a:gradFill>
            <a:ln w="9088" cap="flat" cmpd="sng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13" name="Line 1475"/>
            <p:cNvSpPr>
              <a:spLocks noChangeShapeType="1"/>
            </p:cNvSpPr>
            <p:nvPr/>
          </p:nvSpPr>
          <p:spPr bwMode="auto">
            <a:xfrm flipV="1">
              <a:off x="385" y="1537"/>
              <a:ext cx="0" cy="237"/>
            </a:xfrm>
            <a:prstGeom prst="line">
              <a:avLst/>
            </a:prstGeom>
            <a:noFill/>
            <a:ln w="9088">
              <a:solidFill>
                <a:srgbClr val="A2A2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14" name="Line 1476"/>
            <p:cNvSpPr>
              <a:spLocks noChangeShapeType="1"/>
            </p:cNvSpPr>
            <p:nvPr/>
          </p:nvSpPr>
          <p:spPr bwMode="auto">
            <a:xfrm flipV="1">
              <a:off x="604" y="1530"/>
              <a:ext cx="0" cy="259"/>
            </a:xfrm>
            <a:prstGeom prst="line">
              <a:avLst/>
            </a:prstGeom>
            <a:noFill/>
            <a:ln w="18811">
              <a:solidFill>
                <a:srgbClr val="A2A2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15" name="Line 1477"/>
            <p:cNvSpPr>
              <a:spLocks noChangeShapeType="1"/>
            </p:cNvSpPr>
            <p:nvPr/>
          </p:nvSpPr>
          <p:spPr bwMode="auto">
            <a:xfrm flipV="1">
              <a:off x="470" y="1527"/>
              <a:ext cx="0" cy="270"/>
            </a:xfrm>
            <a:prstGeom prst="line">
              <a:avLst/>
            </a:prstGeom>
            <a:noFill/>
            <a:ln w="9088">
              <a:solidFill>
                <a:srgbClr val="A2A2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16" name="Line 1478"/>
            <p:cNvSpPr>
              <a:spLocks noChangeShapeType="1"/>
            </p:cNvSpPr>
            <p:nvPr/>
          </p:nvSpPr>
          <p:spPr bwMode="auto">
            <a:xfrm flipV="1">
              <a:off x="504" y="1527"/>
              <a:ext cx="0" cy="270"/>
            </a:xfrm>
            <a:prstGeom prst="line">
              <a:avLst/>
            </a:prstGeom>
            <a:noFill/>
            <a:ln w="9088">
              <a:solidFill>
                <a:srgbClr val="A2A2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17" name="AutoShape 1479"/>
            <p:cNvSpPr>
              <a:spLocks noChangeArrowheads="1"/>
            </p:cNvSpPr>
            <p:nvPr/>
          </p:nvSpPr>
          <p:spPr bwMode="auto">
            <a:xfrm flipV="1">
              <a:off x="538" y="1529"/>
              <a:ext cx="34" cy="75"/>
            </a:xfrm>
            <a:prstGeom prst="roundRect">
              <a:avLst>
                <a:gd name="adj" fmla="val 0"/>
              </a:avLst>
            </a:prstGeom>
            <a:solidFill>
              <a:srgbClr val="40404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18" name="Freeform 1480"/>
            <p:cNvSpPr>
              <a:spLocks/>
            </p:cNvSpPr>
            <p:nvPr/>
          </p:nvSpPr>
          <p:spPr bwMode="auto">
            <a:xfrm>
              <a:off x="352" y="1524"/>
              <a:ext cx="76" cy="278"/>
            </a:xfrm>
            <a:custGeom>
              <a:avLst/>
              <a:gdLst>
                <a:gd name="T0" fmla="*/ 97 w 59"/>
                <a:gd name="T1" fmla="*/ 235 h 328"/>
                <a:gd name="T2" fmla="*/ 0 w 59"/>
                <a:gd name="T3" fmla="*/ 19 h 328"/>
                <a:gd name="T4" fmla="*/ 97 w 59"/>
                <a:gd name="T5" fmla="*/ 0 h 328"/>
                <a:gd name="T6" fmla="*/ 97 w 59"/>
                <a:gd name="T7" fmla="*/ 0 h 328"/>
                <a:gd name="T8" fmla="*/ 97 w 59"/>
                <a:gd name="T9" fmla="*/ 0 h 328"/>
                <a:gd name="T10" fmla="*/ 97 w 59"/>
                <a:gd name="T11" fmla="*/ 0 h 328"/>
                <a:gd name="T12" fmla="*/ 97 w 59"/>
                <a:gd name="T13" fmla="*/ 0 h 328"/>
                <a:gd name="T14" fmla="*/ 97 w 59"/>
                <a:gd name="T15" fmla="*/ 0 h 328"/>
                <a:gd name="T16" fmla="*/ 97 w 59"/>
                <a:gd name="T17" fmla="*/ 0 h 328"/>
                <a:gd name="T18" fmla="*/ 97 w 59"/>
                <a:gd name="T19" fmla="*/ 0 h 328"/>
                <a:gd name="T20" fmla="*/ 97 w 59"/>
                <a:gd name="T21" fmla="*/ 0 h 328"/>
                <a:gd name="T22" fmla="*/ 97 w 59"/>
                <a:gd name="T23" fmla="*/ 0 h 328"/>
                <a:gd name="T24" fmla="*/ 97 w 59"/>
                <a:gd name="T25" fmla="*/ 0 h 328"/>
                <a:gd name="T26" fmla="*/ 97 w 59"/>
                <a:gd name="T27" fmla="*/ 0 h 328"/>
                <a:gd name="T28" fmla="*/ 97 w 59"/>
                <a:gd name="T29" fmla="*/ 0 h 328"/>
                <a:gd name="T30" fmla="*/ 97 w 59"/>
                <a:gd name="T31" fmla="*/ 0 h 328"/>
                <a:gd name="T32" fmla="*/ 97 w 59"/>
                <a:gd name="T33" fmla="*/ 0 h 328"/>
                <a:gd name="T34" fmla="*/ 97 w 59"/>
                <a:gd name="T35" fmla="*/ 0 h 328"/>
                <a:gd name="T36" fmla="*/ 97 w 59"/>
                <a:gd name="T37" fmla="*/ 0 h 328"/>
                <a:gd name="T38" fmla="*/ 97 w 59"/>
                <a:gd name="T39" fmla="*/ 0 h 328"/>
                <a:gd name="T40" fmla="*/ 97 w 59"/>
                <a:gd name="T41" fmla="*/ 0 h 328"/>
                <a:gd name="T42" fmla="*/ 97 w 59"/>
                <a:gd name="T43" fmla="*/ 0 h 328"/>
                <a:gd name="T44" fmla="*/ 97 w 59"/>
                <a:gd name="T45" fmla="*/ 0 h 328"/>
                <a:gd name="T46" fmla="*/ 97 w 59"/>
                <a:gd name="T47" fmla="*/ 0 h 328"/>
                <a:gd name="T48" fmla="*/ 97 w 59"/>
                <a:gd name="T49" fmla="*/ 0 h 328"/>
                <a:gd name="T50" fmla="*/ 97 w 59"/>
                <a:gd name="T51" fmla="*/ 0 h 328"/>
                <a:gd name="T52" fmla="*/ 97 w 59"/>
                <a:gd name="T53" fmla="*/ 0 h 328"/>
                <a:gd name="T54" fmla="*/ 97 w 59"/>
                <a:gd name="T55" fmla="*/ 0 h 328"/>
                <a:gd name="T56" fmla="*/ 97 w 59"/>
                <a:gd name="T57" fmla="*/ 0 h 328"/>
                <a:gd name="T58" fmla="*/ 97 w 59"/>
                <a:gd name="T59" fmla="*/ 0 h 328"/>
                <a:gd name="T60" fmla="*/ 97 w 59"/>
                <a:gd name="T61" fmla="*/ 0 h 328"/>
                <a:gd name="T62" fmla="*/ 97 w 59"/>
                <a:gd name="T63" fmla="*/ 0 h 328"/>
                <a:gd name="T64" fmla="*/ 97 w 59"/>
                <a:gd name="T65" fmla="*/ 0 h 328"/>
                <a:gd name="T66" fmla="*/ 97 w 59"/>
                <a:gd name="T67" fmla="*/ 0 h 328"/>
                <a:gd name="T68" fmla="*/ 97 w 59"/>
                <a:gd name="T69" fmla="*/ 0 h 328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59" h="328">
                  <a:moveTo>
                    <a:pt x="58" y="0"/>
                  </a:moveTo>
                  <a:lnTo>
                    <a:pt x="58" y="327"/>
                  </a:lnTo>
                  <a:lnTo>
                    <a:pt x="0" y="271"/>
                  </a:lnTo>
                  <a:lnTo>
                    <a:pt x="0" y="26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</a:path>
              </a:pathLst>
            </a:custGeom>
            <a:noFill/>
            <a:ln w="18811" cap="flat" cmpd="sng">
              <a:solidFill>
                <a:srgbClr val="40404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19" name="AutoShape 1481"/>
            <p:cNvSpPr>
              <a:spLocks noChangeArrowheads="1"/>
            </p:cNvSpPr>
            <p:nvPr/>
          </p:nvSpPr>
          <p:spPr bwMode="auto">
            <a:xfrm flipV="1">
              <a:off x="539" y="1588"/>
              <a:ext cx="22" cy="13"/>
            </a:xfrm>
            <a:prstGeom prst="roundRect">
              <a:avLst>
                <a:gd name="adj" fmla="val 0"/>
              </a:avLst>
            </a:prstGeom>
            <a:solidFill>
              <a:srgbClr val="72727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20" name="Oval 1482"/>
            <p:cNvSpPr>
              <a:spLocks noChangeArrowheads="1"/>
            </p:cNvSpPr>
            <p:nvPr/>
          </p:nvSpPr>
          <p:spPr bwMode="auto">
            <a:xfrm>
              <a:off x="554" y="1594"/>
              <a:ext cx="4" cy="3"/>
            </a:xfrm>
            <a:prstGeom prst="ellipse">
              <a:avLst/>
            </a:prstGeom>
            <a:noFill/>
            <a:ln w="9088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21" name="Line 1483"/>
            <p:cNvSpPr>
              <a:spLocks noChangeShapeType="1"/>
            </p:cNvSpPr>
            <p:nvPr/>
          </p:nvSpPr>
          <p:spPr bwMode="auto">
            <a:xfrm flipV="1">
              <a:off x="556" y="1593"/>
              <a:ext cx="0" cy="0"/>
            </a:xfrm>
            <a:prstGeom prst="line">
              <a:avLst/>
            </a:prstGeom>
            <a:noFill/>
            <a:ln w="9088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22" name="AutoShape 1484"/>
            <p:cNvSpPr>
              <a:spLocks noChangeArrowheads="1"/>
            </p:cNvSpPr>
            <p:nvPr/>
          </p:nvSpPr>
          <p:spPr bwMode="auto">
            <a:xfrm flipV="1">
              <a:off x="543" y="1590"/>
              <a:ext cx="7" cy="8"/>
            </a:xfrm>
            <a:prstGeom prst="roundRect">
              <a:avLst>
                <a:gd name="adj" fmla="val 0"/>
              </a:avLst>
            </a:prstGeom>
            <a:gradFill rotWithShape="0">
              <a:gsLst>
                <a:gs pos="0">
                  <a:srgbClr val="FF0000"/>
                </a:gs>
                <a:gs pos="50000">
                  <a:srgbClr val="000000"/>
                </a:gs>
                <a:gs pos="100000">
                  <a:srgbClr val="FF0000"/>
                </a:gs>
              </a:gsLst>
              <a:lin ang="5400000" scaled="1"/>
            </a:gradFill>
            <a:ln w="9088">
              <a:solidFill>
                <a:srgbClr val="FF404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23" name="Line 1485"/>
            <p:cNvSpPr>
              <a:spLocks noChangeShapeType="1"/>
            </p:cNvSpPr>
            <p:nvPr/>
          </p:nvSpPr>
          <p:spPr bwMode="auto">
            <a:xfrm flipV="1">
              <a:off x="538" y="1527"/>
              <a:ext cx="0" cy="267"/>
            </a:xfrm>
            <a:prstGeom prst="line">
              <a:avLst/>
            </a:prstGeom>
            <a:noFill/>
            <a:ln w="9088">
              <a:solidFill>
                <a:srgbClr val="A2A2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24" name="Line 1486"/>
            <p:cNvSpPr>
              <a:spLocks noChangeShapeType="1"/>
            </p:cNvSpPr>
            <p:nvPr/>
          </p:nvSpPr>
          <p:spPr bwMode="auto">
            <a:xfrm flipV="1">
              <a:off x="572" y="1529"/>
              <a:ext cx="0" cy="263"/>
            </a:xfrm>
            <a:prstGeom prst="line">
              <a:avLst/>
            </a:prstGeom>
            <a:noFill/>
            <a:ln w="18811">
              <a:solidFill>
                <a:srgbClr val="A2A2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25" name="Freeform 1487"/>
            <p:cNvSpPr>
              <a:spLocks/>
            </p:cNvSpPr>
            <p:nvPr/>
          </p:nvSpPr>
          <p:spPr bwMode="auto">
            <a:xfrm>
              <a:off x="436" y="1797"/>
              <a:ext cx="19" cy="8"/>
            </a:xfrm>
            <a:custGeom>
              <a:avLst/>
              <a:gdLst>
                <a:gd name="T0" fmla="*/ 0 w 15"/>
                <a:gd name="T1" fmla="*/ 0 h 10"/>
                <a:gd name="T2" fmla="*/ 23 w 15"/>
                <a:gd name="T3" fmla="*/ 0 h 10"/>
                <a:gd name="T4" fmla="*/ 23 w 15"/>
                <a:gd name="T5" fmla="*/ 6 h 10"/>
                <a:gd name="T6" fmla="*/ 0 w 15"/>
                <a:gd name="T7" fmla="*/ 0 h 10"/>
                <a:gd name="T8" fmla="*/ 0 w 15"/>
                <a:gd name="T9" fmla="*/ 0 h 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5" h="10">
                  <a:moveTo>
                    <a:pt x="0" y="0"/>
                  </a:moveTo>
                  <a:lnTo>
                    <a:pt x="14" y="0"/>
                  </a:lnTo>
                  <a:lnTo>
                    <a:pt x="14" y="9"/>
                  </a:ln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26" name="Freeform 1488"/>
            <p:cNvSpPr>
              <a:spLocks/>
            </p:cNvSpPr>
            <p:nvPr/>
          </p:nvSpPr>
          <p:spPr bwMode="auto">
            <a:xfrm>
              <a:off x="427" y="1524"/>
              <a:ext cx="187" cy="280"/>
            </a:xfrm>
            <a:custGeom>
              <a:avLst/>
              <a:gdLst>
                <a:gd name="T0" fmla="*/ 242 w 144"/>
                <a:gd name="T1" fmla="*/ 226 h 329"/>
                <a:gd name="T2" fmla="*/ 242 w 144"/>
                <a:gd name="T3" fmla="*/ 5 h 329"/>
                <a:gd name="T4" fmla="*/ 0 w 144"/>
                <a:gd name="T5" fmla="*/ 1 h 329"/>
                <a:gd name="T6" fmla="*/ 0 w 144"/>
                <a:gd name="T7" fmla="*/ 1 h 329"/>
                <a:gd name="T8" fmla="*/ 0 w 144"/>
                <a:gd name="T9" fmla="*/ 1 h 329"/>
                <a:gd name="T10" fmla="*/ 0 w 144"/>
                <a:gd name="T11" fmla="*/ 1 h 329"/>
                <a:gd name="T12" fmla="*/ 0 w 144"/>
                <a:gd name="T13" fmla="*/ 1 h 329"/>
                <a:gd name="T14" fmla="*/ 0 w 144"/>
                <a:gd name="T15" fmla="*/ 1 h 329"/>
                <a:gd name="T16" fmla="*/ 0 w 144"/>
                <a:gd name="T17" fmla="*/ 1 h 329"/>
                <a:gd name="T18" fmla="*/ 0 w 144"/>
                <a:gd name="T19" fmla="*/ 1 h 329"/>
                <a:gd name="T20" fmla="*/ 0 w 144"/>
                <a:gd name="T21" fmla="*/ 1 h 329"/>
                <a:gd name="T22" fmla="*/ 0 w 144"/>
                <a:gd name="T23" fmla="*/ 1 h 329"/>
                <a:gd name="T24" fmla="*/ 0 w 144"/>
                <a:gd name="T25" fmla="*/ 1 h 329"/>
                <a:gd name="T26" fmla="*/ 0 w 144"/>
                <a:gd name="T27" fmla="*/ 1 h 329"/>
                <a:gd name="T28" fmla="*/ 0 w 144"/>
                <a:gd name="T29" fmla="*/ 1 h 329"/>
                <a:gd name="T30" fmla="*/ 0 w 144"/>
                <a:gd name="T31" fmla="*/ 1 h 329"/>
                <a:gd name="T32" fmla="*/ 0 w 144"/>
                <a:gd name="T33" fmla="*/ 1 h 329"/>
                <a:gd name="T34" fmla="*/ 0 w 144"/>
                <a:gd name="T35" fmla="*/ 1 h 329"/>
                <a:gd name="T36" fmla="*/ 0 w 144"/>
                <a:gd name="T37" fmla="*/ 1 h 329"/>
                <a:gd name="T38" fmla="*/ 0 w 144"/>
                <a:gd name="T39" fmla="*/ 1 h 329"/>
                <a:gd name="T40" fmla="*/ 0 w 144"/>
                <a:gd name="T41" fmla="*/ 0 h 329"/>
                <a:gd name="T42" fmla="*/ 242 w 144"/>
                <a:gd name="T43" fmla="*/ 226 h 329"/>
                <a:gd name="T44" fmla="*/ 242 w 144"/>
                <a:gd name="T45" fmla="*/ 226 h 329"/>
                <a:gd name="T46" fmla="*/ 242 w 144"/>
                <a:gd name="T47" fmla="*/ 226 h 329"/>
                <a:gd name="T48" fmla="*/ 242 w 144"/>
                <a:gd name="T49" fmla="*/ 226 h 329"/>
                <a:gd name="T50" fmla="*/ 242 w 144"/>
                <a:gd name="T51" fmla="*/ 226 h 329"/>
                <a:gd name="T52" fmla="*/ 242 w 144"/>
                <a:gd name="T53" fmla="*/ 226 h 329"/>
                <a:gd name="T54" fmla="*/ 242 w 144"/>
                <a:gd name="T55" fmla="*/ 226 h 329"/>
                <a:gd name="T56" fmla="*/ 242 w 144"/>
                <a:gd name="T57" fmla="*/ 226 h 329"/>
                <a:gd name="T58" fmla="*/ 242 w 144"/>
                <a:gd name="T59" fmla="*/ 226 h 329"/>
                <a:gd name="T60" fmla="*/ 242 w 144"/>
                <a:gd name="T61" fmla="*/ 226 h 329"/>
                <a:gd name="T62" fmla="*/ 242 w 144"/>
                <a:gd name="T63" fmla="*/ 226 h 329"/>
                <a:gd name="T64" fmla="*/ 242 w 144"/>
                <a:gd name="T65" fmla="*/ 226 h 329"/>
                <a:gd name="T66" fmla="*/ 242 w 144"/>
                <a:gd name="T67" fmla="*/ 226 h 329"/>
                <a:gd name="T68" fmla="*/ 242 w 144"/>
                <a:gd name="T69" fmla="*/ 226 h 329"/>
                <a:gd name="T70" fmla="*/ 242 w 144"/>
                <a:gd name="T71" fmla="*/ 226 h 329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144" h="329">
                  <a:moveTo>
                    <a:pt x="0" y="328"/>
                  </a:moveTo>
                  <a:lnTo>
                    <a:pt x="143" y="313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0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</a:path>
              </a:pathLst>
            </a:custGeom>
            <a:noFill/>
            <a:ln w="18811" cap="flat" cmpd="sng">
              <a:solidFill>
                <a:srgbClr val="40404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27" name="AutoShape 1489"/>
            <p:cNvSpPr>
              <a:spLocks noChangeArrowheads="1"/>
            </p:cNvSpPr>
            <p:nvPr/>
          </p:nvSpPr>
          <p:spPr bwMode="auto">
            <a:xfrm flipV="1">
              <a:off x="436" y="1526"/>
              <a:ext cx="34" cy="278"/>
            </a:xfrm>
            <a:prstGeom prst="roundRect">
              <a:avLst>
                <a:gd name="adj" fmla="val 0"/>
              </a:avLst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28" name="Freeform 1490"/>
            <p:cNvSpPr>
              <a:spLocks/>
            </p:cNvSpPr>
            <p:nvPr/>
          </p:nvSpPr>
          <p:spPr bwMode="auto">
            <a:xfrm>
              <a:off x="437" y="1520"/>
              <a:ext cx="102" cy="298"/>
            </a:xfrm>
            <a:custGeom>
              <a:avLst/>
              <a:gdLst>
                <a:gd name="T0" fmla="*/ 0 w 78"/>
                <a:gd name="T1" fmla="*/ 3 h 351"/>
                <a:gd name="T2" fmla="*/ 21 w 78"/>
                <a:gd name="T3" fmla="*/ 0 h 351"/>
                <a:gd name="T4" fmla="*/ 132 w 78"/>
                <a:gd name="T5" fmla="*/ 3 h 351"/>
                <a:gd name="T6" fmla="*/ 132 w 78"/>
                <a:gd name="T7" fmla="*/ 241 h 351"/>
                <a:gd name="T8" fmla="*/ 22 w 78"/>
                <a:gd name="T9" fmla="*/ 252 h 351"/>
                <a:gd name="T10" fmla="*/ 0 w 78"/>
                <a:gd name="T11" fmla="*/ 246 h 351"/>
                <a:gd name="T12" fmla="*/ 0 w 78"/>
                <a:gd name="T13" fmla="*/ 235 h 351"/>
                <a:gd name="T14" fmla="*/ 22 w 78"/>
                <a:gd name="T15" fmla="*/ 241 h 351"/>
                <a:gd name="T16" fmla="*/ 22 w 78"/>
                <a:gd name="T17" fmla="*/ 7 h 351"/>
                <a:gd name="T18" fmla="*/ 0 w 78"/>
                <a:gd name="T19" fmla="*/ 7 h 351"/>
                <a:gd name="T20" fmla="*/ 0 w 78"/>
                <a:gd name="T21" fmla="*/ 3 h 351"/>
                <a:gd name="T22" fmla="*/ 0 w 78"/>
                <a:gd name="T23" fmla="*/ 3 h 351"/>
                <a:gd name="T24" fmla="*/ 0 w 78"/>
                <a:gd name="T25" fmla="*/ 3 h 351"/>
                <a:gd name="T26" fmla="*/ 0 w 78"/>
                <a:gd name="T27" fmla="*/ 3 h 351"/>
                <a:gd name="T28" fmla="*/ 0 w 78"/>
                <a:gd name="T29" fmla="*/ 3 h 351"/>
                <a:gd name="T30" fmla="*/ 0 w 78"/>
                <a:gd name="T31" fmla="*/ 3 h 351"/>
                <a:gd name="T32" fmla="*/ 0 w 78"/>
                <a:gd name="T33" fmla="*/ 3 h 351"/>
                <a:gd name="T34" fmla="*/ 0 w 78"/>
                <a:gd name="T35" fmla="*/ 3 h 351"/>
                <a:gd name="T36" fmla="*/ 0 w 78"/>
                <a:gd name="T37" fmla="*/ 3 h 351"/>
                <a:gd name="T38" fmla="*/ 0 w 78"/>
                <a:gd name="T39" fmla="*/ 3 h 351"/>
                <a:gd name="T40" fmla="*/ 0 w 78"/>
                <a:gd name="T41" fmla="*/ 3 h 351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78" h="351">
                  <a:moveTo>
                    <a:pt x="0" y="4"/>
                  </a:moveTo>
                  <a:lnTo>
                    <a:pt x="12" y="0"/>
                  </a:lnTo>
                  <a:lnTo>
                    <a:pt x="77" y="4"/>
                  </a:lnTo>
                  <a:lnTo>
                    <a:pt x="77" y="334"/>
                  </a:lnTo>
                  <a:lnTo>
                    <a:pt x="13" y="350"/>
                  </a:lnTo>
                  <a:lnTo>
                    <a:pt x="0" y="342"/>
                  </a:lnTo>
                  <a:lnTo>
                    <a:pt x="0" y="326"/>
                  </a:lnTo>
                  <a:lnTo>
                    <a:pt x="13" y="334"/>
                  </a:lnTo>
                  <a:lnTo>
                    <a:pt x="13" y="9"/>
                  </a:lnTo>
                  <a:lnTo>
                    <a:pt x="0" y="10"/>
                  </a:lnTo>
                  <a:lnTo>
                    <a:pt x="0" y="4"/>
                  </a:lnTo>
                </a:path>
              </a:pathLst>
            </a:custGeom>
            <a:gradFill rotWithShape="0">
              <a:gsLst>
                <a:gs pos="0">
                  <a:srgbClr val="727272"/>
                </a:gs>
                <a:gs pos="100000">
                  <a:srgbClr val="404040"/>
                </a:gs>
              </a:gsLst>
              <a:lin ang="2700000" scaled="1"/>
            </a:gradFill>
            <a:ln w="9088" cap="flat" cmpd="sng">
              <a:solidFill>
                <a:srgbClr val="8F8F8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29" name="Line 1491"/>
            <p:cNvSpPr>
              <a:spLocks noChangeShapeType="1"/>
            </p:cNvSpPr>
            <p:nvPr/>
          </p:nvSpPr>
          <p:spPr bwMode="auto">
            <a:xfrm flipV="1">
              <a:off x="436" y="1526"/>
              <a:ext cx="0" cy="271"/>
            </a:xfrm>
            <a:prstGeom prst="line">
              <a:avLst/>
            </a:prstGeom>
            <a:noFill/>
            <a:ln w="18811">
              <a:solidFill>
                <a:srgbClr val="A2A2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30" name="Freeform 1492"/>
            <p:cNvSpPr>
              <a:spLocks/>
            </p:cNvSpPr>
            <p:nvPr/>
          </p:nvSpPr>
          <p:spPr bwMode="auto">
            <a:xfrm>
              <a:off x="436" y="1521"/>
              <a:ext cx="27" cy="297"/>
            </a:xfrm>
            <a:custGeom>
              <a:avLst/>
              <a:gdLst>
                <a:gd name="T0" fmla="*/ 0 w 21"/>
                <a:gd name="T1" fmla="*/ 3 h 350"/>
                <a:gd name="T2" fmla="*/ 22 w 21"/>
                <a:gd name="T3" fmla="*/ 0 h 350"/>
                <a:gd name="T4" fmla="*/ 33 w 21"/>
                <a:gd name="T5" fmla="*/ 0 h 350"/>
                <a:gd name="T6" fmla="*/ 33 w 21"/>
                <a:gd name="T7" fmla="*/ 251 h 350"/>
                <a:gd name="T8" fmla="*/ 22 w 21"/>
                <a:gd name="T9" fmla="*/ 251 h 350"/>
                <a:gd name="T10" fmla="*/ 0 w 21"/>
                <a:gd name="T11" fmla="*/ 245 h 350"/>
                <a:gd name="T12" fmla="*/ 0 w 21"/>
                <a:gd name="T13" fmla="*/ 234 h 350"/>
                <a:gd name="T14" fmla="*/ 23 w 21"/>
                <a:gd name="T15" fmla="*/ 240 h 350"/>
                <a:gd name="T16" fmla="*/ 23 w 21"/>
                <a:gd name="T17" fmla="*/ 4 h 350"/>
                <a:gd name="T18" fmla="*/ 0 w 21"/>
                <a:gd name="T19" fmla="*/ 7 h 350"/>
                <a:gd name="T20" fmla="*/ 0 w 21"/>
                <a:gd name="T21" fmla="*/ 3 h 350"/>
                <a:gd name="T22" fmla="*/ 0 w 21"/>
                <a:gd name="T23" fmla="*/ 3 h 350"/>
                <a:gd name="T24" fmla="*/ 0 w 21"/>
                <a:gd name="T25" fmla="*/ 3 h 350"/>
                <a:gd name="T26" fmla="*/ 0 w 21"/>
                <a:gd name="T27" fmla="*/ 3 h 350"/>
                <a:gd name="T28" fmla="*/ 0 w 21"/>
                <a:gd name="T29" fmla="*/ 3 h 350"/>
                <a:gd name="T30" fmla="*/ 0 w 21"/>
                <a:gd name="T31" fmla="*/ 3 h 350"/>
                <a:gd name="T32" fmla="*/ 0 w 21"/>
                <a:gd name="T33" fmla="*/ 3 h 350"/>
                <a:gd name="T34" fmla="*/ 0 w 21"/>
                <a:gd name="T35" fmla="*/ 3 h 350"/>
                <a:gd name="T36" fmla="*/ 0 w 21"/>
                <a:gd name="T37" fmla="*/ 3 h 350"/>
                <a:gd name="T38" fmla="*/ 0 w 21"/>
                <a:gd name="T39" fmla="*/ 3 h 350"/>
                <a:gd name="T40" fmla="*/ 0 w 21"/>
                <a:gd name="T41" fmla="*/ 3 h 350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21" h="350">
                  <a:moveTo>
                    <a:pt x="0" y="3"/>
                  </a:moveTo>
                  <a:lnTo>
                    <a:pt x="13" y="0"/>
                  </a:lnTo>
                  <a:lnTo>
                    <a:pt x="20" y="0"/>
                  </a:lnTo>
                  <a:lnTo>
                    <a:pt x="20" y="349"/>
                  </a:lnTo>
                  <a:lnTo>
                    <a:pt x="13" y="349"/>
                  </a:lnTo>
                  <a:lnTo>
                    <a:pt x="0" y="341"/>
                  </a:lnTo>
                  <a:lnTo>
                    <a:pt x="0" y="325"/>
                  </a:lnTo>
                  <a:lnTo>
                    <a:pt x="14" y="333"/>
                  </a:lnTo>
                  <a:lnTo>
                    <a:pt x="14" y="6"/>
                  </a:lnTo>
                  <a:lnTo>
                    <a:pt x="0" y="9"/>
                  </a:lnTo>
                  <a:lnTo>
                    <a:pt x="0" y="3"/>
                  </a:lnTo>
                </a:path>
              </a:pathLst>
            </a:custGeom>
            <a:solidFill>
              <a:srgbClr val="8F8F8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</p:grpSp>
      <p:sp>
        <p:nvSpPr>
          <p:cNvPr id="431" name="직사각형 80"/>
          <p:cNvSpPr>
            <a:spLocks noChangeArrowheads="1"/>
          </p:cNvSpPr>
          <p:nvPr/>
        </p:nvSpPr>
        <p:spPr bwMode="auto">
          <a:xfrm>
            <a:off x="9974772" y="3424652"/>
            <a:ext cx="159525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0" latinLnBrk="0" hangingPunct="0"/>
            <a:r>
              <a:rPr lang="en-US" altLang="ko-KR" sz="1200" b="1" smtClean="0">
                <a:solidFill>
                  <a:srgbClr val="000000"/>
                </a:solidFill>
                <a:latin typeface="맑은 고딕" pitchFamily="50" charset="-127"/>
              </a:rPr>
              <a:t>DB </a:t>
            </a:r>
            <a:r>
              <a:rPr lang="ko-KR" altLang="en-US" sz="1200" b="1" smtClean="0">
                <a:solidFill>
                  <a:srgbClr val="000000"/>
                </a:solidFill>
                <a:latin typeface="맑은 고딕" pitchFamily="50" charset="-127"/>
              </a:rPr>
              <a:t>서버 </a:t>
            </a:r>
            <a:r>
              <a:rPr lang="en-US" altLang="ko-KR" sz="1200" b="1" smtClean="0">
                <a:solidFill>
                  <a:srgbClr val="000000"/>
                </a:solidFill>
                <a:latin typeface="맑은 고딕" pitchFamily="50" charset="-127"/>
              </a:rPr>
              <a:t>1</a:t>
            </a:r>
            <a:endParaRPr lang="en-US" altLang="ko-KR" sz="1200" b="1" dirty="0">
              <a:solidFill>
                <a:srgbClr val="000000"/>
              </a:solidFill>
              <a:latin typeface="맑은 고딕" pitchFamily="50" charset="-127"/>
            </a:endParaRPr>
          </a:p>
          <a:p>
            <a:pPr eaLnBrk="0" latinLnBrk="0" hangingPunct="0"/>
            <a:r>
              <a:rPr lang="en-US" altLang="ko-KR" sz="800">
                <a:solidFill>
                  <a:srgbClr val="000000"/>
                </a:solidFill>
                <a:latin typeface="맑은 고딕" pitchFamily="50" charset="-127"/>
              </a:rPr>
              <a:t> </a:t>
            </a:r>
            <a:r>
              <a:rPr lang="en-US" altLang="ko-KR" sz="800" smtClean="0">
                <a:solidFill>
                  <a:srgbClr val="000000"/>
                </a:solidFill>
                <a:latin typeface="맑은 고딕" pitchFamily="50" charset="-127"/>
              </a:rPr>
              <a:t>Unix / RDBMS</a:t>
            </a:r>
          </a:p>
          <a:p>
            <a:pPr lvl="0" eaLnBrk="0" latinLnBrk="0" hangingPunct="0"/>
            <a:r>
              <a:rPr lang="en-US" altLang="ko-KR" sz="1200" b="1" smtClean="0">
                <a:solidFill>
                  <a:srgbClr val="000000"/>
                </a:solidFill>
                <a:latin typeface="맑은 고딕" pitchFamily="50" charset="-127"/>
              </a:rPr>
              <a:t>DB </a:t>
            </a:r>
            <a:r>
              <a:rPr lang="ko-KR" altLang="en-US" sz="1200" b="1">
                <a:solidFill>
                  <a:srgbClr val="000000"/>
                </a:solidFill>
                <a:latin typeface="맑은 고딕" pitchFamily="50" charset="-127"/>
              </a:rPr>
              <a:t>서버 </a:t>
            </a:r>
            <a:r>
              <a:rPr lang="en-US" altLang="ko-KR" sz="1200" b="1" smtClean="0">
                <a:solidFill>
                  <a:srgbClr val="000000"/>
                </a:solidFill>
                <a:latin typeface="맑은 고딕" pitchFamily="50" charset="-127"/>
              </a:rPr>
              <a:t>2</a:t>
            </a:r>
            <a:endParaRPr lang="en-US" altLang="ko-KR" sz="800" dirty="0">
              <a:solidFill>
                <a:srgbClr val="000000"/>
              </a:solidFill>
              <a:latin typeface="맑은 고딕" pitchFamily="50" charset="-127"/>
            </a:endParaRPr>
          </a:p>
        </p:txBody>
      </p:sp>
      <p:grpSp>
        <p:nvGrpSpPr>
          <p:cNvPr id="20" name="Group 1472"/>
          <p:cNvGrpSpPr>
            <a:grpSpLocks/>
          </p:cNvGrpSpPr>
          <p:nvPr/>
        </p:nvGrpSpPr>
        <p:grpSpPr bwMode="auto">
          <a:xfrm>
            <a:off x="7448953" y="3644947"/>
            <a:ext cx="471361" cy="583542"/>
            <a:chOff x="352" y="1520"/>
            <a:chExt cx="262" cy="298"/>
          </a:xfrm>
        </p:grpSpPr>
        <p:sp>
          <p:nvSpPr>
            <p:cNvPr id="433" name="Freeform 1473"/>
            <p:cNvSpPr>
              <a:spLocks/>
            </p:cNvSpPr>
            <p:nvPr/>
          </p:nvSpPr>
          <p:spPr bwMode="auto">
            <a:xfrm>
              <a:off x="427" y="1526"/>
              <a:ext cx="187" cy="278"/>
            </a:xfrm>
            <a:custGeom>
              <a:avLst/>
              <a:gdLst>
                <a:gd name="T0" fmla="*/ 0 w 144"/>
                <a:gd name="T1" fmla="*/ 1 h 328"/>
                <a:gd name="T2" fmla="*/ 0 w 144"/>
                <a:gd name="T3" fmla="*/ 235 h 328"/>
                <a:gd name="T4" fmla="*/ 242 w 144"/>
                <a:gd name="T5" fmla="*/ 224 h 328"/>
                <a:gd name="T6" fmla="*/ 242 w 144"/>
                <a:gd name="T7" fmla="*/ 4 h 328"/>
                <a:gd name="T8" fmla="*/ 242 w 144"/>
                <a:gd name="T9" fmla="*/ 4 h 328"/>
                <a:gd name="T10" fmla="*/ 0 w 144"/>
                <a:gd name="T11" fmla="*/ 0 h 328"/>
                <a:gd name="T12" fmla="*/ 242 w 144"/>
                <a:gd name="T13" fmla="*/ 4 h 328"/>
                <a:gd name="T14" fmla="*/ 0 w 144"/>
                <a:gd name="T15" fmla="*/ 0 h 328"/>
                <a:gd name="T16" fmla="*/ 242 w 144"/>
                <a:gd name="T17" fmla="*/ 4 h 328"/>
                <a:gd name="T18" fmla="*/ 0 w 144"/>
                <a:gd name="T19" fmla="*/ 0 h 328"/>
                <a:gd name="T20" fmla="*/ 242 w 144"/>
                <a:gd name="T21" fmla="*/ 4 h 328"/>
                <a:gd name="T22" fmla="*/ 0 w 144"/>
                <a:gd name="T23" fmla="*/ 0 h 328"/>
                <a:gd name="T24" fmla="*/ 242 w 144"/>
                <a:gd name="T25" fmla="*/ 4 h 328"/>
                <a:gd name="T26" fmla="*/ 0 w 144"/>
                <a:gd name="T27" fmla="*/ 0 h 328"/>
                <a:gd name="T28" fmla="*/ 242 w 144"/>
                <a:gd name="T29" fmla="*/ 4 h 328"/>
                <a:gd name="T30" fmla="*/ 0 w 144"/>
                <a:gd name="T31" fmla="*/ 0 h 328"/>
                <a:gd name="T32" fmla="*/ 242 w 144"/>
                <a:gd name="T33" fmla="*/ 4 h 328"/>
                <a:gd name="T34" fmla="*/ 0 w 144"/>
                <a:gd name="T35" fmla="*/ 0 h 328"/>
                <a:gd name="T36" fmla="*/ 242 w 144"/>
                <a:gd name="T37" fmla="*/ 4 h 328"/>
                <a:gd name="T38" fmla="*/ 0 w 144"/>
                <a:gd name="T39" fmla="*/ 0 h 328"/>
                <a:gd name="T40" fmla="*/ 242 w 144"/>
                <a:gd name="T41" fmla="*/ 4 h 328"/>
                <a:gd name="T42" fmla="*/ 0 w 144"/>
                <a:gd name="T43" fmla="*/ 0 h 328"/>
                <a:gd name="T44" fmla="*/ 242 w 144"/>
                <a:gd name="T45" fmla="*/ 4 h 328"/>
                <a:gd name="T46" fmla="*/ 0 w 144"/>
                <a:gd name="T47" fmla="*/ 0 h 328"/>
                <a:gd name="T48" fmla="*/ 242 w 144"/>
                <a:gd name="T49" fmla="*/ 4 h 328"/>
                <a:gd name="T50" fmla="*/ 0 w 144"/>
                <a:gd name="T51" fmla="*/ 0 h 328"/>
                <a:gd name="T52" fmla="*/ 242 w 144"/>
                <a:gd name="T53" fmla="*/ 4 h 328"/>
                <a:gd name="T54" fmla="*/ 0 w 144"/>
                <a:gd name="T55" fmla="*/ 0 h 328"/>
                <a:gd name="T56" fmla="*/ 242 w 144"/>
                <a:gd name="T57" fmla="*/ 4 h 328"/>
                <a:gd name="T58" fmla="*/ 0 w 144"/>
                <a:gd name="T59" fmla="*/ 0 h 328"/>
                <a:gd name="T60" fmla="*/ 242 w 144"/>
                <a:gd name="T61" fmla="*/ 4 h 328"/>
                <a:gd name="T62" fmla="*/ 0 w 144"/>
                <a:gd name="T63" fmla="*/ 0 h 328"/>
                <a:gd name="T64" fmla="*/ 242 w 144"/>
                <a:gd name="T65" fmla="*/ 4 h 328"/>
                <a:gd name="T66" fmla="*/ 0 w 144"/>
                <a:gd name="T67" fmla="*/ 0 h 328"/>
                <a:gd name="T68" fmla="*/ 242 w 144"/>
                <a:gd name="T69" fmla="*/ 4 h 328"/>
                <a:gd name="T70" fmla="*/ 0 w 144"/>
                <a:gd name="T71" fmla="*/ 0 h 328"/>
                <a:gd name="T72" fmla="*/ 242 w 144"/>
                <a:gd name="T73" fmla="*/ 4 h 328"/>
                <a:gd name="T74" fmla="*/ 0 w 144"/>
                <a:gd name="T75" fmla="*/ 0 h 328"/>
                <a:gd name="T76" fmla="*/ 242 w 144"/>
                <a:gd name="T77" fmla="*/ 4 h 328"/>
                <a:gd name="T78" fmla="*/ 0 w 144"/>
                <a:gd name="T79" fmla="*/ 0 h 328"/>
                <a:gd name="T80" fmla="*/ 242 w 144"/>
                <a:gd name="T81" fmla="*/ 4 h 328"/>
                <a:gd name="T82" fmla="*/ 0 w 144"/>
                <a:gd name="T83" fmla="*/ 0 h 328"/>
                <a:gd name="T84" fmla="*/ 0 w 144"/>
                <a:gd name="T85" fmla="*/ 1 h 328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0" t="0" r="r" b="b"/>
              <a:pathLst>
                <a:path w="144" h="328">
                  <a:moveTo>
                    <a:pt x="0" y="1"/>
                  </a:moveTo>
                  <a:lnTo>
                    <a:pt x="0" y="327"/>
                  </a:lnTo>
                  <a:lnTo>
                    <a:pt x="143" y="312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0" y="1"/>
                  </a:lnTo>
                </a:path>
              </a:pathLst>
            </a:custGeom>
            <a:gradFill rotWithShape="0">
              <a:gsLst>
                <a:gs pos="0">
                  <a:srgbClr val="808080"/>
                </a:gs>
                <a:gs pos="100000">
                  <a:srgbClr val="404040"/>
                </a:gs>
              </a:gsLst>
              <a:lin ang="5400000" scaled="1"/>
            </a:gradFill>
            <a:ln w="9088" cap="flat" cmpd="sng">
              <a:solidFill>
                <a:srgbClr val="72727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34" name="Freeform 1474"/>
            <p:cNvSpPr>
              <a:spLocks/>
            </p:cNvSpPr>
            <p:nvPr/>
          </p:nvSpPr>
          <p:spPr bwMode="auto">
            <a:xfrm>
              <a:off x="352" y="1524"/>
              <a:ext cx="76" cy="278"/>
            </a:xfrm>
            <a:custGeom>
              <a:avLst/>
              <a:gdLst>
                <a:gd name="T0" fmla="*/ 97 w 59"/>
                <a:gd name="T1" fmla="*/ 0 h 328"/>
                <a:gd name="T2" fmla="*/ 97 w 59"/>
                <a:gd name="T3" fmla="*/ 235 h 328"/>
                <a:gd name="T4" fmla="*/ 0 w 59"/>
                <a:gd name="T5" fmla="*/ 195 h 328"/>
                <a:gd name="T6" fmla="*/ 0 w 59"/>
                <a:gd name="T7" fmla="*/ 19 h 328"/>
                <a:gd name="T8" fmla="*/ 97 w 59"/>
                <a:gd name="T9" fmla="*/ 0 h 328"/>
                <a:gd name="T10" fmla="*/ 97 w 59"/>
                <a:gd name="T11" fmla="*/ 0 h 328"/>
                <a:gd name="T12" fmla="*/ 97 w 59"/>
                <a:gd name="T13" fmla="*/ 235 h 328"/>
                <a:gd name="T14" fmla="*/ 97 w 59"/>
                <a:gd name="T15" fmla="*/ 0 h 328"/>
                <a:gd name="T16" fmla="*/ 97 w 59"/>
                <a:gd name="T17" fmla="*/ 235 h 328"/>
                <a:gd name="T18" fmla="*/ 97 w 59"/>
                <a:gd name="T19" fmla="*/ 0 h 328"/>
                <a:gd name="T20" fmla="*/ 97 w 59"/>
                <a:gd name="T21" fmla="*/ 235 h 328"/>
                <a:gd name="T22" fmla="*/ 97 w 59"/>
                <a:gd name="T23" fmla="*/ 0 h 328"/>
                <a:gd name="T24" fmla="*/ 97 w 59"/>
                <a:gd name="T25" fmla="*/ 235 h 328"/>
                <a:gd name="T26" fmla="*/ 97 w 59"/>
                <a:gd name="T27" fmla="*/ 0 h 328"/>
                <a:gd name="T28" fmla="*/ 97 w 59"/>
                <a:gd name="T29" fmla="*/ 235 h 328"/>
                <a:gd name="T30" fmla="*/ 97 w 59"/>
                <a:gd name="T31" fmla="*/ 0 h 328"/>
                <a:gd name="T32" fmla="*/ 97 w 59"/>
                <a:gd name="T33" fmla="*/ 235 h 328"/>
                <a:gd name="T34" fmla="*/ 97 w 59"/>
                <a:gd name="T35" fmla="*/ 0 h 328"/>
                <a:gd name="T36" fmla="*/ 97 w 59"/>
                <a:gd name="T37" fmla="*/ 235 h 328"/>
                <a:gd name="T38" fmla="*/ 97 w 59"/>
                <a:gd name="T39" fmla="*/ 0 h 328"/>
                <a:gd name="T40" fmla="*/ 97 w 59"/>
                <a:gd name="T41" fmla="*/ 235 h 328"/>
                <a:gd name="T42" fmla="*/ 97 w 59"/>
                <a:gd name="T43" fmla="*/ 0 h 328"/>
                <a:gd name="T44" fmla="*/ 97 w 59"/>
                <a:gd name="T45" fmla="*/ 235 h 328"/>
                <a:gd name="T46" fmla="*/ 97 w 59"/>
                <a:gd name="T47" fmla="*/ 0 h 328"/>
                <a:gd name="T48" fmla="*/ 97 w 59"/>
                <a:gd name="T49" fmla="*/ 235 h 328"/>
                <a:gd name="T50" fmla="*/ 97 w 59"/>
                <a:gd name="T51" fmla="*/ 0 h 328"/>
                <a:gd name="T52" fmla="*/ 97 w 59"/>
                <a:gd name="T53" fmla="*/ 235 h 328"/>
                <a:gd name="T54" fmla="*/ 97 w 59"/>
                <a:gd name="T55" fmla="*/ 0 h 328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59" h="328">
                  <a:moveTo>
                    <a:pt x="58" y="0"/>
                  </a:moveTo>
                  <a:lnTo>
                    <a:pt x="58" y="327"/>
                  </a:lnTo>
                  <a:lnTo>
                    <a:pt x="0" y="271"/>
                  </a:lnTo>
                  <a:lnTo>
                    <a:pt x="0" y="26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</a:path>
              </a:pathLst>
            </a:custGeom>
            <a:gradFill rotWithShape="0">
              <a:gsLst>
                <a:gs pos="0">
                  <a:srgbClr val="808080"/>
                </a:gs>
                <a:gs pos="100000">
                  <a:srgbClr val="404040"/>
                </a:gs>
              </a:gsLst>
              <a:lin ang="2700000" scaled="1"/>
            </a:gradFill>
            <a:ln w="9088" cap="flat" cmpd="sng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35" name="Line 1475"/>
            <p:cNvSpPr>
              <a:spLocks noChangeShapeType="1"/>
            </p:cNvSpPr>
            <p:nvPr/>
          </p:nvSpPr>
          <p:spPr bwMode="auto">
            <a:xfrm flipV="1">
              <a:off x="385" y="1537"/>
              <a:ext cx="0" cy="237"/>
            </a:xfrm>
            <a:prstGeom prst="line">
              <a:avLst/>
            </a:prstGeom>
            <a:noFill/>
            <a:ln w="9088">
              <a:solidFill>
                <a:srgbClr val="A2A2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36" name="Line 1476"/>
            <p:cNvSpPr>
              <a:spLocks noChangeShapeType="1"/>
            </p:cNvSpPr>
            <p:nvPr/>
          </p:nvSpPr>
          <p:spPr bwMode="auto">
            <a:xfrm flipV="1">
              <a:off x="604" y="1530"/>
              <a:ext cx="0" cy="259"/>
            </a:xfrm>
            <a:prstGeom prst="line">
              <a:avLst/>
            </a:prstGeom>
            <a:noFill/>
            <a:ln w="18811">
              <a:solidFill>
                <a:srgbClr val="A2A2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37" name="Line 1477"/>
            <p:cNvSpPr>
              <a:spLocks noChangeShapeType="1"/>
            </p:cNvSpPr>
            <p:nvPr/>
          </p:nvSpPr>
          <p:spPr bwMode="auto">
            <a:xfrm flipV="1">
              <a:off x="470" y="1527"/>
              <a:ext cx="0" cy="270"/>
            </a:xfrm>
            <a:prstGeom prst="line">
              <a:avLst/>
            </a:prstGeom>
            <a:noFill/>
            <a:ln w="9088">
              <a:solidFill>
                <a:srgbClr val="A2A2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38" name="Line 1478"/>
            <p:cNvSpPr>
              <a:spLocks noChangeShapeType="1"/>
            </p:cNvSpPr>
            <p:nvPr/>
          </p:nvSpPr>
          <p:spPr bwMode="auto">
            <a:xfrm flipV="1">
              <a:off x="504" y="1527"/>
              <a:ext cx="0" cy="270"/>
            </a:xfrm>
            <a:prstGeom prst="line">
              <a:avLst/>
            </a:prstGeom>
            <a:noFill/>
            <a:ln w="9088">
              <a:solidFill>
                <a:srgbClr val="A2A2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39" name="AutoShape 1479"/>
            <p:cNvSpPr>
              <a:spLocks noChangeArrowheads="1"/>
            </p:cNvSpPr>
            <p:nvPr/>
          </p:nvSpPr>
          <p:spPr bwMode="auto">
            <a:xfrm flipV="1">
              <a:off x="538" y="1529"/>
              <a:ext cx="34" cy="75"/>
            </a:xfrm>
            <a:prstGeom prst="roundRect">
              <a:avLst>
                <a:gd name="adj" fmla="val 0"/>
              </a:avLst>
            </a:prstGeom>
            <a:solidFill>
              <a:srgbClr val="40404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40" name="Freeform 1480"/>
            <p:cNvSpPr>
              <a:spLocks/>
            </p:cNvSpPr>
            <p:nvPr/>
          </p:nvSpPr>
          <p:spPr bwMode="auto">
            <a:xfrm>
              <a:off x="352" y="1524"/>
              <a:ext cx="76" cy="278"/>
            </a:xfrm>
            <a:custGeom>
              <a:avLst/>
              <a:gdLst>
                <a:gd name="T0" fmla="*/ 97 w 59"/>
                <a:gd name="T1" fmla="*/ 235 h 328"/>
                <a:gd name="T2" fmla="*/ 0 w 59"/>
                <a:gd name="T3" fmla="*/ 19 h 328"/>
                <a:gd name="T4" fmla="*/ 97 w 59"/>
                <a:gd name="T5" fmla="*/ 0 h 328"/>
                <a:gd name="T6" fmla="*/ 97 w 59"/>
                <a:gd name="T7" fmla="*/ 0 h 328"/>
                <a:gd name="T8" fmla="*/ 97 w 59"/>
                <a:gd name="T9" fmla="*/ 0 h 328"/>
                <a:gd name="T10" fmla="*/ 97 w 59"/>
                <a:gd name="T11" fmla="*/ 0 h 328"/>
                <a:gd name="T12" fmla="*/ 97 w 59"/>
                <a:gd name="T13" fmla="*/ 0 h 328"/>
                <a:gd name="T14" fmla="*/ 97 w 59"/>
                <a:gd name="T15" fmla="*/ 0 h 328"/>
                <a:gd name="T16" fmla="*/ 97 w 59"/>
                <a:gd name="T17" fmla="*/ 0 h 328"/>
                <a:gd name="T18" fmla="*/ 97 w 59"/>
                <a:gd name="T19" fmla="*/ 0 h 328"/>
                <a:gd name="T20" fmla="*/ 97 w 59"/>
                <a:gd name="T21" fmla="*/ 0 h 328"/>
                <a:gd name="T22" fmla="*/ 97 w 59"/>
                <a:gd name="T23" fmla="*/ 0 h 328"/>
                <a:gd name="T24" fmla="*/ 97 w 59"/>
                <a:gd name="T25" fmla="*/ 0 h 328"/>
                <a:gd name="T26" fmla="*/ 97 w 59"/>
                <a:gd name="T27" fmla="*/ 0 h 328"/>
                <a:gd name="T28" fmla="*/ 97 w 59"/>
                <a:gd name="T29" fmla="*/ 0 h 328"/>
                <a:gd name="T30" fmla="*/ 97 w 59"/>
                <a:gd name="T31" fmla="*/ 0 h 328"/>
                <a:gd name="T32" fmla="*/ 97 w 59"/>
                <a:gd name="T33" fmla="*/ 0 h 328"/>
                <a:gd name="T34" fmla="*/ 97 w 59"/>
                <a:gd name="T35" fmla="*/ 0 h 328"/>
                <a:gd name="T36" fmla="*/ 97 w 59"/>
                <a:gd name="T37" fmla="*/ 0 h 328"/>
                <a:gd name="T38" fmla="*/ 97 w 59"/>
                <a:gd name="T39" fmla="*/ 0 h 328"/>
                <a:gd name="T40" fmla="*/ 97 w 59"/>
                <a:gd name="T41" fmla="*/ 0 h 328"/>
                <a:gd name="T42" fmla="*/ 97 w 59"/>
                <a:gd name="T43" fmla="*/ 0 h 328"/>
                <a:gd name="T44" fmla="*/ 97 w 59"/>
                <a:gd name="T45" fmla="*/ 0 h 328"/>
                <a:gd name="T46" fmla="*/ 97 w 59"/>
                <a:gd name="T47" fmla="*/ 0 h 328"/>
                <a:gd name="T48" fmla="*/ 97 w 59"/>
                <a:gd name="T49" fmla="*/ 0 h 328"/>
                <a:gd name="T50" fmla="*/ 97 w 59"/>
                <a:gd name="T51" fmla="*/ 0 h 328"/>
                <a:gd name="T52" fmla="*/ 97 w 59"/>
                <a:gd name="T53" fmla="*/ 0 h 328"/>
                <a:gd name="T54" fmla="*/ 97 w 59"/>
                <a:gd name="T55" fmla="*/ 0 h 328"/>
                <a:gd name="T56" fmla="*/ 97 w 59"/>
                <a:gd name="T57" fmla="*/ 0 h 328"/>
                <a:gd name="T58" fmla="*/ 97 w 59"/>
                <a:gd name="T59" fmla="*/ 0 h 328"/>
                <a:gd name="T60" fmla="*/ 97 w 59"/>
                <a:gd name="T61" fmla="*/ 0 h 328"/>
                <a:gd name="T62" fmla="*/ 97 w 59"/>
                <a:gd name="T63" fmla="*/ 0 h 328"/>
                <a:gd name="T64" fmla="*/ 97 w 59"/>
                <a:gd name="T65" fmla="*/ 0 h 328"/>
                <a:gd name="T66" fmla="*/ 97 w 59"/>
                <a:gd name="T67" fmla="*/ 0 h 328"/>
                <a:gd name="T68" fmla="*/ 97 w 59"/>
                <a:gd name="T69" fmla="*/ 0 h 328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59" h="328">
                  <a:moveTo>
                    <a:pt x="58" y="0"/>
                  </a:moveTo>
                  <a:lnTo>
                    <a:pt x="58" y="327"/>
                  </a:lnTo>
                  <a:lnTo>
                    <a:pt x="0" y="271"/>
                  </a:lnTo>
                  <a:lnTo>
                    <a:pt x="0" y="26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</a:path>
              </a:pathLst>
            </a:custGeom>
            <a:noFill/>
            <a:ln w="18811" cap="flat" cmpd="sng">
              <a:solidFill>
                <a:srgbClr val="40404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41" name="AutoShape 1481"/>
            <p:cNvSpPr>
              <a:spLocks noChangeArrowheads="1"/>
            </p:cNvSpPr>
            <p:nvPr/>
          </p:nvSpPr>
          <p:spPr bwMode="auto">
            <a:xfrm flipV="1">
              <a:off x="539" y="1588"/>
              <a:ext cx="22" cy="13"/>
            </a:xfrm>
            <a:prstGeom prst="roundRect">
              <a:avLst>
                <a:gd name="adj" fmla="val 0"/>
              </a:avLst>
            </a:prstGeom>
            <a:solidFill>
              <a:srgbClr val="72727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42" name="Oval 1482"/>
            <p:cNvSpPr>
              <a:spLocks noChangeArrowheads="1"/>
            </p:cNvSpPr>
            <p:nvPr/>
          </p:nvSpPr>
          <p:spPr bwMode="auto">
            <a:xfrm>
              <a:off x="554" y="1594"/>
              <a:ext cx="4" cy="3"/>
            </a:xfrm>
            <a:prstGeom prst="ellipse">
              <a:avLst/>
            </a:prstGeom>
            <a:noFill/>
            <a:ln w="9088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43" name="Line 1483"/>
            <p:cNvSpPr>
              <a:spLocks noChangeShapeType="1"/>
            </p:cNvSpPr>
            <p:nvPr/>
          </p:nvSpPr>
          <p:spPr bwMode="auto">
            <a:xfrm flipV="1">
              <a:off x="556" y="1593"/>
              <a:ext cx="0" cy="0"/>
            </a:xfrm>
            <a:prstGeom prst="line">
              <a:avLst/>
            </a:prstGeom>
            <a:noFill/>
            <a:ln w="9088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44" name="AutoShape 1484"/>
            <p:cNvSpPr>
              <a:spLocks noChangeArrowheads="1"/>
            </p:cNvSpPr>
            <p:nvPr/>
          </p:nvSpPr>
          <p:spPr bwMode="auto">
            <a:xfrm flipV="1">
              <a:off x="543" y="1590"/>
              <a:ext cx="7" cy="8"/>
            </a:xfrm>
            <a:prstGeom prst="roundRect">
              <a:avLst>
                <a:gd name="adj" fmla="val 0"/>
              </a:avLst>
            </a:prstGeom>
            <a:gradFill rotWithShape="0">
              <a:gsLst>
                <a:gs pos="0">
                  <a:srgbClr val="FF0000"/>
                </a:gs>
                <a:gs pos="50000">
                  <a:srgbClr val="000000"/>
                </a:gs>
                <a:gs pos="100000">
                  <a:srgbClr val="FF0000"/>
                </a:gs>
              </a:gsLst>
              <a:lin ang="5400000" scaled="1"/>
            </a:gradFill>
            <a:ln w="9088">
              <a:solidFill>
                <a:srgbClr val="FF404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45" name="Line 1485"/>
            <p:cNvSpPr>
              <a:spLocks noChangeShapeType="1"/>
            </p:cNvSpPr>
            <p:nvPr/>
          </p:nvSpPr>
          <p:spPr bwMode="auto">
            <a:xfrm flipV="1">
              <a:off x="538" y="1527"/>
              <a:ext cx="0" cy="267"/>
            </a:xfrm>
            <a:prstGeom prst="line">
              <a:avLst/>
            </a:prstGeom>
            <a:noFill/>
            <a:ln w="9088">
              <a:solidFill>
                <a:srgbClr val="A2A2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46" name="Line 1486"/>
            <p:cNvSpPr>
              <a:spLocks noChangeShapeType="1"/>
            </p:cNvSpPr>
            <p:nvPr/>
          </p:nvSpPr>
          <p:spPr bwMode="auto">
            <a:xfrm flipV="1">
              <a:off x="572" y="1529"/>
              <a:ext cx="0" cy="263"/>
            </a:xfrm>
            <a:prstGeom prst="line">
              <a:avLst/>
            </a:prstGeom>
            <a:noFill/>
            <a:ln w="18811">
              <a:solidFill>
                <a:srgbClr val="A2A2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47" name="Freeform 1487"/>
            <p:cNvSpPr>
              <a:spLocks/>
            </p:cNvSpPr>
            <p:nvPr/>
          </p:nvSpPr>
          <p:spPr bwMode="auto">
            <a:xfrm>
              <a:off x="436" y="1797"/>
              <a:ext cx="19" cy="8"/>
            </a:xfrm>
            <a:custGeom>
              <a:avLst/>
              <a:gdLst>
                <a:gd name="T0" fmla="*/ 0 w 15"/>
                <a:gd name="T1" fmla="*/ 0 h 10"/>
                <a:gd name="T2" fmla="*/ 23 w 15"/>
                <a:gd name="T3" fmla="*/ 0 h 10"/>
                <a:gd name="T4" fmla="*/ 23 w 15"/>
                <a:gd name="T5" fmla="*/ 6 h 10"/>
                <a:gd name="T6" fmla="*/ 0 w 15"/>
                <a:gd name="T7" fmla="*/ 0 h 10"/>
                <a:gd name="T8" fmla="*/ 0 w 15"/>
                <a:gd name="T9" fmla="*/ 0 h 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5" h="10">
                  <a:moveTo>
                    <a:pt x="0" y="0"/>
                  </a:moveTo>
                  <a:lnTo>
                    <a:pt x="14" y="0"/>
                  </a:lnTo>
                  <a:lnTo>
                    <a:pt x="14" y="9"/>
                  </a:ln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48" name="Freeform 1488"/>
            <p:cNvSpPr>
              <a:spLocks/>
            </p:cNvSpPr>
            <p:nvPr/>
          </p:nvSpPr>
          <p:spPr bwMode="auto">
            <a:xfrm>
              <a:off x="427" y="1524"/>
              <a:ext cx="187" cy="280"/>
            </a:xfrm>
            <a:custGeom>
              <a:avLst/>
              <a:gdLst>
                <a:gd name="T0" fmla="*/ 242 w 144"/>
                <a:gd name="T1" fmla="*/ 226 h 329"/>
                <a:gd name="T2" fmla="*/ 242 w 144"/>
                <a:gd name="T3" fmla="*/ 5 h 329"/>
                <a:gd name="T4" fmla="*/ 0 w 144"/>
                <a:gd name="T5" fmla="*/ 1 h 329"/>
                <a:gd name="T6" fmla="*/ 0 w 144"/>
                <a:gd name="T7" fmla="*/ 1 h 329"/>
                <a:gd name="T8" fmla="*/ 0 w 144"/>
                <a:gd name="T9" fmla="*/ 1 h 329"/>
                <a:gd name="T10" fmla="*/ 0 w 144"/>
                <a:gd name="T11" fmla="*/ 1 h 329"/>
                <a:gd name="T12" fmla="*/ 0 w 144"/>
                <a:gd name="T13" fmla="*/ 1 h 329"/>
                <a:gd name="T14" fmla="*/ 0 w 144"/>
                <a:gd name="T15" fmla="*/ 1 h 329"/>
                <a:gd name="T16" fmla="*/ 0 w 144"/>
                <a:gd name="T17" fmla="*/ 1 h 329"/>
                <a:gd name="T18" fmla="*/ 0 w 144"/>
                <a:gd name="T19" fmla="*/ 1 h 329"/>
                <a:gd name="T20" fmla="*/ 0 w 144"/>
                <a:gd name="T21" fmla="*/ 1 h 329"/>
                <a:gd name="T22" fmla="*/ 0 w 144"/>
                <a:gd name="T23" fmla="*/ 1 h 329"/>
                <a:gd name="T24" fmla="*/ 0 w 144"/>
                <a:gd name="T25" fmla="*/ 1 h 329"/>
                <a:gd name="T26" fmla="*/ 0 w 144"/>
                <a:gd name="T27" fmla="*/ 1 h 329"/>
                <a:gd name="T28" fmla="*/ 0 w 144"/>
                <a:gd name="T29" fmla="*/ 1 h 329"/>
                <a:gd name="T30" fmla="*/ 0 w 144"/>
                <a:gd name="T31" fmla="*/ 1 h 329"/>
                <a:gd name="T32" fmla="*/ 0 w 144"/>
                <a:gd name="T33" fmla="*/ 1 h 329"/>
                <a:gd name="T34" fmla="*/ 0 w 144"/>
                <a:gd name="T35" fmla="*/ 1 h 329"/>
                <a:gd name="T36" fmla="*/ 0 w 144"/>
                <a:gd name="T37" fmla="*/ 1 h 329"/>
                <a:gd name="T38" fmla="*/ 0 w 144"/>
                <a:gd name="T39" fmla="*/ 1 h 329"/>
                <a:gd name="T40" fmla="*/ 0 w 144"/>
                <a:gd name="T41" fmla="*/ 0 h 329"/>
                <a:gd name="T42" fmla="*/ 242 w 144"/>
                <a:gd name="T43" fmla="*/ 226 h 329"/>
                <a:gd name="T44" fmla="*/ 242 w 144"/>
                <a:gd name="T45" fmla="*/ 226 h 329"/>
                <a:gd name="T46" fmla="*/ 242 w 144"/>
                <a:gd name="T47" fmla="*/ 226 h 329"/>
                <a:gd name="T48" fmla="*/ 242 w 144"/>
                <a:gd name="T49" fmla="*/ 226 h 329"/>
                <a:gd name="T50" fmla="*/ 242 w 144"/>
                <a:gd name="T51" fmla="*/ 226 h 329"/>
                <a:gd name="T52" fmla="*/ 242 w 144"/>
                <a:gd name="T53" fmla="*/ 226 h 329"/>
                <a:gd name="T54" fmla="*/ 242 w 144"/>
                <a:gd name="T55" fmla="*/ 226 h 329"/>
                <a:gd name="T56" fmla="*/ 242 w 144"/>
                <a:gd name="T57" fmla="*/ 226 h 329"/>
                <a:gd name="T58" fmla="*/ 242 w 144"/>
                <a:gd name="T59" fmla="*/ 226 h 329"/>
                <a:gd name="T60" fmla="*/ 242 w 144"/>
                <a:gd name="T61" fmla="*/ 226 h 329"/>
                <a:gd name="T62" fmla="*/ 242 w 144"/>
                <a:gd name="T63" fmla="*/ 226 h 329"/>
                <a:gd name="T64" fmla="*/ 242 w 144"/>
                <a:gd name="T65" fmla="*/ 226 h 329"/>
                <a:gd name="T66" fmla="*/ 242 w 144"/>
                <a:gd name="T67" fmla="*/ 226 h 329"/>
                <a:gd name="T68" fmla="*/ 242 w 144"/>
                <a:gd name="T69" fmla="*/ 226 h 329"/>
                <a:gd name="T70" fmla="*/ 242 w 144"/>
                <a:gd name="T71" fmla="*/ 226 h 329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144" h="329">
                  <a:moveTo>
                    <a:pt x="0" y="328"/>
                  </a:moveTo>
                  <a:lnTo>
                    <a:pt x="143" y="313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0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</a:path>
              </a:pathLst>
            </a:custGeom>
            <a:noFill/>
            <a:ln w="18811" cap="flat" cmpd="sng">
              <a:solidFill>
                <a:srgbClr val="40404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49" name="AutoShape 1489"/>
            <p:cNvSpPr>
              <a:spLocks noChangeArrowheads="1"/>
            </p:cNvSpPr>
            <p:nvPr/>
          </p:nvSpPr>
          <p:spPr bwMode="auto">
            <a:xfrm flipV="1">
              <a:off x="436" y="1526"/>
              <a:ext cx="34" cy="278"/>
            </a:xfrm>
            <a:prstGeom prst="roundRect">
              <a:avLst>
                <a:gd name="adj" fmla="val 0"/>
              </a:avLst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50" name="Freeform 1490"/>
            <p:cNvSpPr>
              <a:spLocks/>
            </p:cNvSpPr>
            <p:nvPr/>
          </p:nvSpPr>
          <p:spPr bwMode="auto">
            <a:xfrm>
              <a:off x="437" y="1520"/>
              <a:ext cx="102" cy="298"/>
            </a:xfrm>
            <a:custGeom>
              <a:avLst/>
              <a:gdLst>
                <a:gd name="T0" fmla="*/ 0 w 78"/>
                <a:gd name="T1" fmla="*/ 3 h 351"/>
                <a:gd name="T2" fmla="*/ 21 w 78"/>
                <a:gd name="T3" fmla="*/ 0 h 351"/>
                <a:gd name="T4" fmla="*/ 132 w 78"/>
                <a:gd name="T5" fmla="*/ 3 h 351"/>
                <a:gd name="T6" fmla="*/ 132 w 78"/>
                <a:gd name="T7" fmla="*/ 241 h 351"/>
                <a:gd name="T8" fmla="*/ 22 w 78"/>
                <a:gd name="T9" fmla="*/ 252 h 351"/>
                <a:gd name="T10" fmla="*/ 0 w 78"/>
                <a:gd name="T11" fmla="*/ 246 h 351"/>
                <a:gd name="T12" fmla="*/ 0 w 78"/>
                <a:gd name="T13" fmla="*/ 235 h 351"/>
                <a:gd name="T14" fmla="*/ 22 w 78"/>
                <a:gd name="T15" fmla="*/ 241 h 351"/>
                <a:gd name="T16" fmla="*/ 22 w 78"/>
                <a:gd name="T17" fmla="*/ 7 h 351"/>
                <a:gd name="T18" fmla="*/ 0 w 78"/>
                <a:gd name="T19" fmla="*/ 7 h 351"/>
                <a:gd name="T20" fmla="*/ 0 w 78"/>
                <a:gd name="T21" fmla="*/ 3 h 351"/>
                <a:gd name="T22" fmla="*/ 0 w 78"/>
                <a:gd name="T23" fmla="*/ 3 h 351"/>
                <a:gd name="T24" fmla="*/ 0 w 78"/>
                <a:gd name="T25" fmla="*/ 3 h 351"/>
                <a:gd name="T26" fmla="*/ 0 w 78"/>
                <a:gd name="T27" fmla="*/ 3 h 351"/>
                <a:gd name="T28" fmla="*/ 0 w 78"/>
                <a:gd name="T29" fmla="*/ 3 h 351"/>
                <a:gd name="T30" fmla="*/ 0 w 78"/>
                <a:gd name="T31" fmla="*/ 3 h 351"/>
                <a:gd name="T32" fmla="*/ 0 w 78"/>
                <a:gd name="T33" fmla="*/ 3 h 351"/>
                <a:gd name="T34" fmla="*/ 0 w 78"/>
                <a:gd name="T35" fmla="*/ 3 h 351"/>
                <a:gd name="T36" fmla="*/ 0 w 78"/>
                <a:gd name="T37" fmla="*/ 3 h 351"/>
                <a:gd name="T38" fmla="*/ 0 w 78"/>
                <a:gd name="T39" fmla="*/ 3 h 351"/>
                <a:gd name="T40" fmla="*/ 0 w 78"/>
                <a:gd name="T41" fmla="*/ 3 h 351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78" h="351">
                  <a:moveTo>
                    <a:pt x="0" y="4"/>
                  </a:moveTo>
                  <a:lnTo>
                    <a:pt x="12" y="0"/>
                  </a:lnTo>
                  <a:lnTo>
                    <a:pt x="77" y="4"/>
                  </a:lnTo>
                  <a:lnTo>
                    <a:pt x="77" y="334"/>
                  </a:lnTo>
                  <a:lnTo>
                    <a:pt x="13" y="350"/>
                  </a:lnTo>
                  <a:lnTo>
                    <a:pt x="0" y="342"/>
                  </a:lnTo>
                  <a:lnTo>
                    <a:pt x="0" y="326"/>
                  </a:lnTo>
                  <a:lnTo>
                    <a:pt x="13" y="334"/>
                  </a:lnTo>
                  <a:lnTo>
                    <a:pt x="13" y="9"/>
                  </a:lnTo>
                  <a:lnTo>
                    <a:pt x="0" y="10"/>
                  </a:lnTo>
                  <a:lnTo>
                    <a:pt x="0" y="4"/>
                  </a:lnTo>
                </a:path>
              </a:pathLst>
            </a:custGeom>
            <a:gradFill rotWithShape="0">
              <a:gsLst>
                <a:gs pos="0">
                  <a:srgbClr val="727272"/>
                </a:gs>
                <a:gs pos="100000">
                  <a:srgbClr val="404040"/>
                </a:gs>
              </a:gsLst>
              <a:lin ang="2700000" scaled="1"/>
            </a:gradFill>
            <a:ln w="9088" cap="flat" cmpd="sng">
              <a:solidFill>
                <a:srgbClr val="8F8F8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51" name="Line 1491"/>
            <p:cNvSpPr>
              <a:spLocks noChangeShapeType="1"/>
            </p:cNvSpPr>
            <p:nvPr/>
          </p:nvSpPr>
          <p:spPr bwMode="auto">
            <a:xfrm flipV="1">
              <a:off x="436" y="1526"/>
              <a:ext cx="0" cy="271"/>
            </a:xfrm>
            <a:prstGeom prst="line">
              <a:avLst/>
            </a:prstGeom>
            <a:noFill/>
            <a:ln w="18811">
              <a:solidFill>
                <a:srgbClr val="A2A2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52" name="Freeform 1492"/>
            <p:cNvSpPr>
              <a:spLocks/>
            </p:cNvSpPr>
            <p:nvPr/>
          </p:nvSpPr>
          <p:spPr bwMode="auto">
            <a:xfrm>
              <a:off x="436" y="1521"/>
              <a:ext cx="27" cy="297"/>
            </a:xfrm>
            <a:custGeom>
              <a:avLst/>
              <a:gdLst>
                <a:gd name="T0" fmla="*/ 0 w 21"/>
                <a:gd name="T1" fmla="*/ 3 h 350"/>
                <a:gd name="T2" fmla="*/ 22 w 21"/>
                <a:gd name="T3" fmla="*/ 0 h 350"/>
                <a:gd name="T4" fmla="*/ 33 w 21"/>
                <a:gd name="T5" fmla="*/ 0 h 350"/>
                <a:gd name="T6" fmla="*/ 33 w 21"/>
                <a:gd name="T7" fmla="*/ 251 h 350"/>
                <a:gd name="T8" fmla="*/ 22 w 21"/>
                <a:gd name="T9" fmla="*/ 251 h 350"/>
                <a:gd name="T10" fmla="*/ 0 w 21"/>
                <a:gd name="T11" fmla="*/ 245 h 350"/>
                <a:gd name="T12" fmla="*/ 0 w 21"/>
                <a:gd name="T13" fmla="*/ 234 h 350"/>
                <a:gd name="T14" fmla="*/ 23 w 21"/>
                <a:gd name="T15" fmla="*/ 240 h 350"/>
                <a:gd name="T16" fmla="*/ 23 w 21"/>
                <a:gd name="T17" fmla="*/ 4 h 350"/>
                <a:gd name="T18" fmla="*/ 0 w 21"/>
                <a:gd name="T19" fmla="*/ 7 h 350"/>
                <a:gd name="T20" fmla="*/ 0 w 21"/>
                <a:gd name="T21" fmla="*/ 3 h 350"/>
                <a:gd name="T22" fmla="*/ 0 w 21"/>
                <a:gd name="T23" fmla="*/ 3 h 350"/>
                <a:gd name="T24" fmla="*/ 0 w 21"/>
                <a:gd name="T25" fmla="*/ 3 h 350"/>
                <a:gd name="T26" fmla="*/ 0 w 21"/>
                <a:gd name="T27" fmla="*/ 3 h 350"/>
                <a:gd name="T28" fmla="*/ 0 w 21"/>
                <a:gd name="T29" fmla="*/ 3 h 350"/>
                <a:gd name="T30" fmla="*/ 0 w 21"/>
                <a:gd name="T31" fmla="*/ 3 h 350"/>
                <a:gd name="T32" fmla="*/ 0 w 21"/>
                <a:gd name="T33" fmla="*/ 3 h 350"/>
                <a:gd name="T34" fmla="*/ 0 w 21"/>
                <a:gd name="T35" fmla="*/ 3 h 350"/>
                <a:gd name="T36" fmla="*/ 0 w 21"/>
                <a:gd name="T37" fmla="*/ 3 h 350"/>
                <a:gd name="T38" fmla="*/ 0 w 21"/>
                <a:gd name="T39" fmla="*/ 3 h 350"/>
                <a:gd name="T40" fmla="*/ 0 w 21"/>
                <a:gd name="T41" fmla="*/ 3 h 350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21" h="350">
                  <a:moveTo>
                    <a:pt x="0" y="3"/>
                  </a:moveTo>
                  <a:lnTo>
                    <a:pt x="13" y="0"/>
                  </a:lnTo>
                  <a:lnTo>
                    <a:pt x="20" y="0"/>
                  </a:lnTo>
                  <a:lnTo>
                    <a:pt x="20" y="349"/>
                  </a:lnTo>
                  <a:lnTo>
                    <a:pt x="13" y="349"/>
                  </a:lnTo>
                  <a:lnTo>
                    <a:pt x="0" y="341"/>
                  </a:lnTo>
                  <a:lnTo>
                    <a:pt x="0" y="325"/>
                  </a:lnTo>
                  <a:lnTo>
                    <a:pt x="14" y="333"/>
                  </a:lnTo>
                  <a:lnTo>
                    <a:pt x="14" y="6"/>
                  </a:lnTo>
                  <a:lnTo>
                    <a:pt x="0" y="9"/>
                  </a:lnTo>
                  <a:lnTo>
                    <a:pt x="0" y="3"/>
                  </a:lnTo>
                </a:path>
              </a:pathLst>
            </a:custGeom>
            <a:solidFill>
              <a:srgbClr val="8F8F8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</p:grpSp>
      <p:sp>
        <p:nvSpPr>
          <p:cNvPr id="453" name="직사각형 80"/>
          <p:cNvSpPr>
            <a:spLocks noChangeArrowheads="1"/>
          </p:cNvSpPr>
          <p:nvPr/>
        </p:nvSpPr>
        <p:spPr bwMode="auto">
          <a:xfrm>
            <a:off x="7892079" y="3572939"/>
            <a:ext cx="1658981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0" latinLnBrk="0" hangingPunct="0"/>
            <a:r>
              <a:rPr lang="en-US" altLang="ko-KR" sz="1200" b="1" smtClean="0">
                <a:latin typeface="맑은 고딕" pitchFamily="50" charset="-127"/>
              </a:rPr>
              <a:t>[</a:t>
            </a:r>
            <a:r>
              <a:rPr lang="ko-KR" altLang="en-US" sz="1200" b="1" smtClean="0">
                <a:latin typeface="맑은 고딕" pitchFamily="50" charset="-127"/>
              </a:rPr>
              <a:t>통계</a:t>
            </a:r>
            <a:r>
              <a:rPr lang="en-US" altLang="ko-KR" sz="1200" b="1" smtClean="0">
                <a:latin typeface="맑은 고딕" pitchFamily="50" charset="-127"/>
              </a:rPr>
              <a:t>/</a:t>
            </a:r>
            <a:r>
              <a:rPr lang="ko-KR" altLang="en-US" sz="1200" b="1" smtClean="0">
                <a:latin typeface="맑은 고딕" pitchFamily="50" charset="-127"/>
              </a:rPr>
              <a:t>분석 서버</a:t>
            </a:r>
            <a:r>
              <a:rPr lang="en-US" altLang="ko-KR" sz="1200" b="1" smtClean="0">
                <a:latin typeface="맑은 고딕" pitchFamily="50" charset="-127"/>
              </a:rPr>
              <a:t>]</a:t>
            </a:r>
            <a:endParaRPr lang="en-US" altLang="ko-KR" sz="1200" b="1" dirty="0">
              <a:latin typeface="맑은 고딕" pitchFamily="50" charset="-127"/>
            </a:endParaRPr>
          </a:p>
          <a:p>
            <a:pPr eaLnBrk="0" latinLnBrk="0" hangingPunct="0"/>
            <a:r>
              <a:rPr lang="en-US" altLang="ko-KR" sz="800" dirty="0">
                <a:solidFill>
                  <a:srgbClr val="000000"/>
                </a:solidFill>
                <a:latin typeface="맑은 고딕" pitchFamily="50" charset="-127"/>
              </a:rPr>
              <a:t> </a:t>
            </a:r>
          </a:p>
          <a:p>
            <a:pPr eaLnBrk="0" latinLnBrk="0" hangingPunct="0"/>
            <a:r>
              <a:rPr lang="en-US" altLang="ko-KR" sz="800" smtClean="0">
                <a:solidFill>
                  <a:srgbClr val="000000"/>
                </a:solidFill>
                <a:latin typeface="맑은 고딕" pitchFamily="50" charset="-127"/>
              </a:rPr>
              <a:t>Unix </a:t>
            </a:r>
            <a:endParaRPr lang="en-US" altLang="ko-KR" sz="800" dirty="0">
              <a:solidFill>
                <a:srgbClr val="000000"/>
              </a:solidFill>
              <a:latin typeface="맑은 고딕" pitchFamily="50" charset="-127"/>
            </a:endParaRPr>
          </a:p>
          <a:p>
            <a:pPr eaLnBrk="0" latinLnBrk="0" hangingPunct="0"/>
            <a:r>
              <a:rPr lang="en-US" altLang="ko-KR" sz="800" smtClean="0">
                <a:solidFill>
                  <a:srgbClr val="000000"/>
                </a:solidFill>
                <a:latin typeface="맑은 고딕" pitchFamily="50" charset="-127"/>
              </a:rPr>
              <a:t>Statistics/Mining </a:t>
            </a:r>
            <a:r>
              <a:rPr lang="en-US" altLang="ko-KR" sz="800" dirty="0">
                <a:solidFill>
                  <a:srgbClr val="000000"/>
                </a:solidFill>
                <a:latin typeface="맑은 고딕" pitchFamily="50" charset="-127"/>
              </a:rPr>
              <a:t>S/W</a:t>
            </a:r>
          </a:p>
          <a:p>
            <a:pPr eaLnBrk="0" latinLnBrk="0" hangingPunct="0"/>
            <a:r>
              <a:rPr lang="en-US" altLang="ko-KR" sz="800">
                <a:solidFill>
                  <a:srgbClr val="000000"/>
                </a:solidFill>
                <a:latin typeface="맑은 고딕" pitchFamily="50" charset="-127"/>
              </a:rPr>
              <a:t>Visualizations </a:t>
            </a:r>
            <a:r>
              <a:rPr lang="en-US" altLang="ko-KR" sz="800" smtClean="0">
                <a:solidFill>
                  <a:srgbClr val="000000"/>
                </a:solidFill>
                <a:latin typeface="맑은 고딕" pitchFamily="50" charset="-127"/>
              </a:rPr>
              <a:t>S/W</a:t>
            </a:r>
            <a:endParaRPr lang="en-US" altLang="ko-KR" sz="800" dirty="0">
              <a:solidFill>
                <a:srgbClr val="000000"/>
              </a:solidFill>
              <a:latin typeface="맑은 고딕" pitchFamily="50" charset="-127"/>
            </a:endParaRPr>
          </a:p>
        </p:txBody>
      </p:sp>
      <p:grpSp>
        <p:nvGrpSpPr>
          <p:cNvPr id="21" name="Group 1472"/>
          <p:cNvGrpSpPr>
            <a:grpSpLocks/>
          </p:cNvGrpSpPr>
          <p:nvPr/>
        </p:nvGrpSpPr>
        <p:grpSpPr bwMode="auto">
          <a:xfrm>
            <a:off x="11091926" y="3604671"/>
            <a:ext cx="433787" cy="585210"/>
            <a:chOff x="352" y="1520"/>
            <a:chExt cx="262" cy="298"/>
          </a:xfrm>
        </p:grpSpPr>
        <p:sp>
          <p:nvSpPr>
            <p:cNvPr id="455" name="Freeform 1473"/>
            <p:cNvSpPr>
              <a:spLocks/>
            </p:cNvSpPr>
            <p:nvPr/>
          </p:nvSpPr>
          <p:spPr bwMode="auto">
            <a:xfrm>
              <a:off x="427" y="1526"/>
              <a:ext cx="187" cy="278"/>
            </a:xfrm>
            <a:custGeom>
              <a:avLst/>
              <a:gdLst>
                <a:gd name="T0" fmla="*/ 0 w 144"/>
                <a:gd name="T1" fmla="*/ 1 h 328"/>
                <a:gd name="T2" fmla="*/ 0 w 144"/>
                <a:gd name="T3" fmla="*/ 235 h 328"/>
                <a:gd name="T4" fmla="*/ 242 w 144"/>
                <a:gd name="T5" fmla="*/ 224 h 328"/>
                <a:gd name="T6" fmla="*/ 242 w 144"/>
                <a:gd name="T7" fmla="*/ 4 h 328"/>
                <a:gd name="T8" fmla="*/ 242 w 144"/>
                <a:gd name="T9" fmla="*/ 4 h 328"/>
                <a:gd name="T10" fmla="*/ 0 w 144"/>
                <a:gd name="T11" fmla="*/ 0 h 328"/>
                <a:gd name="T12" fmla="*/ 242 w 144"/>
                <a:gd name="T13" fmla="*/ 4 h 328"/>
                <a:gd name="T14" fmla="*/ 0 w 144"/>
                <a:gd name="T15" fmla="*/ 0 h 328"/>
                <a:gd name="T16" fmla="*/ 242 w 144"/>
                <a:gd name="T17" fmla="*/ 4 h 328"/>
                <a:gd name="T18" fmla="*/ 0 w 144"/>
                <a:gd name="T19" fmla="*/ 0 h 328"/>
                <a:gd name="T20" fmla="*/ 242 w 144"/>
                <a:gd name="T21" fmla="*/ 4 h 328"/>
                <a:gd name="T22" fmla="*/ 0 w 144"/>
                <a:gd name="T23" fmla="*/ 0 h 328"/>
                <a:gd name="T24" fmla="*/ 242 w 144"/>
                <a:gd name="T25" fmla="*/ 4 h 328"/>
                <a:gd name="T26" fmla="*/ 0 w 144"/>
                <a:gd name="T27" fmla="*/ 0 h 328"/>
                <a:gd name="T28" fmla="*/ 242 w 144"/>
                <a:gd name="T29" fmla="*/ 4 h 328"/>
                <a:gd name="T30" fmla="*/ 0 w 144"/>
                <a:gd name="T31" fmla="*/ 0 h 328"/>
                <a:gd name="T32" fmla="*/ 242 w 144"/>
                <a:gd name="T33" fmla="*/ 4 h 328"/>
                <a:gd name="T34" fmla="*/ 0 w 144"/>
                <a:gd name="T35" fmla="*/ 0 h 328"/>
                <a:gd name="T36" fmla="*/ 242 w 144"/>
                <a:gd name="T37" fmla="*/ 4 h 328"/>
                <a:gd name="T38" fmla="*/ 0 w 144"/>
                <a:gd name="T39" fmla="*/ 0 h 328"/>
                <a:gd name="T40" fmla="*/ 242 w 144"/>
                <a:gd name="T41" fmla="*/ 4 h 328"/>
                <a:gd name="T42" fmla="*/ 0 w 144"/>
                <a:gd name="T43" fmla="*/ 0 h 328"/>
                <a:gd name="T44" fmla="*/ 242 w 144"/>
                <a:gd name="T45" fmla="*/ 4 h 328"/>
                <a:gd name="T46" fmla="*/ 0 w 144"/>
                <a:gd name="T47" fmla="*/ 0 h 328"/>
                <a:gd name="T48" fmla="*/ 242 w 144"/>
                <a:gd name="T49" fmla="*/ 4 h 328"/>
                <a:gd name="T50" fmla="*/ 0 w 144"/>
                <a:gd name="T51" fmla="*/ 0 h 328"/>
                <a:gd name="T52" fmla="*/ 242 w 144"/>
                <a:gd name="T53" fmla="*/ 4 h 328"/>
                <a:gd name="T54" fmla="*/ 0 w 144"/>
                <a:gd name="T55" fmla="*/ 0 h 328"/>
                <a:gd name="T56" fmla="*/ 242 w 144"/>
                <a:gd name="T57" fmla="*/ 4 h 328"/>
                <a:gd name="T58" fmla="*/ 0 w 144"/>
                <a:gd name="T59" fmla="*/ 0 h 328"/>
                <a:gd name="T60" fmla="*/ 242 w 144"/>
                <a:gd name="T61" fmla="*/ 4 h 328"/>
                <a:gd name="T62" fmla="*/ 0 w 144"/>
                <a:gd name="T63" fmla="*/ 0 h 328"/>
                <a:gd name="T64" fmla="*/ 242 w 144"/>
                <a:gd name="T65" fmla="*/ 4 h 328"/>
                <a:gd name="T66" fmla="*/ 0 w 144"/>
                <a:gd name="T67" fmla="*/ 0 h 328"/>
                <a:gd name="T68" fmla="*/ 242 w 144"/>
                <a:gd name="T69" fmla="*/ 4 h 328"/>
                <a:gd name="T70" fmla="*/ 0 w 144"/>
                <a:gd name="T71" fmla="*/ 0 h 328"/>
                <a:gd name="T72" fmla="*/ 242 w 144"/>
                <a:gd name="T73" fmla="*/ 4 h 328"/>
                <a:gd name="T74" fmla="*/ 0 w 144"/>
                <a:gd name="T75" fmla="*/ 0 h 328"/>
                <a:gd name="T76" fmla="*/ 242 w 144"/>
                <a:gd name="T77" fmla="*/ 4 h 328"/>
                <a:gd name="T78" fmla="*/ 0 w 144"/>
                <a:gd name="T79" fmla="*/ 0 h 328"/>
                <a:gd name="T80" fmla="*/ 242 w 144"/>
                <a:gd name="T81" fmla="*/ 4 h 328"/>
                <a:gd name="T82" fmla="*/ 0 w 144"/>
                <a:gd name="T83" fmla="*/ 0 h 328"/>
                <a:gd name="T84" fmla="*/ 0 w 144"/>
                <a:gd name="T85" fmla="*/ 1 h 328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0" t="0" r="r" b="b"/>
              <a:pathLst>
                <a:path w="144" h="328">
                  <a:moveTo>
                    <a:pt x="0" y="1"/>
                  </a:moveTo>
                  <a:lnTo>
                    <a:pt x="0" y="327"/>
                  </a:lnTo>
                  <a:lnTo>
                    <a:pt x="143" y="312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0" y="1"/>
                  </a:lnTo>
                </a:path>
              </a:pathLst>
            </a:custGeom>
            <a:gradFill rotWithShape="0">
              <a:gsLst>
                <a:gs pos="0">
                  <a:srgbClr val="808080"/>
                </a:gs>
                <a:gs pos="100000">
                  <a:srgbClr val="404040"/>
                </a:gs>
              </a:gsLst>
              <a:lin ang="5400000" scaled="1"/>
            </a:gradFill>
            <a:ln w="9088" cap="flat" cmpd="sng">
              <a:solidFill>
                <a:srgbClr val="72727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56" name="Freeform 1474"/>
            <p:cNvSpPr>
              <a:spLocks/>
            </p:cNvSpPr>
            <p:nvPr/>
          </p:nvSpPr>
          <p:spPr bwMode="auto">
            <a:xfrm>
              <a:off x="352" y="1524"/>
              <a:ext cx="76" cy="278"/>
            </a:xfrm>
            <a:custGeom>
              <a:avLst/>
              <a:gdLst>
                <a:gd name="T0" fmla="*/ 97 w 59"/>
                <a:gd name="T1" fmla="*/ 0 h 328"/>
                <a:gd name="T2" fmla="*/ 97 w 59"/>
                <a:gd name="T3" fmla="*/ 235 h 328"/>
                <a:gd name="T4" fmla="*/ 0 w 59"/>
                <a:gd name="T5" fmla="*/ 195 h 328"/>
                <a:gd name="T6" fmla="*/ 0 w 59"/>
                <a:gd name="T7" fmla="*/ 19 h 328"/>
                <a:gd name="T8" fmla="*/ 97 w 59"/>
                <a:gd name="T9" fmla="*/ 0 h 328"/>
                <a:gd name="T10" fmla="*/ 97 w 59"/>
                <a:gd name="T11" fmla="*/ 0 h 328"/>
                <a:gd name="T12" fmla="*/ 97 w 59"/>
                <a:gd name="T13" fmla="*/ 235 h 328"/>
                <a:gd name="T14" fmla="*/ 97 w 59"/>
                <a:gd name="T15" fmla="*/ 0 h 328"/>
                <a:gd name="T16" fmla="*/ 97 w 59"/>
                <a:gd name="T17" fmla="*/ 235 h 328"/>
                <a:gd name="T18" fmla="*/ 97 w 59"/>
                <a:gd name="T19" fmla="*/ 0 h 328"/>
                <a:gd name="T20" fmla="*/ 97 w 59"/>
                <a:gd name="T21" fmla="*/ 235 h 328"/>
                <a:gd name="T22" fmla="*/ 97 w 59"/>
                <a:gd name="T23" fmla="*/ 0 h 328"/>
                <a:gd name="T24" fmla="*/ 97 w 59"/>
                <a:gd name="T25" fmla="*/ 235 h 328"/>
                <a:gd name="T26" fmla="*/ 97 w 59"/>
                <a:gd name="T27" fmla="*/ 0 h 328"/>
                <a:gd name="T28" fmla="*/ 97 w 59"/>
                <a:gd name="T29" fmla="*/ 235 h 328"/>
                <a:gd name="T30" fmla="*/ 97 w 59"/>
                <a:gd name="T31" fmla="*/ 0 h 328"/>
                <a:gd name="T32" fmla="*/ 97 w 59"/>
                <a:gd name="T33" fmla="*/ 235 h 328"/>
                <a:gd name="T34" fmla="*/ 97 w 59"/>
                <a:gd name="T35" fmla="*/ 0 h 328"/>
                <a:gd name="T36" fmla="*/ 97 w 59"/>
                <a:gd name="T37" fmla="*/ 235 h 328"/>
                <a:gd name="T38" fmla="*/ 97 w 59"/>
                <a:gd name="T39" fmla="*/ 0 h 328"/>
                <a:gd name="T40" fmla="*/ 97 w 59"/>
                <a:gd name="T41" fmla="*/ 235 h 328"/>
                <a:gd name="T42" fmla="*/ 97 w 59"/>
                <a:gd name="T43" fmla="*/ 0 h 328"/>
                <a:gd name="T44" fmla="*/ 97 w 59"/>
                <a:gd name="T45" fmla="*/ 235 h 328"/>
                <a:gd name="T46" fmla="*/ 97 w 59"/>
                <a:gd name="T47" fmla="*/ 0 h 328"/>
                <a:gd name="T48" fmla="*/ 97 w 59"/>
                <a:gd name="T49" fmla="*/ 235 h 328"/>
                <a:gd name="T50" fmla="*/ 97 w 59"/>
                <a:gd name="T51" fmla="*/ 0 h 328"/>
                <a:gd name="T52" fmla="*/ 97 w 59"/>
                <a:gd name="T53" fmla="*/ 235 h 328"/>
                <a:gd name="T54" fmla="*/ 97 w 59"/>
                <a:gd name="T55" fmla="*/ 0 h 328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59" h="328">
                  <a:moveTo>
                    <a:pt x="58" y="0"/>
                  </a:moveTo>
                  <a:lnTo>
                    <a:pt x="58" y="327"/>
                  </a:lnTo>
                  <a:lnTo>
                    <a:pt x="0" y="271"/>
                  </a:lnTo>
                  <a:lnTo>
                    <a:pt x="0" y="26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</a:path>
              </a:pathLst>
            </a:custGeom>
            <a:gradFill rotWithShape="0">
              <a:gsLst>
                <a:gs pos="0">
                  <a:srgbClr val="808080"/>
                </a:gs>
                <a:gs pos="100000">
                  <a:srgbClr val="404040"/>
                </a:gs>
              </a:gsLst>
              <a:lin ang="2700000" scaled="1"/>
            </a:gradFill>
            <a:ln w="9088" cap="flat" cmpd="sng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57" name="Line 1475"/>
            <p:cNvSpPr>
              <a:spLocks noChangeShapeType="1"/>
            </p:cNvSpPr>
            <p:nvPr/>
          </p:nvSpPr>
          <p:spPr bwMode="auto">
            <a:xfrm flipV="1">
              <a:off x="385" y="1537"/>
              <a:ext cx="0" cy="237"/>
            </a:xfrm>
            <a:prstGeom prst="line">
              <a:avLst/>
            </a:prstGeom>
            <a:noFill/>
            <a:ln w="9088">
              <a:solidFill>
                <a:srgbClr val="A2A2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58" name="Line 1476"/>
            <p:cNvSpPr>
              <a:spLocks noChangeShapeType="1"/>
            </p:cNvSpPr>
            <p:nvPr/>
          </p:nvSpPr>
          <p:spPr bwMode="auto">
            <a:xfrm flipV="1">
              <a:off x="604" y="1530"/>
              <a:ext cx="0" cy="259"/>
            </a:xfrm>
            <a:prstGeom prst="line">
              <a:avLst/>
            </a:prstGeom>
            <a:noFill/>
            <a:ln w="18811">
              <a:solidFill>
                <a:srgbClr val="A2A2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59" name="Line 1477"/>
            <p:cNvSpPr>
              <a:spLocks noChangeShapeType="1"/>
            </p:cNvSpPr>
            <p:nvPr/>
          </p:nvSpPr>
          <p:spPr bwMode="auto">
            <a:xfrm flipV="1">
              <a:off x="470" y="1527"/>
              <a:ext cx="0" cy="270"/>
            </a:xfrm>
            <a:prstGeom prst="line">
              <a:avLst/>
            </a:prstGeom>
            <a:noFill/>
            <a:ln w="9088">
              <a:solidFill>
                <a:srgbClr val="A2A2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60" name="Line 1478"/>
            <p:cNvSpPr>
              <a:spLocks noChangeShapeType="1"/>
            </p:cNvSpPr>
            <p:nvPr/>
          </p:nvSpPr>
          <p:spPr bwMode="auto">
            <a:xfrm flipV="1">
              <a:off x="504" y="1527"/>
              <a:ext cx="0" cy="270"/>
            </a:xfrm>
            <a:prstGeom prst="line">
              <a:avLst/>
            </a:prstGeom>
            <a:noFill/>
            <a:ln w="9088">
              <a:solidFill>
                <a:srgbClr val="A2A2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61" name="AutoShape 1479"/>
            <p:cNvSpPr>
              <a:spLocks noChangeArrowheads="1"/>
            </p:cNvSpPr>
            <p:nvPr/>
          </p:nvSpPr>
          <p:spPr bwMode="auto">
            <a:xfrm flipV="1">
              <a:off x="538" y="1529"/>
              <a:ext cx="34" cy="75"/>
            </a:xfrm>
            <a:prstGeom prst="roundRect">
              <a:avLst>
                <a:gd name="adj" fmla="val 0"/>
              </a:avLst>
            </a:prstGeom>
            <a:solidFill>
              <a:srgbClr val="40404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62" name="Freeform 1480"/>
            <p:cNvSpPr>
              <a:spLocks/>
            </p:cNvSpPr>
            <p:nvPr/>
          </p:nvSpPr>
          <p:spPr bwMode="auto">
            <a:xfrm>
              <a:off x="352" y="1524"/>
              <a:ext cx="76" cy="278"/>
            </a:xfrm>
            <a:custGeom>
              <a:avLst/>
              <a:gdLst>
                <a:gd name="T0" fmla="*/ 97 w 59"/>
                <a:gd name="T1" fmla="*/ 235 h 328"/>
                <a:gd name="T2" fmla="*/ 0 w 59"/>
                <a:gd name="T3" fmla="*/ 19 h 328"/>
                <a:gd name="T4" fmla="*/ 97 w 59"/>
                <a:gd name="T5" fmla="*/ 0 h 328"/>
                <a:gd name="T6" fmla="*/ 97 w 59"/>
                <a:gd name="T7" fmla="*/ 0 h 328"/>
                <a:gd name="T8" fmla="*/ 97 w 59"/>
                <a:gd name="T9" fmla="*/ 0 h 328"/>
                <a:gd name="T10" fmla="*/ 97 w 59"/>
                <a:gd name="T11" fmla="*/ 0 h 328"/>
                <a:gd name="T12" fmla="*/ 97 w 59"/>
                <a:gd name="T13" fmla="*/ 0 h 328"/>
                <a:gd name="T14" fmla="*/ 97 w 59"/>
                <a:gd name="T15" fmla="*/ 0 h 328"/>
                <a:gd name="T16" fmla="*/ 97 w 59"/>
                <a:gd name="T17" fmla="*/ 0 h 328"/>
                <a:gd name="T18" fmla="*/ 97 w 59"/>
                <a:gd name="T19" fmla="*/ 0 h 328"/>
                <a:gd name="T20" fmla="*/ 97 w 59"/>
                <a:gd name="T21" fmla="*/ 0 h 328"/>
                <a:gd name="T22" fmla="*/ 97 w 59"/>
                <a:gd name="T23" fmla="*/ 0 h 328"/>
                <a:gd name="T24" fmla="*/ 97 w 59"/>
                <a:gd name="T25" fmla="*/ 0 h 328"/>
                <a:gd name="T26" fmla="*/ 97 w 59"/>
                <a:gd name="T27" fmla="*/ 0 h 328"/>
                <a:gd name="T28" fmla="*/ 97 w 59"/>
                <a:gd name="T29" fmla="*/ 0 h 328"/>
                <a:gd name="T30" fmla="*/ 97 w 59"/>
                <a:gd name="T31" fmla="*/ 0 h 328"/>
                <a:gd name="T32" fmla="*/ 97 w 59"/>
                <a:gd name="T33" fmla="*/ 0 h 328"/>
                <a:gd name="T34" fmla="*/ 97 w 59"/>
                <a:gd name="T35" fmla="*/ 0 h 328"/>
                <a:gd name="T36" fmla="*/ 97 w 59"/>
                <a:gd name="T37" fmla="*/ 0 h 328"/>
                <a:gd name="T38" fmla="*/ 97 w 59"/>
                <a:gd name="T39" fmla="*/ 0 h 328"/>
                <a:gd name="T40" fmla="*/ 97 w 59"/>
                <a:gd name="T41" fmla="*/ 0 h 328"/>
                <a:gd name="T42" fmla="*/ 97 w 59"/>
                <a:gd name="T43" fmla="*/ 0 h 328"/>
                <a:gd name="T44" fmla="*/ 97 w 59"/>
                <a:gd name="T45" fmla="*/ 0 h 328"/>
                <a:gd name="T46" fmla="*/ 97 w 59"/>
                <a:gd name="T47" fmla="*/ 0 h 328"/>
                <a:gd name="T48" fmla="*/ 97 w 59"/>
                <a:gd name="T49" fmla="*/ 0 h 328"/>
                <a:gd name="T50" fmla="*/ 97 w 59"/>
                <a:gd name="T51" fmla="*/ 0 h 328"/>
                <a:gd name="T52" fmla="*/ 97 w 59"/>
                <a:gd name="T53" fmla="*/ 0 h 328"/>
                <a:gd name="T54" fmla="*/ 97 w 59"/>
                <a:gd name="T55" fmla="*/ 0 h 328"/>
                <a:gd name="T56" fmla="*/ 97 w 59"/>
                <a:gd name="T57" fmla="*/ 0 h 328"/>
                <a:gd name="T58" fmla="*/ 97 w 59"/>
                <a:gd name="T59" fmla="*/ 0 h 328"/>
                <a:gd name="T60" fmla="*/ 97 w 59"/>
                <a:gd name="T61" fmla="*/ 0 h 328"/>
                <a:gd name="T62" fmla="*/ 97 w 59"/>
                <a:gd name="T63" fmla="*/ 0 h 328"/>
                <a:gd name="T64" fmla="*/ 97 w 59"/>
                <a:gd name="T65" fmla="*/ 0 h 328"/>
                <a:gd name="T66" fmla="*/ 97 w 59"/>
                <a:gd name="T67" fmla="*/ 0 h 328"/>
                <a:gd name="T68" fmla="*/ 97 w 59"/>
                <a:gd name="T69" fmla="*/ 0 h 328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59" h="328">
                  <a:moveTo>
                    <a:pt x="58" y="0"/>
                  </a:moveTo>
                  <a:lnTo>
                    <a:pt x="58" y="327"/>
                  </a:lnTo>
                  <a:lnTo>
                    <a:pt x="0" y="271"/>
                  </a:lnTo>
                  <a:lnTo>
                    <a:pt x="0" y="26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</a:path>
              </a:pathLst>
            </a:custGeom>
            <a:noFill/>
            <a:ln w="18811" cap="flat" cmpd="sng">
              <a:solidFill>
                <a:srgbClr val="40404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63" name="AutoShape 1481"/>
            <p:cNvSpPr>
              <a:spLocks noChangeArrowheads="1"/>
            </p:cNvSpPr>
            <p:nvPr/>
          </p:nvSpPr>
          <p:spPr bwMode="auto">
            <a:xfrm flipV="1">
              <a:off x="539" y="1588"/>
              <a:ext cx="22" cy="13"/>
            </a:xfrm>
            <a:prstGeom prst="roundRect">
              <a:avLst>
                <a:gd name="adj" fmla="val 0"/>
              </a:avLst>
            </a:prstGeom>
            <a:solidFill>
              <a:srgbClr val="72727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64" name="Oval 1482"/>
            <p:cNvSpPr>
              <a:spLocks noChangeArrowheads="1"/>
            </p:cNvSpPr>
            <p:nvPr/>
          </p:nvSpPr>
          <p:spPr bwMode="auto">
            <a:xfrm>
              <a:off x="554" y="1594"/>
              <a:ext cx="4" cy="3"/>
            </a:xfrm>
            <a:prstGeom prst="ellipse">
              <a:avLst/>
            </a:prstGeom>
            <a:noFill/>
            <a:ln w="9088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65" name="Line 1483"/>
            <p:cNvSpPr>
              <a:spLocks noChangeShapeType="1"/>
            </p:cNvSpPr>
            <p:nvPr/>
          </p:nvSpPr>
          <p:spPr bwMode="auto">
            <a:xfrm flipV="1">
              <a:off x="556" y="1593"/>
              <a:ext cx="0" cy="0"/>
            </a:xfrm>
            <a:prstGeom prst="line">
              <a:avLst/>
            </a:prstGeom>
            <a:noFill/>
            <a:ln w="9088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66" name="AutoShape 1484"/>
            <p:cNvSpPr>
              <a:spLocks noChangeArrowheads="1"/>
            </p:cNvSpPr>
            <p:nvPr/>
          </p:nvSpPr>
          <p:spPr bwMode="auto">
            <a:xfrm flipV="1">
              <a:off x="543" y="1590"/>
              <a:ext cx="7" cy="8"/>
            </a:xfrm>
            <a:prstGeom prst="roundRect">
              <a:avLst>
                <a:gd name="adj" fmla="val 0"/>
              </a:avLst>
            </a:prstGeom>
            <a:gradFill rotWithShape="0">
              <a:gsLst>
                <a:gs pos="0">
                  <a:srgbClr val="FF0000"/>
                </a:gs>
                <a:gs pos="50000">
                  <a:srgbClr val="000000"/>
                </a:gs>
                <a:gs pos="100000">
                  <a:srgbClr val="FF0000"/>
                </a:gs>
              </a:gsLst>
              <a:lin ang="5400000" scaled="1"/>
            </a:gradFill>
            <a:ln w="9088">
              <a:solidFill>
                <a:srgbClr val="FF404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67" name="Line 1485"/>
            <p:cNvSpPr>
              <a:spLocks noChangeShapeType="1"/>
            </p:cNvSpPr>
            <p:nvPr/>
          </p:nvSpPr>
          <p:spPr bwMode="auto">
            <a:xfrm flipV="1">
              <a:off x="538" y="1527"/>
              <a:ext cx="0" cy="267"/>
            </a:xfrm>
            <a:prstGeom prst="line">
              <a:avLst/>
            </a:prstGeom>
            <a:noFill/>
            <a:ln w="9088">
              <a:solidFill>
                <a:srgbClr val="A2A2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68" name="Line 1486"/>
            <p:cNvSpPr>
              <a:spLocks noChangeShapeType="1"/>
            </p:cNvSpPr>
            <p:nvPr/>
          </p:nvSpPr>
          <p:spPr bwMode="auto">
            <a:xfrm flipV="1">
              <a:off x="572" y="1529"/>
              <a:ext cx="0" cy="263"/>
            </a:xfrm>
            <a:prstGeom prst="line">
              <a:avLst/>
            </a:prstGeom>
            <a:noFill/>
            <a:ln w="18811">
              <a:solidFill>
                <a:srgbClr val="A2A2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69" name="Freeform 1487"/>
            <p:cNvSpPr>
              <a:spLocks/>
            </p:cNvSpPr>
            <p:nvPr/>
          </p:nvSpPr>
          <p:spPr bwMode="auto">
            <a:xfrm>
              <a:off x="436" y="1797"/>
              <a:ext cx="19" cy="8"/>
            </a:xfrm>
            <a:custGeom>
              <a:avLst/>
              <a:gdLst>
                <a:gd name="T0" fmla="*/ 0 w 15"/>
                <a:gd name="T1" fmla="*/ 0 h 10"/>
                <a:gd name="T2" fmla="*/ 23 w 15"/>
                <a:gd name="T3" fmla="*/ 0 h 10"/>
                <a:gd name="T4" fmla="*/ 23 w 15"/>
                <a:gd name="T5" fmla="*/ 6 h 10"/>
                <a:gd name="T6" fmla="*/ 0 w 15"/>
                <a:gd name="T7" fmla="*/ 0 h 10"/>
                <a:gd name="T8" fmla="*/ 0 w 15"/>
                <a:gd name="T9" fmla="*/ 0 h 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5" h="10">
                  <a:moveTo>
                    <a:pt x="0" y="0"/>
                  </a:moveTo>
                  <a:lnTo>
                    <a:pt x="14" y="0"/>
                  </a:lnTo>
                  <a:lnTo>
                    <a:pt x="14" y="9"/>
                  </a:ln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70" name="Freeform 1488"/>
            <p:cNvSpPr>
              <a:spLocks/>
            </p:cNvSpPr>
            <p:nvPr/>
          </p:nvSpPr>
          <p:spPr bwMode="auto">
            <a:xfrm>
              <a:off x="427" y="1524"/>
              <a:ext cx="187" cy="280"/>
            </a:xfrm>
            <a:custGeom>
              <a:avLst/>
              <a:gdLst>
                <a:gd name="T0" fmla="*/ 242 w 144"/>
                <a:gd name="T1" fmla="*/ 226 h 329"/>
                <a:gd name="T2" fmla="*/ 242 w 144"/>
                <a:gd name="T3" fmla="*/ 5 h 329"/>
                <a:gd name="T4" fmla="*/ 0 w 144"/>
                <a:gd name="T5" fmla="*/ 1 h 329"/>
                <a:gd name="T6" fmla="*/ 0 w 144"/>
                <a:gd name="T7" fmla="*/ 1 h 329"/>
                <a:gd name="T8" fmla="*/ 0 w 144"/>
                <a:gd name="T9" fmla="*/ 1 h 329"/>
                <a:gd name="T10" fmla="*/ 0 w 144"/>
                <a:gd name="T11" fmla="*/ 1 h 329"/>
                <a:gd name="T12" fmla="*/ 0 w 144"/>
                <a:gd name="T13" fmla="*/ 1 h 329"/>
                <a:gd name="T14" fmla="*/ 0 w 144"/>
                <a:gd name="T15" fmla="*/ 1 h 329"/>
                <a:gd name="T16" fmla="*/ 0 w 144"/>
                <a:gd name="T17" fmla="*/ 1 h 329"/>
                <a:gd name="T18" fmla="*/ 0 w 144"/>
                <a:gd name="T19" fmla="*/ 1 h 329"/>
                <a:gd name="T20" fmla="*/ 0 w 144"/>
                <a:gd name="T21" fmla="*/ 1 h 329"/>
                <a:gd name="T22" fmla="*/ 0 w 144"/>
                <a:gd name="T23" fmla="*/ 1 h 329"/>
                <a:gd name="T24" fmla="*/ 0 w 144"/>
                <a:gd name="T25" fmla="*/ 1 h 329"/>
                <a:gd name="T26" fmla="*/ 0 w 144"/>
                <a:gd name="T27" fmla="*/ 1 h 329"/>
                <a:gd name="T28" fmla="*/ 0 w 144"/>
                <a:gd name="T29" fmla="*/ 1 h 329"/>
                <a:gd name="T30" fmla="*/ 0 w 144"/>
                <a:gd name="T31" fmla="*/ 1 h 329"/>
                <a:gd name="T32" fmla="*/ 0 w 144"/>
                <a:gd name="T33" fmla="*/ 1 h 329"/>
                <a:gd name="T34" fmla="*/ 0 w 144"/>
                <a:gd name="T35" fmla="*/ 1 h 329"/>
                <a:gd name="T36" fmla="*/ 0 w 144"/>
                <a:gd name="T37" fmla="*/ 1 h 329"/>
                <a:gd name="T38" fmla="*/ 0 w 144"/>
                <a:gd name="T39" fmla="*/ 1 h 329"/>
                <a:gd name="T40" fmla="*/ 0 w 144"/>
                <a:gd name="T41" fmla="*/ 0 h 329"/>
                <a:gd name="T42" fmla="*/ 242 w 144"/>
                <a:gd name="T43" fmla="*/ 226 h 329"/>
                <a:gd name="T44" fmla="*/ 242 w 144"/>
                <a:gd name="T45" fmla="*/ 226 h 329"/>
                <a:gd name="T46" fmla="*/ 242 w 144"/>
                <a:gd name="T47" fmla="*/ 226 h 329"/>
                <a:gd name="T48" fmla="*/ 242 w 144"/>
                <a:gd name="T49" fmla="*/ 226 h 329"/>
                <a:gd name="T50" fmla="*/ 242 w 144"/>
                <a:gd name="T51" fmla="*/ 226 h 329"/>
                <a:gd name="T52" fmla="*/ 242 w 144"/>
                <a:gd name="T53" fmla="*/ 226 h 329"/>
                <a:gd name="T54" fmla="*/ 242 w 144"/>
                <a:gd name="T55" fmla="*/ 226 h 329"/>
                <a:gd name="T56" fmla="*/ 242 w 144"/>
                <a:gd name="T57" fmla="*/ 226 h 329"/>
                <a:gd name="T58" fmla="*/ 242 w 144"/>
                <a:gd name="T59" fmla="*/ 226 h 329"/>
                <a:gd name="T60" fmla="*/ 242 w 144"/>
                <a:gd name="T61" fmla="*/ 226 h 329"/>
                <a:gd name="T62" fmla="*/ 242 w 144"/>
                <a:gd name="T63" fmla="*/ 226 h 329"/>
                <a:gd name="T64" fmla="*/ 242 w 144"/>
                <a:gd name="T65" fmla="*/ 226 h 329"/>
                <a:gd name="T66" fmla="*/ 242 w 144"/>
                <a:gd name="T67" fmla="*/ 226 h 329"/>
                <a:gd name="T68" fmla="*/ 242 w 144"/>
                <a:gd name="T69" fmla="*/ 226 h 329"/>
                <a:gd name="T70" fmla="*/ 242 w 144"/>
                <a:gd name="T71" fmla="*/ 226 h 329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144" h="329">
                  <a:moveTo>
                    <a:pt x="0" y="328"/>
                  </a:moveTo>
                  <a:lnTo>
                    <a:pt x="143" y="313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0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</a:path>
              </a:pathLst>
            </a:custGeom>
            <a:noFill/>
            <a:ln w="18811" cap="flat" cmpd="sng">
              <a:solidFill>
                <a:srgbClr val="40404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71" name="AutoShape 1489"/>
            <p:cNvSpPr>
              <a:spLocks noChangeArrowheads="1"/>
            </p:cNvSpPr>
            <p:nvPr/>
          </p:nvSpPr>
          <p:spPr bwMode="auto">
            <a:xfrm flipV="1">
              <a:off x="436" y="1526"/>
              <a:ext cx="34" cy="278"/>
            </a:xfrm>
            <a:prstGeom prst="roundRect">
              <a:avLst>
                <a:gd name="adj" fmla="val 0"/>
              </a:avLst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72" name="Freeform 1490"/>
            <p:cNvSpPr>
              <a:spLocks/>
            </p:cNvSpPr>
            <p:nvPr/>
          </p:nvSpPr>
          <p:spPr bwMode="auto">
            <a:xfrm>
              <a:off x="437" y="1520"/>
              <a:ext cx="102" cy="298"/>
            </a:xfrm>
            <a:custGeom>
              <a:avLst/>
              <a:gdLst>
                <a:gd name="T0" fmla="*/ 0 w 78"/>
                <a:gd name="T1" fmla="*/ 3 h 351"/>
                <a:gd name="T2" fmla="*/ 21 w 78"/>
                <a:gd name="T3" fmla="*/ 0 h 351"/>
                <a:gd name="T4" fmla="*/ 132 w 78"/>
                <a:gd name="T5" fmla="*/ 3 h 351"/>
                <a:gd name="T6" fmla="*/ 132 w 78"/>
                <a:gd name="T7" fmla="*/ 241 h 351"/>
                <a:gd name="T8" fmla="*/ 22 w 78"/>
                <a:gd name="T9" fmla="*/ 252 h 351"/>
                <a:gd name="T10" fmla="*/ 0 w 78"/>
                <a:gd name="T11" fmla="*/ 246 h 351"/>
                <a:gd name="T12" fmla="*/ 0 w 78"/>
                <a:gd name="T13" fmla="*/ 235 h 351"/>
                <a:gd name="T14" fmla="*/ 22 w 78"/>
                <a:gd name="T15" fmla="*/ 241 h 351"/>
                <a:gd name="T16" fmla="*/ 22 w 78"/>
                <a:gd name="T17" fmla="*/ 7 h 351"/>
                <a:gd name="T18" fmla="*/ 0 w 78"/>
                <a:gd name="T19" fmla="*/ 7 h 351"/>
                <a:gd name="T20" fmla="*/ 0 w 78"/>
                <a:gd name="T21" fmla="*/ 3 h 351"/>
                <a:gd name="T22" fmla="*/ 0 w 78"/>
                <a:gd name="T23" fmla="*/ 3 h 351"/>
                <a:gd name="T24" fmla="*/ 0 w 78"/>
                <a:gd name="T25" fmla="*/ 3 h 351"/>
                <a:gd name="T26" fmla="*/ 0 w 78"/>
                <a:gd name="T27" fmla="*/ 3 h 351"/>
                <a:gd name="T28" fmla="*/ 0 w 78"/>
                <a:gd name="T29" fmla="*/ 3 h 351"/>
                <a:gd name="T30" fmla="*/ 0 w 78"/>
                <a:gd name="T31" fmla="*/ 3 h 351"/>
                <a:gd name="T32" fmla="*/ 0 w 78"/>
                <a:gd name="T33" fmla="*/ 3 h 351"/>
                <a:gd name="T34" fmla="*/ 0 w 78"/>
                <a:gd name="T35" fmla="*/ 3 h 351"/>
                <a:gd name="T36" fmla="*/ 0 w 78"/>
                <a:gd name="T37" fmla="*/ 3 h 351"/>
                <a:gd name="T38" fmla="*/ 0 w 78"/>
                <a:gd name="T39" fmla="*/ 3 h 351"/>
                <a:gd name="T40" fmla="*/ 0 w 78"/>
                <a:gd name="T41" fmla="*/ 3 h 351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78" h="351">
                  <a:moveTo>
                    <a:pt x="0" y="4"/>
                  </a:moveTo>
                  <a:lnTo>
                    <a:pt x="12" y="0"/>
                  </a:lnTo>
                  <a:lnTo>
                    <a:pt x="77" y="4"/>
                  </a:lnTo>
                  <a:lnTo>
                    <a:pt x="77" y="334"/>
                  </a:lnTo>
                  <a:lnTo>
                    <a:pt x="13" y="350"/>
                  </a:lnTo>
                  <a:lnTo>
                    <a:pt x="0" y="342"/>
                  </a:lnTo>
                  <a:lnTo>
                    <a:pt x="0" y="326"/>
                  </a:lnTo>
                  <a:lnTo>
                    <a:pt x="13" y="334"/>
                  </a:lnTo>
                  <a:lnTo>
                    <a:pt x="13" y="9"/>
                  </a:lnTo>
                  <a:lnTo>
                    <a:pt x="0" y="10"/>
                  </a:lnTo>
                  <a:lnTo>
                    <a:pt x="0" y="4"/>
                  </a:lnTo>
                </a:path>
              </a:pathLst>
            </a:custGeom>
            <a:gradFill rotWithShape="0">
              <a:gsLst>
                <a:gs pos="0">
                  <a:srgbClr val="727272"/>
                </a:gs>
                <a:gs pos="100000">
                  <a:srgbClr val="404040"/>
                </a:gs>
              </a:gsLst>
              <a:lin ang="2700000" scaled="1"/>
            </a:gradFill>
            <a:ln w="9088" cap="flat" cmpd="sng">
              <a:solidFill>
                <a:srgbClr val="8F8F8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73" name="Line 1491"/>
            <p:cNvSpPr>
              <a:spLocks noChangeShapeType="1"/>
            </p:cNvSpPr>
            <p:nvPr/>
          </p:nvSpPr>
          <p:spPr bwMode="auto">
            <a:xfrm flipV="1">
              <a:off x="436" y="1526"/>
              <a:ext cx="0" cy="271"/>
            </a:xfrm>
            <a:prstGeom prst="line">
              <a:avLst/>
            </a:prstGeom>
            <a:noFill/>
            <a:ln w="18811">
              <a:solidFill>
                <a:srgbClr val="A2A2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74" name="Freeform 1492"/>
            <p:cNvSpPr>
              <a:spLocks/>
            </p:cNvSpPr>
            <p:nvPr/>
          </p:nvSpPr>
          <p:spPr bwMode="auto">
            <a:xfrm>
              <a:off x="436" y="1521"/>
              <a:ext cx="27" cy="297"/>
            </a:xfrm>
            <a:custGeom>
              <a:avLst/>
              <a:gdLst>
                <a:gd name="T0" fmla="*/ 0 w 21"/>
                <a:gd name="T1" fmla="*/ 3 h 350"/>
                <a:gd name="T2" fmla="*/ 22 w 21"/>
                <a:gd name="T3" fmla="*/ 0 h 350"/>
                <a:gd name="T4" fmla="*/ 33 w 21"/>
                <a:gd name="T5" fmla="*/ 0 h 350"/>
                <a:gd name="T6" fmla="*/ 33 w 21"/>
                <a:gd name="T7" fmla="*/ 251 h 350"/>
                <a:gd name="T8" fmla="*/ 22 w 21"/>
                <a:gd name="T9" fmla="*/ 251 h 350"/>
                <a:gd name="T10" fmla="*/ 0 w 21"/>
                <a:gd name="T11" fmla="*/ 245 h 350"/>
                <a:gd name="T12" fmla="*/ 0 w 21"/>
                <a:gd name="T13" fmla="*/ 234 h 350"/>
                <a:gd name="T14" fmla="*/ 23 w 21"/>
                <a:gd name="T15" fmla="*/ 240 h 350"/>
                <a:gd name="T16" fmla="*/ 23 w 21"/>
                <a:gd name="T17" fmla="*/ 4 h 350"/>
                <a:gd name="T18" fmla="*/ 0 w 21"/>
                <a:gd name="T19" fmla="*/ 7 h 350"/>
                <a:gd name="T20" fmla="*/ 0 w 21"/>
                <a:gd name="T21" fmla="*/ 3 h 350"/>
                <a:gd name="T22" fmla="*/ 0 w 21"/>
                <a:gd name="T23" fmla="*/ 3 h 350"/>
                <a:gd name="T24" fmla="*/ 0 w 21"/>
                <a:gd name="T25" fmla="*/ 3 h 350"/>
                <a:gd name="T26" fmla="*/ 0 w 21"/>
                <a:gd name="T27" fmla="*/ 3 h 350"/>
                <a:gd name="T28" fmla="*/ 0 w 21"/>
                <a:gd name="T29" fmla="*/ 3 h 350"/>
                <a:gd name="T30" fmla="*/ 0 w 21"/>
                <a:gd name="T31" fmla="*/ 3 h 350"/>
                <a:gd name="T32" fmla="*/ 0 w 21"/>
                <a:gd name="T33" fmla="*/ 3 h 350"/>
                <a:gd name="T34" fmla="*/ 0 w 21"/>
                <a:gd name="T35" fmla="*/ 3 h 350"/>
                <a:gd name="T36" fmla="*/ 0 w 21"/>
                <a:gd name="T37" fmla="*/ 3 h 350"/>
                <a:gd name="T38" fmla="*/ 0 w 21"/>
                <a:gd name="T39" fmla="*/ 3 h 350"/>
                <a:gd name="T40" fmla="*/ 0 w 21"/>
                <a:gd name="T41" fmla="*/ 3 h 350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21" h="350">
                  <a:moveTo>
                    <a:pt x="0" y="3"/>
                  </a:moveTo>
                  <a:lnTo>
                    <a:pt x="13" y="0"/>
                  </a:lnTo>
                  <a:lnTo>
                    <a:pt x="20" y="0"/>
                  </a:lnTo>
                  <a:lnTo>
                    <a:pt x="20" y="349"/>
                  </a:lnTo>
                  <a:lnTo>
                    <a:pt x="13" y="349"/>
                  </a:lnTo>
                  <a:lnTo>
                    <a:pt x="0" y="341"/>
                  </a:lnTo>
                  <a:lnTo>
                    <a:pt x="0" y="325"/>
                  </a:lnTo>
                  <a:lnTo>
                    <a:pt x="14" y="333"/>
                  </a:lnTo>
                  <a:lnTo>
                    <a:pt x="14" y="6"/>
                  </a:lnTo>
                  <a:lnTo>
                    <a:pt x="0" y="9"/>
                  </a:lnTo>
                  <a:lnTo>
                    <a:pt x="0" y="3"/>
                  </a:lnTo>
                </a:path>
              </a:pathLst>
            </a:custGeom>
            <a:solidFill>
              <a:srgbClr val="8F8F8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</p:grpSp>
      <p:sp>
        <p:nvSpPr>
          <p:cNvPr id="475" name="직사각형 474"/>
          <p:cNvSpPr/>
          <p:nvPr/>
        </p:nvSpPr>
        <p:spPr bwMode="auto">
          <a:xfrm>
            <a:off x="7745735" y="3064611"/>
            <a:ext cx="2333771" cy="244114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36000" rIns="36000" rtlCol="0" anchor="ctr" anchorCtr="0"/>
          <a:lstStyle/>
          <a:p>
            <a:pPr algn="ctr"/>
            <a:r>
              <a:rPr kumimoji="1" lang="ko-KR" altLang="en-US" sz="1400" b="1">
                <a:solidFill>
                  <a:schemeClr val="bg1"/>
                </a:solidFill>
                <a:latin typeface="+mn-ea"/>
                <a:ea typeface="+mn-ea"/>
                <a:cs typeface="+mn-cs"/>
              </a:rPr>
              <a:t>분석 플랫폼</a:t>
            </a:r>
            <a:endParaRPr kumimoji="1" lang="ko-KR" altLang="en-US" sz="1400" b="1" dirty="0">
              <a:solidFill>
                <a:schemeClr val="bg1"/>
              </a:solidFill>
              <a:latin typeface="+mn-ea"/>
              <a:ea typeface="+mn-ea"/>
              <a:cs typeface="+mn-cs"/>
            </a:endParaRPr>
          </a:p>
        </p:txBody>
      </p:sp>
      <p:grpSp>
        <p:nvGrpSpPr>
          <p:cNvPr id="22" name="그룹 475"/>
          <p:cNvGrpSpPr/>
          <p:nvPr/>
        </p:nvGrpSpPr>
        <p:grpSpPr>
          <a:xfrm>
            <a:off x="6051687" y="3397080"/>
            <a:ext cx="5291902" cy="205999"/>
            <a:chOff x="4916996" y="1277192"/>
            <a:chExt cx="4446728" cy="205999"/>
          </a:xfrm>
        </p:grpSpPr>
        <p:cxnSp>
          <p:nvCxnSpPr>
            <p:cNvPr id="477" name="직선 연결선 412"/>
            <p:cNvCxnSpPr>
              <a:cxnSpLocks noChangeShapeType="1"/>
            </p:cNvCxnSpPr>
            <p:nvPr/>
          </p:nvCxnSpPr>
          <p:spPr bwMode="auto">
            <a:xfrm flipV="1">
              <a:off x="7998773" y="1292809"/>
              <a:ext cx="2" cy="190382"/>
            </a:xfrm>
            <a:prstGeom prst="line">
              <a:avLst/>
            </a:prstGeom>
            <a:noFill/>
            <a:ln w="19050" algn="ctr">
              <a:solidFill>
                <a:srgbClr val="007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78" name="직선 연결선 412"/>
            <p:cNvCxnSpPr>
              <a:cxnSpLocks noChangeShapeType="1"/>
            </p:cNvCxnSpPr>
            <p:nvPr/>
          </p:nvCxnSpPr>
          <p:spPr bwMode="auto">
            <a:xfrm flipV="1">
              <a:off x="6321067" y="1277192"/>
              <a:ext cx="0" cy="205999"/>
            </a:xfrm>
            <a:prstGeom prst="line">
              <a:avLst/>
            </a:prstGeom>
            <a:noFill/>
            <a:ln w="19050" algn="ctr">
              <a:solidFill>
                <a:srgbClr val="007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79" name="직선 연결선 412"/>
            <p:cNvCxnSpPr>
              <a:cxnSpLocks noChangeShapeType="1"/>
            </p:cNvCxnSpPr>
            <p:nvPr/>
          </p:nvCxnSpPr>
          <p:spPr bwMode="auto">
            <a:xfrm>
              <a:off x="4916996" y="1282204"/>
              <a:ext cx="4446728" cy="0"/>
            </a:xfrm>
            <a:prstGeom prst="line">
              <a:avLst/>
            </a:prstGeom>
            <a:noFill/>
            <a:ln w="19050" algn="ctr">
              <a:solidFill>
                <a:srgbClr val="007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80" name="직선 연결선 412"/>
            <p:cNvCxnSpPr>
              <a:cxnSpLocks noChangeShapeType="1"/>
            </p:cNvCxnSpPr>
            <p:nvPr/>
          </p:nvCxnSpPr>
          <p:spPr bwMode="auto">
            <a:xfrm flipV="1">
              <a:off x="9354779" y="1283445"/>
              <a:ext cx="0" cy="190384"/>
            </a:xfrm>
            <a:prstGeom prst="line">
              <a:avLst/>
            </a:prstGeom>
            <a:noFill/>
            <a:ln w="19050" algn="ctr">
              <a:solidFill>
                <a:srgbClr val="007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481" name="직선 연결선 412"/>
          <p:cNvCxnSpPr>
            <a:cxnSpLocks noChangeShapeType="1"/>
          </p:cNvCxnSpPr>
          <p:nvPr/>
        </p:nvCxnSpPr>
        <p:spPr bwMode="auto">
          <a:xfrm flipV="1">
            <a:off x="6784263" y="3416093"/>
            <a:ext cx="0" cy="205999"/>
          </a:xfrm>
          <a:prstGeom prst="line">
            <a:avLst/>
          </a:prstGeom>
          <a:noFill/>
          <a:ln w="1905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82" name="직선 연결선 412"/>
          <p:cNvCxnSpPr>
            <a:cxnSpLocks noChangeShapeType="1"/>
          </p:cNvCxnSpPr>
          <p:nvPr/>
        </p:nvCxnSpPr>
        <p:spPr bwMode="auto">
          <a:xfrm flipV="1">
            <a:off x="9715160" y="4255940"/>
            <a:ext cx="2" cy="190382"/>
          </a:xfrm>
          <a:prstGeom prst="line">
            <a:avLst/>
          </a:prstGeom>
          <a:noFill/>
          <a:ln w="31750" algn="ctr">
            <a:solidFill>
              <a:srgbClr val="00B05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83" name="직선 연결선 412"/>
          <p:cNvCxnSpPr>
            <a:cxnSpLocks noChangeShapeType="1"/>
          </p:cNvCxnSpPr>
          <p:nvPr/>
        </p:nvCxnSpPr>
        <p:spPr bwMode="auto">
          <a:xfrm flipV="1">
            <a:off x="7650290" y="4240324"/>
            <a:ext cx="0" cy="205999"/>
          </a:xfrm>
          <a:prstGeom prst="line">
            <a:avLst/>
          </a:prstGeom>
          <a:noFill/>
          <a:ln w="31750" algn="ctr">
            <a:solidFill>
              <a:srgbClr val="00B05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84" name="직선 연결선 412"/>
          <p:cNvCxnSpPr>
            <a:cxnSpLocks noChangeShapeType="1"/>
          </p:cNvCxnSpPr>
          <p:nvPr/>
        </p:nvCxnSpPr>
        <p:spPr bwMode="auto">
          <a:xfrm>
            <a:off x="7635174" y="4448315"/>
            <a:ext cx="3766923" cy="0"/>
          </a:xfrm>
          <a:prstGeom prst="line">
            <a:avLst/>
          </a:prstGeom>
          <a:noFill/>
          <a:ln w="31750" algn="ctr">
            <a:solidFill>
              <a:srgbClr val="00B05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85" name="직선 연결선 412"/>
          <p:cNvCxnSpPr>
            <a:cxnSpLocks noChangeShapeType="1"/>
          </p:cNvCxnSpPr>
          <p:nvPr/>
        </p:nvCxnSpPr>
        <p:spPr bwMode="auto">
          <a:xfrm flipV="1">
            <a:off x="11384090" y="4246576"/>
            <a:ext cx="0" cy="190384"/>
          </a:xfrm>
          <a:prstGeom prst="line">
            <a:avLst/>
          </a:prstGeom>
          <a:noFill/>
          <a:ln w="31750" algn="ctr">
            <a:solidFill>
              <a:srgbClr val="00B05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86" name="직선 연결선 412"/>
          <p:cNvCxnSpPr>
            <a:cxnSpLocks noChangeShapeType="1"/>
          </p:cNvCxnSpPr>
          <p:nvPr/>
        </p:nvCxnSpPr>
        <p:spPr bwMode="auto">
          <a:xfrm flipV="1">
            <a:off x="8089582" y="5198560"/>
            <a:ext cx="0" cy="505023"/>
          </a:xfrm>
          <a:prstGeom prst="line">
            <a:avLst/>
          </a:prstGeom>
          <a:noFill/>
          <a:ln w="31750" algn="ctr">
            <a:solidFill>
              <a:srgbClr val="00B05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87" name="직선 연결선 412"/>
          <p:cNvCxnSpPr>
            <a:cxnSpLocks noChangeShapeType="1"/>
          </p:cNvCxnSpPr>
          <p:nvPr/>
        </p:nvCxnSpPr>
        <p:spPr bwMode="auto">
          <a:xfrm flipV="1">
            <a:off x="9760549" y="5198560"/>
            <a:ext cx="0" cy="505023"/>
          </a:xfrm>
          <a:prstGeom prst="line">
            <a:avLst/>
          </a:prstGeom>
          <a:noFill/>
          <a:ln w="31750" algn="ctr">
            <a:solidFill>
              <a:srgbClr val="00B05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88" name="직선 연결선 412"/>
          <p:cNvCxnSpPr>
            <a:cxnSpLocks noChangeShapeType="1"/>
          </p:cNvCxnSpPr>
          <p:nvPr/>
        </p:nvCxnSpPr>
        <p:spPr bwMode="auto">
          <a:xfrm>
            <a:off x="8090430" y="5297672"/>
            <a:ext cx="2738017" cy="0"/>
          </a:xfrm>
          <a:prstGeom prst="line">
            <a:avLst/>
          </a:prstGeom>
          <a:noFill/>
          <a:ln w="31750" algn="ctr">
            <a:solidFill>
              <a:srgbClr val="00B05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89" name="직선 연결선 412"/>
          <p:cNvCxnSpPr>
            <a:cxnSpLocks noChangeShapeType="1"/>
          </p:cNvCxnSpPr>
          <p:nvPr/>
        </p:nvCxnSpPr>
        <p:spPr bwMode="auto">
          <a:xfrm flipH="1" flipV="1">
            <a:off x="11069910" y="4432763"/>
            <a:ext cx="6625" cy="712080"/>
          </a:xfrm>
          <a:prstGeom prst="line">
            <a:avLst/>
          </a:prstGeom>
          <a:noFill/>
          <a:ln w="31750" algn="ctr">
            <a:solidFill>
              <a:srgbClr val="00B05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90" name="AutoShape 49"/>
          <p:cNvSpPr>
            <a:spLocks noChangeArrowheads="1"/>
          </p:cNvSpPr>
          <p:nvPr/>
        </p:nvSpPr>
        <p:spPr bwMode="auto">
          <a:xfrm>
            <a:off x="10623295" y="5575528"/>
            <a:ext cx="1089824" cy="923115"/>
          </a:xfrm>
          <a:prstGeom prst="can">
            <a:avLst>
              <a:gd name="adj" fmla="val 25000"/>
            </a:avLst>
          </a:prstGeom>
          <a:gradFill rotWithShape="0">
            <a:gsLst>
              <a:gs pos="0">
                <a:srgbClr val="5E8ED4"/>
              </a:gs>
              <a:gs pos="50000">
                <a:srgbClr val="DDE7F6"/>
              </a:gs>
              <a:gs pos="100000">
                <a:srgbClr val="5E8ED4"/>
              </a:gs>
            </a:gsLst>
            <a:lin ang="0" scaled="1"/>
          </a:gradFill>
          <a:ln w="9525">
            <a:solidFill>
              <a:srgbClr val="FFFFFF"/>
            </a:solidFill>
            <a:round/>
            <a:headEnd/>
            <a:tailEnd/>
          </a:ln>
        </p:spPr>
        <p:txBody>
          <a:bodyPr wrap="none" lIns="0" tIns="45715" rIns="91431" bIns="45715" anchor="ctr"/>
          <a:lstStyle/>
          <a:p>
            <a:pPr algn="ctr">
              <a:lnSpc>
                <a:spcPct val="100000"/>
              </a:lnSpc>
              <a:buFontTx/>
              <a:buNone/>
            </a:pPr>
            <a:r>
              <a:rPr lang="en-US" altLang="ko-KR" sz="1200" b="1" smtClean="0">
                <a:solidFill>
                  <a:srgbClr val="000000"/>
                </a:solidFill>
                <a:latin typeface="+mn-ea"/>
              </a:rPr>
              <a:t>Storage</a:t>
            </a:r>
            <a:endParaRPr lang="en-US" altLang="ko-KR" sz="1200" b="1" dirty="0">
              <a:solidFill>
                <a:srgbClr val="000000"/>
              </a:solidFill>
              <a:latin typeface="+mn-ea"/>
            </a:endParaRPr>
          </a:p>
        </p:txBody>
      </p:sp>
      <p:pic>
        <p:nvPicPr>
          <p:cNvPr id="491" name="Picture 178" descr="C:\Users\박종기\AppData\Local\Microsoft\Windows\Temporary Internet Files\Content.IE5\0821M6PB\MC900431582[1]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4960" y="3964711"/>
            <a:ext cx="418870" cy="3077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2" name="직사각형 491"/>
          <p:cNvSpPr/>
          <p:nvPr/>
        </p:nvSpPr>
        <p:spPr>
          <a:xfrm>
            <a:off x="10085547" y="4182656"/>
            <a:ext cx="89389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eaLnBrk="0" latinLnBrk="0" hangingPunct="0"/>
            <a:r>
              <a:rPr lang="en-US" altLang="ko-KR" sz="1200" b="1" smtClean="0">
                <a:solidFill>
                  <a:srgbClr val="000000"/>
                </a:solidFill>
                <a:latin typeface="맑은 고딕" pitchFamily="50" charset="-127"/>
              </a:rPr>
              <a:t>(HA/RAC)</a:t>
            </a:r>
            <a:endParaRPr lang="en-US" altLang="ko-KR" sz="1200" b="1" dirty="0">
              <a:solidFill>
                <a:srgbClr val="000000"/>
              </a:solidFill>
              <a:latin typeface="맑은 고딕" pitchFamily="50" charset="-127"/>
            </a:endParaRPr>
          </a:p>
        </p:txBody>
      </p:sp>
      <p:sp>
        <p:nvSpPr>
          <p:cNvPr id="493" name="AutoShape 62"/>
          <p:cNvSpPr>
            <a:spLocks noChangeArrowheads="1"/>
          </p:cNvSpPr>
          <p:nvPr/>
        </p:nvSpPr>
        <p:spPr bwMode="auto">
          <a:xfrm>
            <a:off x="10562348" y="5078283"/>
            <a:ext cx="1174964" cy="274500"/>
          </a:xfrm>
          <a:prstGeom prst="roundRect">
            <a:avLst>
              <a:gd name="adj" fmla="val 16667"/>
            </a:avLst>
          </a:prstGeom>
          <a:solidFill>
            <a:schemeClr val="accent1">
              <a:lumMod val="75000"/>
            </a:schemeClr>
          </a:solidFill>
          <a:ln w="9525" algn="ctr">
            <a:solidFill>
              <a:srgbClr val="FFFFFF"/>
            </a:solidFill>
            <a:round/>
            <a:headEnd/>
            <a:tailEnd/>
          </a:ln>
        </p:spPr>
        <p:txBody>
          <a:bodyPr wrap="none" lIns="36000" tIns="63996" rIns="36000" bIns="63996" anchor="ctr"/>
          <a:lstStyle/>
          <a:p>
            <a:pPr algn="ctr" defTabSz="1279525">
              <a:lnSpc>
                <a:spcPct val="100000"/>
              </a:lnSpc>
              <a:buFontTx/>
              <a:buNone/>
            </a:pPr>
            <a:r>
              <a:rPr lang="en-US" altLang="ko-KR" sz="1000" smtClean="0">
                <a:solidFill>
                  <a:srgbClr val="FFFFFF"/>
                </a:solidFill>
                <a:latin typeface="+mn-ea"/>
              </a:rPr>
              <a:t>SAN </a:t>
            </a:r>
            <a:r>
              <a:rPr lang="en-US" altLang="ko-KR" sz="1000">
                <a:solidFill>
                  <a:srgbClr val="FFFFFF"/>
                </a:solidFill>
                <a:latin typeface="+mn-ea"/>
              </a:rPr>
              <a:t>Switch</a:t>
            </a:r>
          </a:p>
        </p:txBody>
      </p:sp>
      <p:grpSp>
        <p:nvGrpSpPr>
          <p:cNvPr id="23" name="그룹 493"/>
          <p:cNvGrpSpPr/>
          <p:nvPr/>
        </p:nvGrpSpPr>
        <p:grpSpPr>
          <a:xfrm>
            <a:off x="6137867" y="5239167"/>
            <a:ext cx="3203017" cy="265687"/>
            <a:chOff x="4987017" y="5129095"/>
            <a:chExt cx="2602451" cy="265687"/>
          </a:xfrm>
        </p:grpSpPr>
        <p:cxnSp>
          <p:nvCxnSpPr>
            <p:cNvPr id="495" name="직선 연결선 412"/>
            <p:cNvCxnSpPr>
              <a:cxnSpLocks noChangeShapeType="1"/>
            </p:cNvCxnSpPr>
            <p:nvPr/>
          </p:nvCxnSpPr>
          <p:spPr bwMode="auto">
            <a:xfrm flipV="1">
              <a:off x="7581292" y="5204400"/>
              <a:ext cx="2" cy="190382"/>
            </a:xfrm>
            <a:prstGeom prst="line">
              <a:avLst/>
            </a:prstGeom>
            <a:noFill/>
            <a:ln w="25400" algn="ctr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96" name="직선 연결선 412"/>
            <p:cNvCxnSpPr>
              <a:cxnSpLocks noChangeShapeType="1"/>
            </p:cNvCxnSpPr>
            <p:nvPr/>
          </p:nvCxnSpPr>
          <p:spPr bwMode="auto">
            <a:xfrm>
              <a:off x="4987017" y="5205012"/>
              <a:ext cx="2602451" cy="0"/>
            </a:xfrm>
            <a:prstGeom prst="line">
              <a:avLst/>
            </a:prstGeom>
            <a:noFill/>
            <a:ln w="25400" algn="ctr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97" name="직선 연결선 412"/>
            <p:cNvCxnSpPr>
              <a:cxnSpLocks noChangeShapeType="1"/>
            </p:cNvCxnSpPr>
            <p:nvPr/>
          </p:nvCxnSpPr>
          <p:spPr bwMode="auto">
            <a:xfrm flipV="1">
              <a:off x="6208058" y="5204045"/>
              <a:ext cx="2" cy="190382"/>
            </a:xfrm>
            <a:prstGeom prst="line">
              <a:avLst/>
            </a:prstGeom>
            <a:noFill/>
            <a:ln w="25400" algn="ctr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pic>
          <p:nvPicPr>
            <p:cNvPr id="498" name="Picture 41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43715" y="5129095"/>
              <a:ext cx="400574" cy="1824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99" name="AutoShape 62"/>
          <p:cNvSpPr>
            <a:spLocks noChangeArrowheads="1"/>
          </p:cNvSpPr>
          <p:nvPr/>
        </p:nvSpPr>
        <p:spPr bwMode="auto">
          <a:xfrm>
            <a:off x="5694950" y="5195255"/>
            <a:ext cx="841392" cy="274500"/>
          </a:xfrm>
          <a:prstGeom prst="roundRect">
            <a:avLst>
              <a:gd name="adj" fmla="val 16667"/>
            </a:avLst>
          </a:prstGeom>
          <a:solidFill>
            <a:srgbClr val="0070C0"/>
          </a:solidFill>
          <a:ln w="9525" algn="ctr">
            <a:solidFill>
              <a:srgbClr val="FFFFFF"/>
            </a:solidFill>
            <a:round/>
            <a:headEnd/>
            <a:tailEnd/>
          </a:ln>
        </p:spPr>
        <p:txBody>
          <a:bodyPr wrap="none" lIns="36000" tIns="63996" rIns="36000" bIns="63996" anchor="ctr"/>
          <a:lstStyle/>
          <a:p>
            <a:pPr defTabSz="1279525">
              <a:lnSpc>
                <a:spcPct val="100000"/>
              </a:lnSpc>
              <a:buFontTx/>
              <a:buNone/>
            </a:pPr>
            <a:r>
              <a:rPr lang="en-US" altLang="ko-KR" sz="1000">
                <a:solidFill>
                  <a:srgbClr val="FFFFFF"/>
                </a:solidFill>
                <a:latin typeface="+mn-ea"/>
              </a:rPr>
              <a:t>L4 Switch</a:t>
            </a:r>
          </a:p>
        </p:txBody>
      </p:sp>
      <p:grpSp>
        <p:nvGrpSpPr>
          <p:cNvPr id="24" name="그룹 499"/>
          <p:cNvGrpSpPr/>
          <p:nvPr/>
        </p:nvGrpSpPr>
        <p:grpSpPr>
          <a:xfrm>
            <a:off x="7053937" y="5516063"/>
            <a:ext cx="1606437" cy="1024746"/>
            <a:chOff x="11493824" y="4649859"/>
            <a:chExt cx="1305230" cy="1024746"/>
          </a:xfrm>
        </p:grpSpPr>
        <p:sp>
          <p:nvSpPr>
            <p:cNvPr id="501" name="직사각형 80"/>
            <p:cNvSpPr>
              <a:spLocks noChangeArrowheads="1"/>
            </p:cNvSpPr>
            <p:nvPr/>
          </p:nvSpPr>
          <p:spPr bwMode="auto">
            <a:xfrm>
              <a:off x="11493824" y="4905164"/>
              <a:ext cx="1305230" cy="7694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eaLnBrk="0" latinLnBrk="0" hangingPunct="0"/>
              <a:r>
                <a:rPr lang="ko-KR" altLang="en-US" sz="1200" b="1" smtClean="0">
                  <a:solidFill>
                    <a:srgbClr val="000000"/>
                  </a:solidFill>
                  <a:latin typeface="맑은 고딕" pitchFamily="50" charset="-127"/>
                </a:rPr>
                <a:t>포털 서버 </a:t>
              </a:r>
              <a:r>
                <a:rPr lang="en-US" altLang="ko-KR" sz="1200" b="1">
                  <a:solidFill>
                    <a:srgbClr val="000000"/>
                  </a:solidFill>
                  <a:latin typeface="맑은 고딕" pitchFamily="50" charset="-127"/>
                </a:rPr>
                <a:t>1</a:t>
              </a:r>
              <a:r>
                <a:rPr lang="en-US" altLang="ko-KR" sz="1200" b="1" smtClean="0">
                  <a:solidFill>
                    <a:srgbClr val="000000"/>
                  </a:solidFill>
                  <a:latin typeface="맑은 고딕" pitchFamily="50" charset="-127"/>
                </a:rPr>
                <a:t> </a:t>
              </a:r>
              <a:endParaRPr lang="en-US" altLang="ko-KR" sz="1200" b="1" dirty="0" smtClean="0">
                <a:solidFill>
                  <a:srgbClr val="000000"/>
                </a:solidFill>
                <a:latin typeface="맑은 고딕" pitchFamily="50" charset="-127"/>
              </a:endParaRPr>
            </a:p>
            <a:p>
              <a:pPr eaLnBrk="0" latinLnBrk="0" hangingPunct="0"/>
              <a:r>
                <a:rPr lang="en-US" altLang="ko-KR" sz="800" smtClean="0">
                  <a:solidFill>
                    <a:srgbClr val="000000"/>
                  </a:solidFill>
                  <a:latin typeface="맑은 고딕" pitchFamily="50" charset="-127"/>
                </a:rPr>
                <a:t>x86</a:t>
              </a:r>
              <a:endParaRPr lang="en-US" altLang="ko-KR" sz="800" dirty="0" smtClean="0">
                <a:solidFill>
                  <a:srgbClr val="000000"/>
                </a:solidFill>
                <a:latin typeface="맑은 고딕" pitchFamily="50" charset="-127"/>
              </a:endParaRPr>
            </a:p>
            <a:p>
              <a:pPr eaLnBrk="0" latinLnBrk="0" hangingPunct="0"/>
              <a:r>
                <a:rPr lang="en-US" altLang="ko-KR" sz="800" dirty="0" smtClean="0">
                  <a:solidFill>
                    <a:srgbClr val="000000"/>
                  </a:solidFill>
                  <a:latin typeface="맑은 고딕" pitchFamily="50" charset="-127"/>
                </a:rPr>
                <a:t>2CPU, 64G RAM</a:t>
              </a:r>
            </a:p>
            <a:p>
              <a:pPr eaLnBrk="0" latinLnBrk="0" hangingPunct="0"/>
              <a:r>
                <a:rPr lang="en-US" altLang="ko-KR" sz="800" dirty="0" smtClean="0">
                  <a:solidFill>
                    <a:srgbClr val="000000"/>
                  </a:solidFill>
                  <a:latin typeface="맑은 고딕" pitchFamily="50" charset="-127"/>
                </a:rPr>
                <a:t>36TB </a:t>
              </a:r>
              <a:r>
                <a:rPr lang="en-US" altLang="ko-KR" sz="800" smtClean="0">
                  <a:solidFill>
                    <a:srgbClr val="000000"/>
                  </a:solidFill>
                  <a:latin typeface="맑은 고딕" pitchFamily="50" charset="-127"/>
                </a:rPr>
                <a:t>SATA HDD</a:t>
              </a:r>
            </a:p>
            <a:p>
              <a:pPr eaLnBrk="0" latinLnBrk="0" hangingPunct="0"/>
              <a:r>
                <a:rPr lang="en-US" altLang="ko-KR" sz="800" smtClean="0">
                  <a:solidFill>
                    <a:srgbClr val="000000"/>
                  </a:solidFill>
                  <a:latin typeface="맑은 고딕" pitchFamily="50" charset="-127"/>
                </a:rPr>
                <a:t>WebServer/WAS</a:t>
              </a:r>
              <a:endParaRPr lang="en-US" altLang="ko-KR" sz="800" dirty="0">
                <a:solidFill>
                  <a:srgbClr val="000000"/>
                </a:solidFill>
                <a:latin typeface="맑은 고딕" pitchFamily="50" charset="-127"/>
              </a:endParaRPr>
            </a:p>
          </p:txBody>
        </p:sp>
        <p:pic>
          <p:nvPicPr>
            <p:cNvPr id="502" name="Picture 464"/>
            <p:cNvPicPr>
              <a:picLocks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448"/>
            <a:stretch>
              <a:fillRect/>
            </a:stretch>
          </p:blipFill>
          <p:spPr bwMode="auto">
            <a:xfrm>
              <a:off x="11578510" y="4649859"/>
              <a:ext cx="1126388" cy="2740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5" name="그룹 502"/>
          <p:cNvGrpSpPr/>
          <p:nvPr/>
        </p:nvGrpSpPr>
        <p:grpSpPr>
          <a:xfrm>
            <a:off x="8522858" y="5515228"/>
            <a:ext cx="1871466" cy="1024746"/>
            <a:chOff x="11493823" y="4649859"/>
            <a:chExt cx="1520566" cy="1024746"/>
          </a:xfrm>
        </p:grpSpPr>
        <p:sp>
          <p:nvSpPr>
            <p:cNvPr id="504" name="직사각형 80"/>
            <p:cNvSpPr>
              <a:spLocks noChangeArrowheads="1"/>
            </p:cNvSpPr>
            <p:nvPr/>
          </p:nvSpPr>
          <p:spPr bwMode="auto">
            <a:xfrm>
              <a:off x="11493823" y="4905164"/>
              <a:ext cx="1520566" cy="7694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eaLnBrk="0" latinLnBrk="0" hangingPunct="0"/>
              <a:r>
                <a:rPr lang="ko-KR" altLang="en-US" sz="1200" b="1" smtClean="0">
                  <a:solidFill>
                    <a:srgbClr val="000000"/>
                  </a:solidFill>
                  <a:latin typeface="맑은 고딕" pitchFamily="50" charset="-127"/>
                </a:rPr>
                <a:t>포</a:t>
              </a:r>
              <a:r>
                <a:rPr lang="ko-KR" altLang="en-US" sz="1200" b="1">
                  <a:solidFill>
                    <a:srgbClr val="000000"/>
                  </a:solidFill>
                  <a:latin typeface="맑은 고딕" pitchFamily="50" charset="-127"/>
                </a:rPr>
                <a:t>털</a:t>
              </a:r>
              <a:r>
                <a:rPr lang="ko-KR" altLang="en-US" sz="1200" b="1" smtClean="0">
                  <a:solidFill>
                    <a:srgbClr val="000000"/>
                  </a:solidFill>
                  <a:latin typeface="맑은 고딕" pitchFamily="50" charset="-127"/>
                </a:rPr>
                <a:t> 서버</a:t>
              </a:r>
              <a:r>
                <a:rPr lang="en-US" altLang="ko-KR" sz="1200" b="1" smtClean="0">
                  <a:solidFill>
                    <a:srgbClr val="000000"/>
                  </a:solidFill>
                  <a:latin typeface="맑은 고딕" pitchFamily="50" charset="-127"/>
                </a:rPr>
                <a:t> 2</a:t>
              </a:r>
              <a:endParaRPr lang="en-US" altLang="ko-KR" sz="1200" b="1" dirty="0" smtClean="0">
                <a:solidFill>
                  <a:srgbClr val="000000"/>
                </a:solidFill>
                <a:latin typeface="맑은 고딕" pitchFamily="50" charset="-127"/>
              </a:endParaRPr>
            </a:p>
            <a:p>
              <a:pPr eaLnBrk="0" latinLnBrk="0" hangingPunct="0"/>
              <a:r>
                <a:rPr lang="en-US" altLang="ko-KR" sz="800" smtClean="0">
                  <a:solidFill>
                    <a:srgbClr val="000000"/>
                  </a:solidFill>
                  <a:latin typeface="맑은 고딕" pitchFamily="50" charset="-127"/>
                </a:rPr>
                <a:t>x86</a:t>
              </a:r>
              <a:endParaRPr lang="en-US" altLang="ko-KR" sz="800" dirty="0" smtClean="0">
                <a:solidFill>
                  <a:srgbClr val="000000"/>
                </a:solidFill>
                <a:latin typeface="맑은 고딕" pitchFamily="50" charset="-127"/>
              </a:endParaRPr>
            </a:p>
            <a:p>
              <a:pPr eaLnBrk="0" latinLnBrk="0" hangingPunct="0"/>
              <a:r>
                <a:rPr lang="en-US" altLang="ko-KR" sz="800" dirty="0" smtClean="0">
                  <a:solidFill>
                    <a:srgbClr val="000000"/>
                  </a:solidFill>
                  <a:latin typeface="맑은 고딕" pitchFamily="50" charset="-127"/>
                </a:rPr>
                <a:t>2CPU, 64G RAM</a:t>
              </a:r>
            </a:p>
            <a:p>
              <a:pPr eaLnBrk="0" latinLnBrk="0" hangingPunct="0"/>
              <a:r>
                <a:rPr lang="en-US" altLang="ko-KR" sz="800" dirty="0" smtClean="0">
                  <a:solidFill>
                    <a:srgbClr val="000000"/>
                  </a:solidFill>
                  <a:latin typeface="맑은 고딕" pitchFamily="50" charset="-127"/>
                </a:rPr>
                <a:t>36TB </a:t>
              </a:r>
              <a:r>
                <a:rPr lang="en-US" altLang="ko-KR" sz="800" smtClean="0">
                  <a:solidFill>
                    <a:srgbClr val="000000"/>
                  </a:solidFill>
                  <a:latin typeface="맑은 고딕" pitchFamily="50" charset="-127"/>
                </a:rPr>
                <a:t>SATA HDD</a:t>
              </a:r>
            </a:p>
            <a:p>
              <a:pPr eaLnBrk="0" latinLnBrk="0" hangingPunct="0"/>
              <a:r>
                <a:rPr lang="en-US" altLang="ko-KR" sz="800">
                  <a:solidFill>
                    <a:srgbClr val="000000"/>
                  </a:solidFill>
                  <a:latin typeface="맑은 고딕" pitchFamily="50" charset="-127"/>
                </a:rPr>
                <a:t>WebServer/WAS</a:t>
              </a:r>
              <a:endParaRPr lang="en-US" altLang="ko-KR" sz="800" dirty="0">
                <a:solidFill>
                  <a:srgbClr val="000000"/>
                </a:solidFill>
                <a:latin typeface="맑은 고딕" pitchFamily="50" charset="-127"/>
              </a:endParaRPr>
            </a:p>
          </p:txBody>
        </p:sp>
        <p:pic>
          <p:nvPicPr>
            <p:cNvPr id="505" name="Picture 464"/>
            <p:cNvPicPr>
              <a:picLocks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448"/>
            <a:stretch>
              <a:fillRect/>
            </a:stretch>
          </p:blipFill>
          <p:spPr bwMode="auto">
            <a:xfrm>
              <a:off x="11578510" y="4649859"/>
              <a:ext cx="1126388" cy="2740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6" name="그룹 511"/>
          <p:cNvGrpSpPr/>
          <p:nvPr/>
        </p:nvGrpSpPr>
        <p:grpSpPr>
          <a:xfrm>
            <a:off x="6047144" y="4839968"/>
            <a:ext cx="3203017" cy="755956"/>
            <a:chOff x="4987017" y="5204046"/>
            <a:chExt cx="2602451" cy="755956"/>
          </a:xfrm>
        </p:grpSpPr>
        <p:cxnSp>
          <p:nvCxnSpPr>
            <p:cNvPr id="513" name="직선 연결선 412"/>
            <p:cNvCxnSpPr>
              <a:cxnSpLocks noChangeShapeType="1"/>
            </p:cNvCxnSpPr>
            <p:nvPr/>
          </p:nvCxnSpPr>
          <p:spPr bwMode="auto">
            <a:xfrm flipV="1">
              <a:off x="7581292" y="5204400"/>
              <a:ext cx="2" cy="755602"/>
            </a:xfrm>
            <a:prstGeom prst="line">
              <a:avLst/>
            </a:prstGeom>
            <a:noFill/>
            <a:ln w="25400" algn="ctr">
              <a:solidFill>
                <a:srgbClr val="007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14" name="직선 연결선 412"/>
            <p:cNvCxnSpPr>
              <a:cxnSpLocks noChangeShapeType="1"/>
            </p:cNvCxnSpPr>
            <p:nvPr/>
          </p:nvCxnSpPr>
          <p:spPr bwMode="auto">
            <a:xfrm>
              <a:off x="4987017" y="5205012"/>
              <a:ext cx="2602451" cy="0"/>
            </a:xfrm>
            <a:prstGeom prst="line">
              <a:avLst/>
            </a:prstGeom>
            <a:noFill/>
            <a:ln w="25400" algn="ctr">
              <a:solidFill>
                <a:srgbClr val="007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15" name="직선 연결선 412"/>
            <p:cNvCxnSpPr>
              <a:cxnSpLocks noChangeShapeType="1"/>
            </p:cNvCxnSpPr>
            <p:nvPr/>
          </p:nvCxnSpPr>
          <p:spPr bwMode="auto">
            <a:xfrm flipV="1">
              <a:off x="6208058" y="5204046"/>
              <a:ext cx="2" cy="755956"/>
            </a:xfrm>
            <a:prstGeom prst="line">
              <a:avLst/>
            </a:prstGeom>
            <a:noFill/>
            <a:ln w="25400" algn="ctr">
              <a:solidFill>
                <a:srgbClr val="007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195" name="직선 연결선 194"/>
          <p:cNvCxnSpPr/>
          <p:nvPr/>
        </p:nvCxnSpPr>
        <p:spPr>
          <a:xfrm flipH="1">
            <a:off x="6189785" y="1556658"/>
            <a:ext cx="1982875" cy="5138057"/>
          </a:xfrm>
          <a:prstGeom prst="line">
            <a:avLst/>
          </a:prstGeom>
          <a:ln w="38100">
            <a:solidFill>
              <a:srgbClr val="C00000"/>
            </a:solidFill>
            <a:prstDash val="sysDash"/>
          </a:ln>
          <a:effectLst>
            <a:outerShdw blurRad="40000" sx="1000" sy="1000" rotWithShape="0">
              <a:srgbClr val="000000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3613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7"/>
          <p:cNvSpPr txBox="1">
            <a:spLocks/>
          </p:cNvSpPr>
          <p:nvPr/>
        </p:nvSpPr>
        <p:spPr bwMode="auto">
          <a:xfrm>
            <a:off x="316898" y="931866"/>
            <a:ext cx="80286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sz="1800" dirty="0" err="1"/>
              <a:t>빅데이터</a:t>
            </a:r>
            <a:r>
              <a:rPr lang="ko-KR" altLang="en-US" sz="1800" dirty="0"/>
              <a:t> 플랫폼</a:t>
            </a:r>
            <a:endParaRPr lang="en-US" altLang="ko-KR" sz="1800" dirty="0"/>
          </a:p>
        </p:txBody>
      </p:sp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8" y="305361"/>
            <a:ext cx="6159177" cy="432000"/>
          </a:xfrm>
        </p:spPr>
        <p:txBody>
          <a:bodyPr/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2. </a:t>
            </a:r>
            <a:r>
              <a:rPr lang="ko-KR" altLang="en-US" b="1" dirty="0" err="1" smtClean="0">
                <a:latin typeface="+mn-ea"/>
                <a:ea typeface="+mn-ea"/>
                <a:cs typeface="JBold" pitchFamily="18" charset="-127"/>
              </a:rPr>
              <a:t>빅데이터</a:t>
            </a:r>
            <a:r>
              <a:rPr lang="ko-KR" altLang="en-US" b="1" dirty="0" smtClean="0">
                <a:latin typeface="+mn-ea"/>
                <a:ea typeface="+mn-ea"/>
                <a:cs typeface="JBold" pitchFamily="18" charset="-127"/>
              </a:rPr>
              <a:t> 기술의 이해</a:t>
            </a:r>
            <a:endParaRPr lang="ko-KR" altLang="en-US" sz="2000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34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1" name="Rectangle 14"/>
          <p:cNvSpPr txBox="1">
            <a:spLocks noChangeArrowheads="1"/>
          </p:cNvSpPr>
          <p:nvPr/>
        </p:nvSpPr>
        <p:spPr bwMode="gray">
          <a:xfrm>
            <a:off x="901702" y="1146539"/>
            <a:ext cx="10893350" cy="6737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57250" indent="-285750" algn="l" rtl="0" fontAlgn="base" latinLnBrk="1">
              <a:spcBef>
                <a:spcPct val="20000"/>
              </a:spcBef>
              <a:spcAft>
                <a:spcPct val="0"/>
              </a:spcAft>
              <a:buChar char="–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2pPr>
            <a:lvl3pPr marL="1276350" indent="-228600" algn="l" rtl="0" fontAlgn="base" latinLnBrk="1">
              <a:spcBef>
                <a:spcPct val="20000"/>
              </a:spcBef>
              <a:spcAft>
                <a:spcPct val="0"/>
              </a:spcAft>
              <a:buChar char="•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3pPr>
            <a:lvl4pPr marL="1695450" indent="-228600" algn="l" rtl="0" fontAlgn="base" latinLnBrk="1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4pPr>
            <a:lvl5pPr marL="21145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5pPr>
            <a:lvl6pPr marL="25717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6pPr>
            <a:lvl7pPr marL="30289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7pPr>
            <a:lvl8pPr marL="34861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8pPr>
            <a:lvl9pPr marL="39433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9pPr>
          </a:lstStyle>
          <a:p>
            <a:pPr lvl="0" defTabSz="914400">
              <a:defRPr/>
            </a:pPr>
            <a:r>
              <a:rPr lang="en-US" altLang="ko-KR" sz="1300" kern="0" noProof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endParaRPr lang="en-US" altLang="ko-KR" sz="1300" kern="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990601" y="1348095"/>
            <a:ext cx="10500358" cy="3486032"/>
            <a:chOff x="175213" y="1288267"/>
            <a:chExt cx="8789275" cy="5273380"/>
          </a:xfrm>
        </p:grpSpPr>
        <p:grpSp>
          <p:nvGrpSpPr>
            <p:cNvPr id="7" name="그룹 59"/>
            <p:cNvGrpSpPr/>
            <p:nvPr/>
          </p:nvGrpSpPr>
          <p:grpSpPr>
            <a:xfrm>
              <a:off x="175213" y="2331141"/>
              <a:ext cx="8789275" cy="4230506"/>
              <a:chOff x="175213" y="1124744"/>
              <a:chExt cx="8789275" cy="5211347"/>
            </a:xfrm>
          </p:grpSpPr>
          <p:sp>
            <p:nvSpPr>
              <p:cNvPr id="17" name="직사각형 16"/>
              <p:cNvSpPr/>
              <p:nvPr/>
            </p:nvSpPr>
            <p:spPr>
              <a:xfrm>
                <a:off x="1233608" y="1124744"/>
                <a:ext cx="1512168" cy="4680520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b="1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18" name="직사각형 17"/>
              <p:cNvSpPr/>
              <p:nvPr/>
            </p:nvSpPr>
            <p:spPr>
              <a:xfrm>
                <a:off x="2769526" y="1124744"/>
                <a:ext cx="1512168" cy="4680520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b="1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19" name="직사각형 18"/>
              <p:cNvSpPr/>
              <p:nvPr/>
            </p:nvSpPr>
            <p:spPr>
              <a:xfrm>
                <a:off x="4306202" y="1124744"/>
                <a:ext cx="1512168" cy="4680520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b="1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20" name="직사각형 19"/>
              <p:cNvSpPr/>
              <p:nvPr/>
            </p:nvSpPr>
            <p:spPr>
              <a:xfrm>
                <a:off x="5843636" y="1124744"/>
                <a:ext cx="1512168" cy="4680520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b="1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21" name="직사각형 20"/>
              <p:cNvSpPr/>
              <p:nvPr/>
            </p:nvSpPr>
            <p:spPr>
              <a:xfrm>
                <a:off x="7380312" y="1124744"/>
                <a:ext cx="1512168" cy="4680520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b="1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22" name="모서리가 둥근 직사각형 21"/>
              <p:cNvSpPr/>
              <p:nvPr/>
            </p:nvSpPr>
            <p:spPr>
              <a:xfrm>
                <a:off x="1310260" y="1268760"/>
                <a:ext cx="1345609" cy="360040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 dirty="0" err="1" smtClean="0">
                    <a:solidFill>
                      <a:schemeClr val="tx1"/>
                    </a:solidFill>
                    <a:latin typeface="+mn-ea"/>
                  </a:rPr>
                  <a:t>NameNode</a:t>
                </a:r>
                <a:endParaRPr lang="ko-KR" altLang="en-US" sz="1000" b="1" dirty="0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23" name="모서리가 둥근 직사각형 22"/>
              <p:cNvSpPr/>
              <p:nvPr/>
            </p:nvSpPr>
            <p:spPr>
              <a:xfrm>
                <a:off x="2845341" y="1268760"/>
                <a:ext cx="1345789" cy="360040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 smtClean="0">
                    <a:solidFill>
                      <a:schemeClr val="tx1"/>
                    </a:solidFill>
                    <a:latin typeface="+mn-ea"/>
                  </a:rPr>
                  <a:t>Second NN</a:t>
                </a:r>
                <a:endParaRPr lang="ko-KR" altLang="en-US" sz="1000" b="1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24" name="모서리가 둥근 직사각형 23"/>
              <p:cNvSpPr/>
              <p:nvPr/>
            </p:nvSpPr>
            <p:spPr>
              <a:xfrm>
                <a:off x="2845341" y="1700808"/>
                <a:ext cx="1345789" cy="360040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 dirty="0" err="1" smtClean="0">
                    <a:solidFill>
                      <a:schemeClr val="tx1"/>
                    </a:solidFill>
                    <a:latin typeface="+mn-ea"/>
                  </a:rPr>
                  <a:t>JobTracker</a:t>
                </a:r>
                <a:endParaRPr lang="ko-KR" altLang="en-US" sz="1000" b="1" dirty="0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25" name="모서리가 둥근 직사각형 24"/>
              <p:cNvSpPr/>
              <p:nvPr/>
            </p:nvSpPr>
            <p:spPr>
              <a:xfrm>
                <a:off x="4379126" y="1700808"/>
                <a:ext cx="1368152" cy="360040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 smtClean="0">
                    <a:solidFill>
                      <a:schemeClr val="tx1"/>
                    </a:solidFill>
                    <a:latin typeface="+mn-ea"/>
                  </a:rPr>
                  <a:t>TaskTracker</a:t>
                </a:r>
                <a:endParaRPr lang="ko-KR" altLang="en-US" sz="1000" b="1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26" name="모서리가 둥근 직사각형 25"/>
              <p:cNvSpPr/>
              <p:nvPr/>
            </p:nvSpPr>
            <p:spPr>
              <a:xfrm>
                <a:off x="5917002" y="1700808"/>
                <a:ext cx="1368152" cy="360040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 smtClean="0">
                    <a:solidFill>
                      <a:schemeClr val="tx1"/>
                    </a:solidFill>
                    <a:latin typeface="+mn-ea"/>
                  </a:rPr>
                  <a:t>TaskTracker</a:t>
                </a:r>
                <a:endParaRPr lang="ko-KR" altLang="en-US" sz="1000" b="1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27" name="모서리가 둥근 직사각형 26"/>
              <p:cNvSpPr/>
              <p:nvPr/>
            </p:nvSpPr>
            <p:spPr>
              <a:xfrm>
                <a:off x="7452320" y="1700808"/>
                <a:ext cx="1368152" cy="360040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 smtClean="0">
                    <a:solidFill>
                      <a:schemeClr val="tx1"/>
                    </a:solidFill>
                    <a:latin typeface="+mn-ea"/>
                  </a:rPr>
                  <a:t>TaskTracker</a:t>
                </a:r>
                <a:endParaRPr lang="ko-KR" altLang="en-US" sz="1000" b="1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28" name="모서리가 둥근 직사각형 27"/>
              <p:cNvSpPr/>
              <p:nvPr/>
            </p:nvSpPr>
            <p:spPr>
              <a:xfrm>
                <a:off x="4379126" y="1268760"/>
                <a:ext cx="1368152" cy="360040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 dirty="0" err="1" smtClean="0">
                    <a:solidFill>
                      <a:schemeClr val="tx1"/>
                    </a:solidFill>
                    <a:latin typeface="+mn-ea"/>
                  </a:rPr>
                  <a:t>DataNode</a:t>
                </a:r>
                <a:r>
                  <a:rPr lang="en-US" altLang="ko-KR" sz="1000" b="1" dirty="0" smtClean="0">
                    <a:solidFill>
                      <a:schemeClr val="tx1"/>
                    </a:solidFill>
                    <a:latin typeface="+mn-ea"/>
                  </a:rPr>
                  <a:t> 1</a:t>
                </a:r>
                <a:endParaRPr lang="ko-KR" altLang="en-US" sz="1000" b="1" dirty="0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30" name="모서리가 둥근 직사각형 29"/>
              <p:cNvSpPr/>
              <p:nvPr/>
            </p:nvSpPr>
            <p:spPr>
              <a:xfrm>
                <a:off x="5917002" y="1268760"/>
                <a:ext cx="1368152" cy="360040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 dirty="0" err="1" smtClean="0">
                    <a:solidFill>
                      <a:schemeClr val="tx1"/>
                    </a:solidFill>
                    <a:latin typeface="+mn-ea"/>
                  </a:rPr>
                  <a:t>DataNode</a:t>
                </a:r>
                <a:r>
                  <a:rPr lang="en-US" altLang="ko-KR" sz="1000" b="1" dirty="0" smtClean="0">
                    <a:solidFill>
                      <a:schemeClr val="tx1"/>
                    </a:solidFill>
                    <a:latin typeface="+mn-ea"/>
                  </a:rPr>
                  <a:t> 2</a:t>
                </a:r>
                <a:endParaRPr lang="ko-KR" altLang="en-US" sz="1000" b="1" dirty="0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32" name="모서리가 둥근 직사각형 31"/>
              <p:cNvSpPr/>
              <p:nvPr/>
            </p:nvSpPr>
            <p:spPr>
              <a:xfrm>
                <a:off x="7452320" y="1268760"/>
                <a:ext cx="1368152" cy="360040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 dirty="0" err="1" smtClean="0">
                    <a:solidFill>
                      <a:schemeClr val="tx1"/>
                    </a:solidFill>
                    <a:latin typeface="+mn-ea"/>
                  </a:rPr>
                  <a:t>DataNode</a:t>
                </a:r>
                <a:r>
                  <a:rPr lang="en-US" altLang="ko-KR" sz="1000" b="1" dirty="0" smtClean="0">
                    <a:solidFill>
                      <a:schemeClr val="tx1"/>
                    </a:solidFill>
                    <a:latin typeface="+mn-ea"/>
                  </a:rPr>
                  <a:t> 3</a:t>
                </a:r>
                <a:endParaRPr lang="ko-KR" altLang="en-US" sz="1000" b="1" dirty="0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33" name="모서리가 둥근 직사각형 32"/>
              <p:cNvSpPr/>
              <p:nvPr/>
            </p:nvSpPr>
            <p:spPr>
              <a:xfrm>
                <a:off x="2845341" y="2406910"/>
                <a:ext cx="1345789" cy="360040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 smtClean="0">
                    <a:solidFill>
                      <a:schemeClr val="tx1"/>
                    </a:solidFill>
                    <a:latin typeface="+mn-ea"/>
                  </a:rPr>
                  <a:t>Zookeeper</a:t>
                </a:r>
                <a:endParaRPr lang="ko-KR" altLang="en-US" sz="1000" b="1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34" name="모서리가 둥근 직사각형 33"/>
              <p:cNvSpPr/>
              <p:nvPr/>
            </p:nvSpPr>
            <p:spPr>
              <a:xfrm>
                <a:off x="1310260" y="2406910"/>
                <a:ext cx="1345609" cy="360040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 smtClean="0">
                    <a:solidFill>
                      <a:schemeClr val="tx1"/>
                    </a:solidFill>
                    <a:latin typeface="+mn-ea"/>
                  </a:rPr>
                  <a:t>Zookeeper</a:t>
                </a:r>
                <a:endParaRPr lang="ko-KR" altLang="en-US" sz="1000" b="1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35" name="모서리가 둥근 직사각형 34"/>
              <p:cNvSpPr/>
              <p:nvPr/>
            </p:nvSpPr>
            <p:spPr>
              <a:xfrm>
                <a:off x="4379126" y="2406910"/>
                <a:ext cx="1368152" cy="360040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 dirty="0" smtClean="0">
                    <a:solidFill>
                      <a:schemeClr val="tx1"/>
                    </a:solidFill>
                    <a:latin typeface="+mn-ea"/>
                  </a:rPr>
                  <a:t>Zookeeper</a:t>
                </a:r>
                <a:endParaRPr lang="ko-KR" altLang="en-US" sz="1000" b="1" dirty="0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36" name="모서리가 둥근 직사각형 35"/>
              <p:cNvSpPr/>
              <p:nvPr/>
            </p:nvSpPr>
            <p:spPr>
              <a:xfrm>
                <a:off x="5917002" y="2406910"/>
                <a:ext cx="1368152" cy="360040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 smtClean="0">
                    <a:solidFill>
                      <a:schemeClr val="tx1"/>
                    </a:solidFill>
                    <a:latin typeface="+mn-ea"/>
                  </a:rPr>
                  <a:t>Zookeeper</a:t>
                </a:r>
                <a:endParaRPr lang="ko-KR" altLang="en-US" sz="1000" b="1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37" name="모서리가 둥근 직사각형 36"/>
              <p:cNvSpPr/>
              <p:nvPr/>
            </p:nvSpPr>
            <p:spPr>
              <a:xfrm>
                <a:off x="7452320" y="2406910"/>
                <a:ext cx="1368152" cy="360040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 smtClean="0">
                    <a:solidFill>
                      <a:schemeClr val="tx1"/>
                    </a:solidFill>
                    <a:latin typeface="+mn-ea"/>
                  </a:rPr>
                  <a:t>Zookeeper</a:t>
                </a:r>
                <a:endParaRPr lang="ko-KR" altLang="en-US" sz="1000" b="1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38" name="모서리가 둥근 직사각형 37"/>
              <p:cNvSpPr/>
              <p:nvPr/>
            </p:nvSpPr>
            <p:spPr>
              <a:xfrm>
                <a:off x="2845341" y="4077072"/>
                <a:ext cx="1345789" cy="360040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n-US" altLang="ko-KR" sz="1000" b="1" smtClean="0">
                    <a:solidFill>
                      <a:schemeClr val="tx1"/>
                    </a:solidFill>
                    <a:latin typeface="+mn-ea"/>
                  </a:rPr>
                  <a:t>Pig</a:t>
                </a:r>
                <a:endParaRPr lang="ko-KR" altLang="en-US" sz="1000" b="1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39" name="모서리가 둥근 직사각형 38"/>
              <p:cNvSpPr/>
              <p:nvPr/>
            </p:nvSpPr>
            <p:spPr>
              <a:xfrm>
                <a:off x="1310261" y="5291739"/>
                <a:ext cx="1368152" cy="360040"/>
              </a:xfrm>
              <a:prstGeom prst="roundRect">
                <a:avLst/>
              </a:prstGeom>
              <a:ln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n-US" altLang="ko-KR" sz="1000" b="1" smtClean="0">
                    <a:solidFill>
                      <a:schemeClr val="tx1"/>
                    </a:solidFill>
                    <a:latin typeface="+mn-ea"/>
                  </a:rPr>
                  <a:t>Sqoop</a:t>
                </a:r>
                <a:endParaRPr lang="ko-KR" altLang="en-US" sz="1000" b="1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40" name="모서리가 둥근 직사각형 39"/>
              <p:cNvSpPr/>
              <p:nvPr/>
            </p:nvSpPr>
            <p:spPr>
              <a:xfrm>
                <a:off x="4379126" y="2888732"/>
                <a:ext cx="1368152" cy="504056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 dirty="0" err="1" smtClean="0">
                    <a:solidFill>
                      <a:schemeClr val="tx1"/>
                    </a:solidFill>
                    <a:latin typeface="+mn-ea"/>
                  </a:rPr>
                  <a:t>HBase</a:t>
                </a:r>
                <a:r>
                  <a:rPr lang="en-US" altLang="ko-KR" sz="1000" b="1" dirty="0" smtClean="0">
                    <a:solidFill>
                      <a:schemeClr val="tx1"/>
                    </a:solidFill>
                    <a:latin typeface="+mn-ea"/>
                  </a:rPr>
                  <a:t> Region</a:t>
                </a:r>
              </a:p>
              <a:p>
                <a:pPr algn="ctr"/>
                <a:r>
                  <a:rPr lang="en-US" altLang="ko-KR" sz="1000" b="1" dirty="0" smtClean="0">
                    <a:solidFill>
                      <a:schemeClr val="tx1"/>
                    </a:solidFill>
                    <a:latin typeface="+mn-ea"/>
                  </a:rPr>
                  <a:t>(Master)</a:t>
                </a:r>
                <a:endParaRPr lang="ko-KR" altLang="en-US" sz="1000" b="1" dirty="0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41" name="모서리가 둥근 직사각형 40"/>
              <p:cNvSpPr/>
              <p:nvPr/>
            </p:nvSpPr>
            <p:spPr>
              <a:xfrm>
                <a:off x="5917002" y="2888732"/>
                <a:ext cx="1368152" cy="360040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 dirty="0" err="1" smtClean="0">
                    <a:solidFill>
                      <a:schemeClr val="tx1"/>
                    </a:solidFill>
                    <a:latin typeface="+mn-ea"/>
                  </a:rPr>
                  <a:t>HBase</a:t>
                </a:r>
                <a:r>
                  <a:rPr lang="en-US" altLang="ko-KR" sz="1000" b="1" dirty="0" smtClean="0">
                    <a:solidFill>
                      <a:schemeClr val="tx1"/>
                    </a:solidFill>
                    <a:latin typeface="+mn-ea"/>
                  </a:rPr>
                  <a:t> Region</a:t>
                </a:r>
                <a:endParaRPr lang="ko-KR" altLang="en-US" sz="1000" b="1" dirty="0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42" name="모서리가 둥근 직사각형 41"/>
              <p:cNvSpPr/>
              <p:nvPr/>
            </p:nvSpPr>
            <p:spPr>
              <a:xfrm>
                <a:off x="7452320" y="2888732"/>
                <a:ext cx="1368152" cy="360040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 dirty="0" err="1" smtClean="0">
                    <a:solidFill>
                      <a:schemeClr val="tx1"/>
                    </a:solidFill>
                    <a:latin typeface="+mn-ea"/>
                  </a:rPr>
                  <a:t>HBase</a:t>
                </a:r>
                <a:r>
                  <a:rPr lang="en-US" altLang="ko-KR" sz="1000" b="1" dirty="0" smtClean="0">
                    <a:solidFill>
                      <a:schemeClr val="tx1"/>
                    </a:solidFill>
                    <a:latin typeface="+mn-ea"/>
                  </a:rPr>
                  <a:t> Region</a:t>
                </a:r>
                <a:endParaRPr lang="ko-KR" altLang="en-US" sz="1000" b="1" dirty="0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1368151" y="5877273"/>
                <a:ext cx="7596337" cy="4588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b="1" dirty="0" smtClean="0">
                    <a:latin typeface="+mn-ea"/>
                  </a:rPr>
                  <a:t>Name Node1               Name Node2               Data Node1              Data Node2               Data Node3     </a:t>
                </a:r>
                <a:endParaRPr lang="ko-KR" altLang="en-US" sz="1000" b="1" dirty="0">
                  <a:latin typeface="+mn-ea"/>
                </a:endParaRPr>
              </a:p>
            </p:txBody>
          </p:sp>
          <p:sp>
            <p:nvSpPr>
              <p:cNvPr id="44" name="모서리가 둥근 직사각형 43"/>
              <p:cNvSpPr/>
              <p:nvPr/>
            </p:nvSpPr>
            <p:spPr>
              <a:xfrm>
                <a:off x="2845341" y="3670280"/>
                <a:ext cx="1345789" cy="334784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 dirty="0" smtClean="0">
                    <a:solidFill>
                      <a:schemeClr val="tx1"/>
                    </a:solidFill>
                    <a:latin typeface="+mn-ea"/>
                  </a:rPr>
                  <a:t>Hive</a:t>
                </a:r>
                <a:endParaRPr lang="ko-KR" altLang="en-US" sz="1000" b="1" dirty="0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45" name="모서리가 둥근 직사각형 44"/>
              <p:cNvSpPr/>
              <p:nvPr/>
            </p:nvSpPr>
            <p:spPr>
              <a:xfrm>
                <a:off x="1310260" y="3672838"/>
                <a:ext cx="1345609" cy="504056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 dirty="0" err="1" smtClean="0">
                    <a:solidFill>
                      <a:schemeClr val="tx1"/>
                    </a:solidFill>
                    <a:latin typeface="+mn-ea"/>
                  </a:rPr>
                  <a:t>Mysql</a:t>
                </a:r>
                <a:endParaRPr lang="en-US" altLang="ko-KR" sz="1000" b="1" dirty="0" smtClean="0">
                  <a:solidFill>
                    <a:schemeClr val="tx1"/>
                  </a:solidFill>
                  <a:latin typeface="+mn-ea"/>
                </a:endParaRPr>
              </a:p>
              <a:p>
                <a:pPr algn="ctr"/>
                <a:r>
                  <a:rPr lang="en-US" altLang="ko-KR" sz="1000" b="1" dirty="0" smtClean="0">
                    <a:solidFill>
                      <a:schemeClr val="tx1"/>
                    </a:solidFill>
                    <a:latin typeface="+mn-ea"/>
                  </a:rPr>
                  <a:t>(</a:t>
                </a:r>
                <a:r>
                  <a:rPr lang="ko-KR" altLang="en-US" sz="1000" b="1" dirty="0" smtClean="0">
                    <a:solidFill>
                      <a:schemeClr val="tx1"/>
                    </a:solidFill>
                    <a:latin typeface="+mn-ea"/>
                  </a:rPr>
                  <a:t>메타데이터</a:t>
                </a:r>
                <a:r>
                  <a:rPr lang="en-US" altLang="ko-KR" sz="1000" b="1" dirty="0" smtClean="0">
                    <a:solidFill>
                      <a:schemeClr val="tx1"/>
                    </a:solidFill>
                    <a:latin typeface="+mn-ea"/>
                  </a:rPr>
                  <a:t>)</a:t>
                </a:r>
                <a:endParaRPr lang="ko-KR" altLang="en-US" sz="1000" b="1" dirty="0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46" name="직사각형 45"/>
              <p:cNvSpPr/>
              <p:nvPr/>
            </p:nvSpPr>
            <p:spPr>
              <a:xfrm>
                <a:off x="179512" y="2312668"/>
                <a:ext cx="8784976" cy="1152128"/>
              </a:xfrm>
              <a:prstGeom prst="rect">
                <a:avLst/>
              </a:prstGeom>
              <a:noFill/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altLang="ko-KR" sz="1000" b="1" dirty="0" err="1" smtClean="0">
                    <a:solidFill>
                      <a:schemeClr val="tx1"/>
                    </a:solidFill>
                    <a:latin typeface="+mn-ea"/>
                  </a:rPr>
                  <a:t>HBase</a:t>
                </a:r>
                <a:endParaRPr lang="ko-KR" altLang="en-US" sz="1000" b="1" dirty="0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47" name="직사각형 46"/>
              <p:cNvSpPr/>
              <p:nvPr/>
            </p:nvSpPr>
            <p:spPr>
              <a:xfrm>
                <a:off x="179512" y="3563546"/>
                <a:ext cx="8784976" cy="945573"/>
              </a:xfrm>
              <a:prstGeom prst="rect">
                <a:avLst/>
              </a:prstGeom>
              <a:noFill/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altLang="ko-KR" sz="1000" b="1" dirty="0" smtClean="0">
                    <a:solidFill>
                      <a:schemeClr val="tx1"/>
                    </a:solidFill>
                    <a:latin typeface="+mn-ea"/>
                  </a:rPr>
                  <a:t>Hive/Pig</a:t>
                </a:r>
                <a:endParaRPr lang="ko-KR" altLang="en-US" sz="1000" b="1" dirty="0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48" name="모서리가 둥근 직사각형 47"/>
              <p:cNvSpPr/>
              <p:nvPr/>
            </p:nvSpPr>
            <p:spPr>
              <a:xfrm>
                <a:off x="1310260" y="4666402"/>
                <a:ext cx="1345609" cy="360040"/>
              </a:xfrm>
              <a:prstGeom prst="roundRect">
                <a:avLst/>
              </a:prstGeom>
              <a:ln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 dirty="0" smtClean="0">
                    <a:solidFill>
                      <a:schemeClr val="tx1"/>
                    </a:solidFill>
                    <a:latin typeface="+mn-ea"/>
                  </a:rPr>
                  <a:t>Hue</a:t>
                </a:r>
                <a:endParaRPr lang="ko-KR" altLang="en-US" sz="1000" b="1" dirty="0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49" name="모서리가 둥근 직사각형 48"/>
              <p:cNvSpPr/>
              <p:nvPr/>
            </p:nvSpPr>
            <p:spPr>
              <a:xfrm>
                <a:off x="2845340" y="4652371"/>
                <a:ext cx="1345789" cy="360040"/>
              </a:xfrm>
              <a:prstGeom prst="roundRect">
                <a:avLst/>
              </a:prstGeom>
              <a:ln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 smtClean="0">
                    <a:solidFill>
                      <a:schemeClr val="tx1"/>
                    </a:solidFill>
                    <a:latin typeface="+mn-ea"/>
                  </a:rPr>
                  <a:t>Oozie</a:t>
                </a:r>
                <a:endParaRPr lang="ko-KR" altLang="en-US" sz="1000" b="1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50" name="모서리가 둥근 직사각형 49"/>
              <p:cNvSpPr/>
              <p:nvPr/>
            </p:nvSpPr>
            <p:spPr>
              <a:xfrm>
                <a:off x="7452320" y="5340597"/>
                <a:ext cx="1368152" cy="288032"/>
              </a:xfrm>
              <a:prstGeom prst="roundRect">
                <a:avLst/>
              </a:prstGeom>
              <a:ln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n-US" altLang="ko-KR" sz="1000" b="1" smtClean="0">
                    <a:solidFill>
                      <a:schemeClr val="tx1"/>
                    </a:solidFill>
                    <a:latin typeface="+mn-ea"/>
                  </a:rPr>
                  <a:t>Flume</a:t>
                </a:r>
              </a:p>
            </p:txBody>
          </p:sp>
          <p:sp>
            <p:nvSpPr>
              <p:cNvPr id="51" name="모서리가 둥근 직사각형 50"/>
              <p:cNvSpPr/>
              <p:nvPr/>
            </p:nvSpPr>
            <p:spPr>
              <a:xfrm>
                <a:off x="4379126" y="5326464"/>
                <a:ext cx="1368152" cy="288032"/>
              </a:xfrm>
              <a:prstGeom prst="roundRect">
                <a:avLst/>
              </a:prstGeom>
              <a:ln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n-US" altLang="ko-KR" sz="1000" b="1" dirty="0" smtClean="0">
                    <a:solidFill>
                      <a:schemeClr val="tx1"/>
                    </a:solidFill>
                    <a:latin typeface="+mn-ea"/>
                  </a:rPr>
                  <a:t>Flume</a:t>
                </a:r>
              </a:p>
            </p:txBody>
          </p:sp>
          <p:sp>
            <p:nvSpPr>
              <p:cNvPr id="52" name="모서리가 둥근 직사각형 51"/>
              <p:cNvSpPr/>
              <p:nvPr/>
            </p:nvSpPr>
            <p:spPr>
              <a:xfrm>
                <a:off x="5917002" y="5326464"/>
                <a:ext cx="1368152" cy="288032"/>
              </a:xfrm>
              <a:prstGeom prst="roundRect">
                <a:avLst/>
              </a:prstGeom>
              <a:ln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n-US" altLang="ko-KR" sz="1000" b="1" smtClean="0">
                    <a:solidFill>
                      <a:schemeClr val="tx1"/>
                    </a:solidFill>
                    <a:latin typeface="+mn-ea"/>
                  </a:rPr>
                  <a:t>Flume</a:t>
                </a:r>
              </a:p>
            </p:txBody>
          </p:sp>
          <p:sp>
            <p:nvSpPr>
              <p:cNvPr id="53" name="직사각형 52"/>
              <p:cNvSpPr/>
              <p:nvPr/>
            </p:nvSpPr>
            <p:spPr>
              <a:xfrm>
                <a:off x="179512" y="5219731"/>
                <a:ext cx="8784976" cy="504056"/>
              </a:xfrm>
              <a:prstGeom prst="rect">
                <a:avLst/>
              </a:prstGeom>
              <a:noFill/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altLang="ko-KR" sz="1000" b="1" dirty="0" smtClean="0">
                    <a:solidFill>
                      <a:schemeClr val="tx1"/>
                    </a:solidFill>
                    <a:latin typeface="+mn-ea"/>
                  </a:rPr>
                  <a:t>ETL</a:t>
                </a:r>
                <a:endParaRPr lang="ko-KR" altLang="en-US" sz="1000" b="1" dirty="0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54" name="모서리가 둥근 직사각형 53"/>
              <p:cNvSpPr/>
              <p:nvPr/>
            </p:nvSpPr>
            <p:spPr>
              <a:xfrm>
                <a:off x="2845341" y="5304593"/>
                <a:ext cx="1345789" cy="360040"/>
              </a:xfrm>
              <a:prstGeom prst="roundRect">
                <a:avLst/>
              </a:prstGeom>
              <a:ln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 smtClean="0">
                    <a:solidFill>
                      <a:schemeClr val="tx1"/>
                    </a:solidFill>
                    <a:latin typeface="+mn-ea"/>
                  </a:rPr>
                  <a:t>Chukwa</a:t>
                </a:r>
                <a:endParaRPr lang="ko-KR" altLang="en-US" sz="1000" b="1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55" name="직사각형 54"/>
              <p:cNvSpPr/>
              <p:nvPr/>
            </p:nvSpPr>
            <p:spPr>
              <a:xfrm>
                <a:off x="175213" y="4581127"/>
                <a:ext cx="8784976" cy="530591"/>
              </a:xfrm>
              <a:prstGeom prst="rect">
                <a:avLst/>
              </a:prstGeom>
              <a:noFill/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altLang="ko-KR" sz="1000" b="1" dirty="0" smtClean="0">
                    <a:solidFill>
                      <a:schemeClr val="tx1"/>
                    </a:solidFill>
                    <a:latin typeface="+mn-ea"/>
                  </a:rPr>
                  <a:t>Users</a:t>
                </a:r>
                <a:endParaRPr lang="ko-KR" altLang="en-US" sz="1000" b="1" dirty="0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56" name="직사각형 55"/>
              <p:cNvSpPr/>
              <p:nvPr/>
            </p:nvSpPr>
            <p:spPr>
              <a:xfrm>
                <a:off x="179512" y="1196752"/>
                <a:ext cx="8784976" cy="1008112"/>
              </a:xfrm>
              <a:prstGeom prst="rect">
                <a:avLst/>
              </a:prstGeom>
              <a:noFill/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altLang="ko-KR" sz="1000" b="1" dirty="0" smtClean="0">
                    <a:solidFill>
                      <a:schemeClr val="tx1"/>
                    </a:solidFill>
                    <a:latin typeface="+mn-ea"/>
                  </a:rPr>
                  <a:t>HDFS/</a:t>
                </a:r>
              </a:p>
              <a:p>
                <a:r>
                  <a:rPr lang="en-US" altLang="ko-KR" sz="1000" b="1" dirty="0" err="1" smtClean="0">
                    <a:solidFill>
                      <a:schemeClr val="tx1"/>
                    </a:solidFill>
                    <a:latin typeface="+mn-ea"/>
                  </a:rPr>
                  <a:t>MapReduce</a:t>
                </a:r>
                <a:endParaRPr lang="ko-KR" altLang="en-US" sz="1000" b="1" dirty="0">
                  <a:solidFill>
                    <a:schemeClr val="tx1"/>
                  </a:solidFill>
                  <a:latin typeface="+mn-ea"/>
                </a:endParaRPr>
              </a:p>
            </p:txBody>
          </p:sp>
        </p:grpSp>
        <p:grpSp>
          <p:nvGrpSpPr>
            <p:cNvPr id="8" name="그룹 60"/>
            <p:cNvGrpSpPr/>
            <p:nvPr/>
          </p:nvGrpSpPr>
          <p:grpSpPr>
            <a:xfrm>
              <a:off x="179512" y="1288267"/>
              <a:ext cx="8784974" cy="1069936"/>
              <a:chOff x="390927" y="1140566"/>
              <a:chExt cx="8357536" cy="1069936"/>
            </a:xfrm>
          </p:grpSpPr>
          <p:sp>
            <p:nvSpPr>
              <p:cNvPr id="15" name="TextBox 14"/>
              <p:cNvSpPr txBox="1"/>
              <p:nvPr/>
            </p:nvSpPr>
            <p:spPr>
              <a:xfrm>
                <a:off x="525726" y="1838039"/>
                <a:ext cx="7998375" cy="37246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000" b="1" dirty="0" smtClean="0">
                    <a:solidFill>
                      <a:schemeClr val="tx1"/>
                    </a:solidFill>
                    <a:latin typeface="+mn-ea"/>
                  </a:rPr>
                  <a:t>[ NFS &amp; Management Node ]</a:t>
                </a:r>
                <a:endParaRPr lang="ko-KR" altLang="en-US" sz="1000" b="1" dirty="0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9" name="직사각형 8"/>
              <p:cNvSpPr/>
              <p:nvPr/>
            </p:nvSpPr>
            <p:spPr>
              <a:xfrm>
                <a:off x="390927" y="1140566"/>
                <a:ext cx="8357536" cy="662888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b="1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11" name="모서리가 둥근 직사각형 10"/>
              <p:cNvSpPr/>
              <p:nvPr/>
            </p:nvSpPr>
            <p:spPr>
              <a:xfrm>
                <a:off x="4434897" y="1240191"/>
                <a:ext cx="1954585" cy="464022"/>
              </a:xfrm>
              <a:prstGeom prst="roundRect">
                <a:avLst/>
              </a:pr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 dirty="0" err="1" smtClean="0">
                    <a:solidFill>
                      <a:schemeClr val="tx1"/>
                    </a:solidFill>
                    <a:latin typeface="+mn-ea"/>
                  </a:rPr>
                  <a:t>Jindata</a:t>
                </a:r>
                <a:r>
                  <a:rPr lang="en-US" altLang="ko-KR" sz="1000" b="1" dirty="0" smtClean="0">
                    <a:solidFill>
                      <a:schemeClr val="tx1"/>
                    </a:solidFill>
                    <a:latin typeface="+mn-ea"/>
                  </a:rPr>
                  <a:t> Cluster Manager</a:t>
                </a:r>
                <a:endParaRPr lang="ko-KR" altLang="en-US" sz="1000" b="1" dirty="0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12" name="모서리가 둥근 직사각형 11"/>
              <p:cNvSpPr/>
              <p:nvPr/>
            </p:nvSpPr>
            <p:spPr>
              <a:xfrm>
                <a:off x="930123" y="1240191"/>
                <a:ext cx="1347990" cy="464022"/>
              </a:xfrm>
              <a:prstGeom prst="roundRect">
                <a:avLst/>
              </a:pr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 smtClean="0">
                    <a:solidFill>
                      <a:schemeClr val="tx1"/>
                    </a:solidFill>
                    <a:latin typeface="+mn-ea"/>
                  </a:rPr>
                  <a:t>Hue</a:t>
                </a:r>
                <a:endParaRPr lang="ko-KR" altLang="en-US" sz="1000" b="1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13" name="모서리가 둥근 직사각형 12"/>
              <p:cNvSpPr/>
              <p:nvPr/>
            </p:nvSpPr>
            <p:spPr>
              <a:xfrm>
                <a:off x="2801804" y="1242706"/>
                <a:ext cx="1347990" cy="464022"/>
              </a:xfrm>
              <a:prstGeom prst="roundRect">
                <a:avLst/>
              </a:pr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 dirty="0" err="1" smtClean="0">
                    <a:solidFill>
                      <a:schemeClr val="tx1"/>
                    </a:solidFill>
                    <a:latin typeface="+mn-ea"/>
                  </a:rPr>
                  <a:t>Oozie</a:t>
                </a:r>
                <a:endParaRPr lang="ko-KR" altLang="en-US" sz="1000" b="1" dirty="0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14" name="모서리가 둥근 직사각형 13"/>
              <p:cNvSpPr/>
              <p:nvPr/>
            </p:nvSpPr>
            <p:spPr>
              <a:xfrm>
                <a:off x="6793879" y="1240191"/>
                <a:ext cx="1415389" cy="464022"/>
              </a:xfrm>
              <a:prstGeom prst="roundRect">
                <a:avLst/>
              </a:pr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 dirty="0" err="1" smtClean="0">
                    <a:solidFill>
                      <a:schemeClr val="tx1"/>
                    </a:solidFill>
                    <a:latin typeface="+mn-ea"/>
                  </a:rPr>
                  <a:t>Zabbix</a:t>
                </a:r>
                <a:endParaRPr lang="ko-KR" altLang="en-US" sz="1000" b="1" dirty="0">
                  <a:solidFill>
                    <a:schemeClr val="tx1"/>
                  </a:solidFill>
                  <a:latin typeface="+mn-ea"/>
                </a:endParaRPr>
              </a:p>
            </p:txBody>
          </p:sp>
        </p:grpSp>
      </p:grpSp>
      <p:graphicFrame>
        <p:nvGraphicFramePr>
          <p:cNvPr id="57" name="표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3288697"/>
              </p:ext>
            </p:extLst>
          </p:nvPr>
        </p:nvGraphicFramePr>
        <p:xfrm>
          <a:off x="990601" y="4983482"/>
          <a:ext cx="10576560" cy="122301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655570"/>
                <a:gridCol w="7920990"/>
              </a:tblGrid>
              <a:tr h="28355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 smtClean="0">
                          <a:effectLst/>
                          <a:latin typeface="+mn-ea"/>
                          <a:ea typeface="+mn-ea"/>
                        </a:rPr>
                        <a:t>구분</a:t>
                      </a:r>
                      <a:endParaRPr lang="ko-KR" altLang="en-US" sz="1200" b="1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10036" marR="10036" marT="7527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 smtClean="0">
                          <a:effectLst/>
                          <a:latin typeface="+mn-ea"/>
                          <a:ea typeface="+mn-ea"/>
                        </a:rPr>
                        <a:t>Description</a:t>
                      </a:r>
                      <a:endParaRPr lang="ko-KR" altLang="en-US" sz="1200" b="1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10036" marR="10036" marT="7527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</a:tr>
              <a:tr h="24359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Name Node – 2</a:t>
                      </a:r>
                      <a:r>
                        <a:rPr lang="ko-KR" altLang="en-US" sz="1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대</a:t>
                      </a:r>
                      <a:endParaRPr lang="ko-KR" altLang="en-US" sz="10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10036" marR="10036" marT="7527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defTabSz="430213">
                        <a:spcAft>
                          <a:spcPts val="400"/>
                        </a:spcAft>
                        <a:buSzPct val="100000"/>
                        <a:buFont typeface="Wingdings" pitchFamily="2" charset="2"/>
                        <a:buChar char="§"/>
                      </a:pPr>
                      <a:r>
                        <a:rPr lang="en-US" altLang="ko-KR" sz="100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HP Simplified" pitchFamily="34" charset="0"/>
                        </a:rPr>
                        <a:t>2.4GHz , 2P/12C ,96GB Memory , 146GB x 2ea, 300GB x 4ea HDD</a:t>
                      </a:r>
                      <a:endParaRPr lang="en-US" altLang="ko-KR" sz="1000" b="0" dirty="0" smtClean="0">
                        <a:solidFill>
                          <a:srgbClr val="000000"/>
                        </a:solidFill>
                        <a:latin typeface="+mn-ea"/>
                        <a:ea typeface="+mn-ea"/>
                        <a:cs typeface="HP Simplified" pitchFamily="34" charset="0"/>
                      </a:endParaRPr>
                    </a:p>
                  </a:txBody>
                  <a:tcPr marL="96000" marR="10036" marT="7527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2122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 dirty="0" smtClean="0">
                          <a:effectLst/>
                          <a:latin typeface="+mn-ea"/>
                          <a:ea typeface="+mn-ea"/>
                        </a:rPr>
                        <a:t>NFS</a:t>
                      </a:r>
                      <a:r>
                        <a:rPr lang="en-US" altLang="ko-KR" sz="1000" b="1" i="0" u="none" strike="noStrike" baseline="0" dirty="0" smtClean="0">
                          <a:effectLst/>
                          <a:latin typeface="+mn-ea"/>
                          <a:ea typeface="+mn-ea"/>
                        </a:rPr>
                        <a:t> &amp; </a:t>
                      </a:r>
                      <a:r>
                        <a:rPr lang="en-US" altLang="ko-KR" sz="1000" b="1" i="0" u="none" strike="noStrike" baseline="0" dirty="0" err="1" smtClean="0">
                          <a:effectLst/>
                          <a:latin typeface="+mn-ea"/>
                          <a:ea typeface="+mn-ea"/>
                        </a:rPr>
                        <a:t>Mgt</a:t>
                      </a:r>
                      <a:r>
                        <a:rPr lang="en-US" altLang="ko-KR" sz="1000" b="1" i="0" u="none" strike="noStrike" baseline="0" dirty="0" smtClean="0">
                          <a:effectLst/>
                          <a:latin typeface="+mn-ea"/>
                          <a:ea typeface="+mn-ea"/>
                        </a:rPr>
                        <a:t> Node – 1</a:t>
                      </a:r>
                      <a:r>
                        <a:rPr lang="ko-KR" altLang="en-US" sz="1000" b="1" i="0" u="none" strike="noStrike" baseline="0" dirty="0" smtClean="0">
                          <a:effectLst/>
                          <a:latin typeface="+mn-ea"/>
                          <a:ea typeface="+mn-ea"/>
                        </a:rPr>
                        <a:t>대</a:t>
                      </a:r>
                      <a:endParaRPr lang="ko-KR" altLang="en-US" sz="1000" b="1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10036" marR="10036" marT="7527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defTabSz="430213">
                        <a:spcAft>
                          <a:spcPts val="400"/>
                        </a:spcAft>
                        <a:buSzPct val="100000"/>
                        <a:buFont typeface="Wingdings" pitchFamily="2" charset="2"/>
                        <a:buChar char="§"/>
                      </a:pPr>
                      <a:r>
                        <a:rPr lang="en-US" altLang="ko-KR" sz="100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HP Simplified" pitchFamily="34" charset="0"/>
                        </a:rPr>
                        <a:t>2.4GHz , 2P/12C ,32GB Memory , 146GB x 2ea, 300GB x 4ea HDD (Optional)</a:t>
                      </a:r>
                      <a:endParaRPr lang="en-US" altLang="ko-KR" sz="1000" b="0" dirty="0" smtClean="0">
                        <a:solidFill>
                          <a:srgbClr val="000000"/>
                        </a:solidFill>
                        <a:latin typeface="+mn-ea"/>
                        <a:ea typeface="+mn-ea"/>
                        <a:cs typeface="HP Simplified" pitchFamily="34" charset="0"/>
                      </a:endParaRPr>
                    </a:p>
                  </a:txBody>
                  <a:tcPr marL="96000" marR="10036" marT="7527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161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>
                          <a:latin typeface="+mn-ea"/>
                          <a:ea typeface="+mn-ea"/>
                        </a:rPr>
                        <a:t>Data</a:t>
                      </a:r>
                      <a:r>
                        <a:rPr lang="en-US" altLang="ko-KR" sz="1000" b="1" baseline="0" dirty="0" smtClean="0">
                          <a:latin typeface="+mn-ea"/>
                          <a:ea typeface="+mn-ea"/>
                        </a:rPr>
                        <a:t> Node – 3</a:t>
                      </a:r>
                      <a:r>
                        <a:rPr lang="ko-KR" altLang="en-US" sz="1000" b="1" baseline="0" dirty="0" smtClean="0">
                          <a:latin typeface="+mn-ea"/>
                          <a:ea typeface="+mn-ea"/>
                        </a:rPr>
                        <a:t>대</a:t>
                      </a:r>
                      <a:endParaRPr lang="ko-KR" altLang="en-US" sz="1000" b="1" dirty="0" smtClean="0">
                        <a:latin typeface="+mn-ea"/>
                        <a:ea typeface="+mn-ea"/>
                      </a:endParaRPr>
                    </a:p>
                  </a:txBody>
                  <a:tcPr marL="10036" marR="10036" marT="7527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defTabSz="430213">
                        <a:spcAft>
                          <a:spcPts val="400"/>
                        </a:spcAft>
                        <a:buSzPct val="100000"/>
                        <a:buFont typeface="Wingdings" pitchFamily="2" charset="2"/>
                        <a:buChar char="§"/>
                      </a:pPr>
                      <a:r>
                        <a:rPr lang="en-US" altLang="ko-KR" sz="100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HP Simplified" pitchFamily="34" charset="0"/>
                        </a:rPr>
                        <a:t>2.4GHz , 2P/12C , 64GB Memory , 3TB x 12ea HDD  (Total</a:t>
                      </a:r>
                      <a:r>
                        <a:rPr lang="en-US" altLang="ko-KR" sz="1000" baseline="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HP Simplified" pitchFamily="34" charset="0"/>
                        </a:rPr>
                        <a:t> 36TB Available)</a:t>
                      </a:r>
                      <a:endParaRPr lang="en-US" altLang="ko-KR" sz="1000" b="0" dirty="0" smtClean="0">
                        <a:solidFill>
                          <a:srgbClr val="000000"/>
                        </a:solidFill>
                        <a:latin typeface="+mn-ea"/>
                        <a:ea typeface="+mn-ea"/>
                        <a:cs typeface="HP Simplified" pitchFamily="34" charset="0"/>
                      </a:endParaRPr>
                    </a:p>
                  </a:txBody>
                  <a:tcPr marL="96000" marR="10036" marT="7527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584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>
                          <a:latin typeface="+mn-ea"/>
                          <a:ea typeface="+mn-ea"/>
                        </a:rPr>
                        <a:t>Network Switch – 2</a:t>
                      </a:r>
                      <a:r>
                        <a:rPr lang="ko-KR" altLang="en-US" sz="1000" b="1" dirty="0" smtClean="0">
                          <a:latin typeface="+mn-ea"/>
                          <a:ea typeface="+mn-ea"/>
                        </a:rPr>
                        <a:t>대</a:t>
                      </a:r>
                      <a:endParaRPr lang="ko-KR" altLang="en-US" sz="1000" b="1" dirty="0">
                        <a:latin typeface="+mn-ea"/>
                        <a:ea typeface="+mn-ea"/>
                      </a:endParaRPr>
                    </a:p>
                  </a:txBody>
                  <a:tcPr marL="10036" marR="10036" marT="7527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defTabSz="430213">
                        <a:spcAft>
                          <a:spcPts val="400"/>
                        </a:spcAft>
                        <a:buSzPct val="100000"/>
                      </a:pPr>
                      <a:r>
                        <a:rPr lang="en-US" altLang="ko-KR" sz="1000" b="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HP Simplified" pitchFamily="34" charset="0"/>
                        </a:rPr>
                        <a:t>1G Ethernet</a:t>
                      </a:r>
                      <a:r>
                        <a:rPr lang="en-US" altLang="ko-KR" sz="1000" b="0" baseline="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HP Simplified" pitchFamily="34" charset="0"/>
                        </a:rPr>
                        <a:t> </a:t>
                      </a:r>
                      <a:r>
                        <a:rPr lang="ko-KR" altLang="en-US" sz="1000" b="0" baseline="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HP Simplified" pitchFamily="34" charset="0"/>
                        </a:rPr>
                        <a:t>스위치 이중화</a:t>
                      </a:r>
                      <a:endParaRPr lang="en-US" altLang="ko-KR" sz="1000" b="0" dirty="0" smtClean="0">
                        <a:solidFill>
                          <a:srgbClr val="000000"/>
                        </a:solidFill>
                        <a:latin typeface="+mn-ea"/>
                        <a:ea typeface="+mn-ea"/>
                        <a:cs typeface="HP Simplified" pitchFamily="34" charset="0"/>
                      </a:endParaRPr>
                    </a:p>
                  </a:txBody>
                  <a:tcPr marL="96000" marR="10036" marT="7527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97774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7"/>
          <p:cNvSpPr txBox="1">
            <a:spLocks/>
          </p:cNvSpPr>
          <p:nvPr/>
        </p:nvSpPr>
        <p:spPr bwMode="auto">
          <a:xfrm>
            <a:off x="392418" y="943238"/>
            <a:ext cx="80286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sz="1800" dirty="0"/>
              <a:t>기술의 발전 </a:t>
            </a:r>
            <a:r>
              <a:rPr lang="en-US" altLang="ko-KR" sz="1800" dirty="0"/>
              <a:t>: Advanced Tech</a:t>
            </a:r>
            <a:endParaRPr lang="ko-KR" altLang="en-US" sz="1800" dirty="0"/>
          </a:p>
        </p:txBody>
      </p:sp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9" y="305361"/>
            <a:ext cx="3980991" cy="432000"/>
          </a:xfrm>
        </p:spPr>
        <p:txBody>
          <a:bodyPr/>
          <a:lstStyle/>
          <a:p>
            <a:r>
              <a:rPr lang="en-US" altLang="ko-KR" sz="2000" b="1" dirty="0" smtClean="0">
                <a:latin typeface="+mn-ea"/>
                <a:ea typeface="+mn-ea"/>
                <a:cs typeface="JBold" pitchFamily="18" charset="-127"/>
              </a:rPr>
              <a:t>2. </a:t>
            </a:r>
            <a:r>
              <a:rPr lang="ko-KR" altLang="en-US" b="1" dirty="0" err="1" smtClean="0">
                <a:latin typeface="+mn-ea"/>
                <a:ea typeface="+mn-ea"/>
                <a:cs typeface="JBold" pitchFamily="18" charset="-127"/>
              </a:rPr>
              <a:t>빅데이터</a:t>
            </a:r>
            <a:r>
              <a:rPr lang="ko-KR" altLang="en-US" b="1" dirty="0" smtClean="0">
                <a:latin typeface="+mn-ea"/>
                <a:ea typeface="+mn-ea"/>
                <a:cs typeface="JBold" pitchFamily="18" charset="-127"/>
              </a:rPr>
              <a:t> 기술의 이해</a:t>
            </a:r>
            <a:endParaRPr lang="ko-KR" altLang="en-US" sz="2000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31" name="모서리가 둥근 직사각형 30"/>
          <p:cNvSpPr/>
          <p:nvPr/>
        </p:nvSpPr>
        <p:spPr bwMode="gray">
          <a:xfrm>
            <a:off x="1250871" y="1373628"/>
            <a:ext cx="2033857" cy="714749"/>
          </a:xfrm>
          <a:prstGeom prst="roundRect">
            <a:avLst/>
          </a:prstGeom>
          <a:ln>
            <a:headEnd/>
            <a:tailEnd type="triangle" w="med" len="med"/>
          </a:ln>
          <a:ex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en-US" altLang="ko-KR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CRM</a:t>
            </a:r>
            <a:endParaRPr lang="ko-KR" altLang="en-US" sz="14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32" name="모서리가 둥근 직사각형 31"/>
          <p:cNvSpPr/>
          <p:nvPr/>
        </p:nvSpPr>
        <p:spPr bwMode="gray">
          <a:xfrm>
            <a:off x="1234443" y="2205866"/>
            <a:ext cx="2033857" cy="714748"/>
          </a:xfrm>
          <a:prstGeom prst="roundRect">
            <a:avLst/>
          </a:prstGeom>
          <a:ln>
            <a:headEnd/>
            <a:tailEnd type="triangle" w="med" len="med"/>
          </a:ln>
          <a:ex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en-US" altLang="ko-KR" sz="1400" b="1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DW</a:t>
            </a:r>
            <a:endParaRPr lang="ko-KR" altLang="en-US" sz="14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33" name="모서리가 둥근 직사각형 32"/>
          <p:cNvSpPr/>
          <p:nvPr/>
        </p:nvSpPr>
        <p:spPr bwMode="gray">
          <a:xfrm>
            <a:off x="1234448" y="3914411"/>
            <a:ext cx="2033857" cy="714749"/>
          </a:xfrm>
          <a:prstGeom prst="roundRect">
            <a:avLst/>
          </a:prstGeom>
          <a:ln>
            <a:headEnd/>
            <a:tailEnd type="triangle" w="med" len="med"/>
          </a:ln>
          <a:ex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en-US" altLang="ko-KR" sz="1400" b="1" dirty="0" smtClean="0">
                <a:solidFill>
                  <a:schemeClr val="bg1"/>
                </a:solidFill>
                <a:latin typeface="+mn-ea"/>
                <a:cs typeface="JBold" pitchFamily="18" charset="-127"/>
              </a:rPr>
              <a:t>Data Mining</a:t>
            </a:r>
            <a:endParaRPr lang="ko-KR" altLang="en-US" sz="14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34" name="모서리가 둥근 직사각형 33"/>
          <p:cNvSpPr/>
          <p:nvPr/>
        </p:nvSpPr>
        <p:spPr bwMode="gray">
          <a:xfrm>
            <a:off x="1234448" y="3052794"/>
            <a:ext cx="2033857" cy="714750"/>
          </a:xfrm>
          <a:prstGeom prst="roundRect">
            <a:avLst/>
          </a:prstGeom>
          <a:ln>
            <a:headEnd/>
            <a:tailEnd type="triangle" w="med" len="med"/>
          </a:ln>
          <a:ex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en-US" altLang="ko-KR" sz="1400" b="1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BI</a:t>
            </a:r>
            <a:endParaRPr lang="ko-KR" altLang="en-US" sz="14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35" name="오각형 34"/>
          <p:cNvSpPr/>
          <p:nvPr/>
        </p:nvSpPr>
        <p:spPr bwMode="gray">
          <a:xfrm>
            <a:off x="4198934" y="1419262"/>
            <a:ext cx="2174913" cy="629948"/>
          </a:xfrm>
          <a:prstGeom prst="homePlate">
            <a:avLst/>
          </a:prstGeom>
          <a:ln>
            <a:headEnd/>
            <a:tailEnd type="triangle" w="med" len="med"/>
          </a:ln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en-US" altLang="ko-KR" sz="1400" b="1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CRM 2.0</a:t>
            </a:r>
            <a:endParaRPr lang="ko-KR" altLang="en-US" sz="14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36" name="오각형 35"/>
          <p:cNvSpPr/>
          <p:nvPr/>
        </p:nvSpPr>
        <p:spPr bwMode="gray">
          <a:xfrm>
            <a:off x="4182519" y="2251503"/>
            <a:ext cx="2191327" cy="629948"/>
          </a:xfrm>
          <a:prstGeom prst="homePlate">
            <a:avLst/>
          </a:prstGeom>
          <a:ln>
            <a:headEnd/>
            <a:tailEnd type="triangle" w="med" len="med"/>
          </a:ln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en-US" altLang="ko-KR" sz="1400" b="1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DW </a:t>
            </a:r>
            <a:r>
              <a:rPr lang="ko-KR" altLang="en-US" sz="1400" b="1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어플라이언스</a:t>
            </a:r>
            <a:endParaRPr lang="en-US" altLang="ko-KR" sz="1400" b="1" smtClean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  <a:p>
            <a:pPr algn="ctr"/>
            <a:r>
              <a:rPr lang="en-US" altLang="ko-KR" sz="1400" b="1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(MPP)</a:t>
            </a:r>
            <a:endParaRPr lang="ko-KR" altLang="en-US" sz="14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37" name="오각형 36"/>
          <p:cNvSpPr/>
          <p:nvPr/>
        </p:nvSpPr>
        <p:spPr bwMode="gray">
          <a:xfrm>
            <a:off x="4182519" y="3105285"/>
            <a:ext cx="2191327" cy="629948"/>
          </a:xfrm>
          <a:prstGeom prst="homePlate">
            <a:avLst/>
          </a:prstGeom>
          <a:ln>
            <a:headEnd/>
            <a:tailEnd type="triangle" w="med" len="med"/>
          </a:ln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en-US" altLang="ko-KR" sz="1400" b="1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BA</a:t>
            </a:r>
            <a:endParaRPr lang="ko-KR" altLang="en-US" sz="14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39" name="오각형 38"/>
          <p:cNvSpPr/>
          <p:nvPr/>
        </p:nvSpPr>
        <p:spPr bwMode="gray">
          <a:xfrm>
            <a:off x="4182519" y="3955150"/>
            <a:ext cx="2191326" cy="629948"/>
          </a:xfrm>
          <a:prstGeom prst="homePlate">
            <a:avLst/>
          </a:prstGeom>
          <a:ln>
            <a:headEnd/>
            <a:tailEnd type="triangle" w="med" len="med"/>
          </a:ln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en-US" altLang="ko-KR" sz="1400" b="1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Many....</a:t>
            </a:r>
            <a:endParaRPr lang="ko-KR" altLang="en-US" sz="14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  <p:cxnSp>
        <p:nvCxnSpPr>
          <p:cNvPr id="40" name="직선 화살표 연결선 39"/>
          <p:cNvCxnSpPr>
            <a:endCxn id="35" idx="1"/>
          </p:cNvCxnSpPr>
          <p:nvPr/>
        </p:nvCxnSpPr>
        <p:spPr>
          <a:xfrm>
            <a:off x="3299971" y="1731002"/>
            <a:ext cx="898962" cy="3235"/>
          </a:xfrm>
          <a:prstGeom prst="straightConnector1">
            <a:avLst/>
          </a:prstGeom>
          <a:ln>
            <a:headEnd type="oval"/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>
            <a:endCxn id="36" idx="1"/>
          </p:cNvCxnSpPr>
          <p:nvPr/>
        </p:nvCxnSpPr>
        <p:spPr>
          <a:xfrm flipV="1">
            <a:off x="3291572" y="2566477"/>
            <a:ext cx="890946" cy="4898"/>
          </a:xfrm>
          <a:prstGeom prst="straightConnector1">
            <a:avLst/>
          </a:prstGeom>
          <a:ln>
            <a:headEnd type="oval"/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2" name="직선 화살표 연결선 41"/>
          <p:cNvCxnSpPr/>
          <p:nvPr/>
        </p:nvCxnSpPr>
        <p:spPr>
          <a:xfrm>
            <a:off x="3268299" y="3398420"/>
            <a:ext cx="914220" cy="0"/>
          </a:xfrm>
          <a:prstGeom prst="straightConnector1">
            <a:avLst/>
          </a:prstGeom>
          <a:ln>
            <a:headEnd type="oval"/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3" name="직선 화살표 연결선 42"/>
          <p:cNvCxnSpPr>
            <a:endCxn id="39" idx="1"/>
          </p:cNvCxnSpPr>
          <p:nvPr/>
        </p:nvCxnSpPr>
        <p:spPr>
          <a:xfrm>
            <a:off x="3268299" y="4266888"/>
            <a:ext cx="914220" cy="3236"/>
          </a:xfrm>
          <a:prstGeom prst="straightConnector1">
            <a:avLst/>
          </a:prstGeom>
          <a:ln>
            <a:headEnd type="oval"/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3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35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5" name="모서리가 둥근 직사각형 44"/>
          <p:cNvSpPr/>
          <p:nvPr/>
        </p:nvSpPr>
        <p:spPr bwMode="gray">
          <a:xfrm>
            <a:off x="6631297" y="2251504"/>
            <a:ext cx="4843734" cy="629948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headEnd/>
            <a:tailEnd type="triangle" w="med" len="med"/>
          </a:ln>
          <a:ex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marL="171450" indent="-171450">
              <a:buFont typeface="Arial" pitchFamily="34" charset="0"/>
              <a:buChar char="•"/>
            </a:pPr>
            <a:r>
              <a:rPr lang="en-US" altLang="ko-KR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HP </a:t>
            </a: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버티카</a:t>
            </a:r>
            <a:endParaRPr lang="en-US" altLang="ko-KR" sz="1200" b="1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JBold" pitchFamily="18" charset="-127"/>
            </a:endParaRPr>
          </a:p>
          <a:p>
            <a:pPr marL="171450" indent="-171450">
              <a:buFont typeface="Arial" pitchFamily="34" charset="0"/>
              <a:buChar char="•"/>
            </a:pP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기타</a:t>
            </a:r>
            <a:r>
              <a:rPr lang="en-US" altLang="ko-KR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(</a:t>
            </a: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엑사데이타</a:t>
            </a:r>
            <a:r>
              <a:rPr lang="en-US" altLang="ko-KR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, </a:t>
            </a: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그린플럼</a:t>
            </a:r>
            <a:r>
              <a:rPr lang="en-US" altLang="ko-KR" sz="1200" b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 </a:t>
            </a: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등</a:t>
            </a:r>
            <a:r>
              <a:rPr lang="en-US" altLang="ko-KR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)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JBold" pitchFamily="18" charset="-127"/>
            </a:endParaRPr>
          </a:p>
        </p:txBody>
      </p:sp>
      <p:sp>
        <p:nvSpPr>
          <p:cNvPr id="46" name="모서리가 둥근 직사각형 45"/>
          <p:cNvSpPr/>
          <p:nvPr/>
        </p:nvSpPr>
        <p:spPr bwMode="gray">
          <a:xfrm>
            <a:off x="6631297" y="3105285"/>
            <a:ext cx="4843735" cy="629948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headEnd/>
            <a:tailEnd type="triangle" w="med" len="med"/>
          </a:ln>
          <a:ex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marL="171450" indent="-171450">
              <a:buFont typeface="Arial" pitchFamily="34" charset="0"/>
              <a:buChar char="•"/>
            </a:pP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예측</a:t>
            </a:r>
            <a:r>
              <a:rPr lang="en-US" altLang="ko-KR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, </a:t>
            </a: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통계분석기법</a:t>
            </a:r>
            <a:r>
              <a:rPr lang="en-US" altLang="ko-KR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, </a:t>
            </a: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의사결정 근거제공</a:t>
            </a:r>
            <a:endParaRPr lang="en-US" altLang="ko-KR" sz="1200" b="1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JBold" pitchFamily="18" charset="-127"/>
            </a:endParaRPr>
          </a:p>
          <a:p>
            <a:pPr marL="171450" indent="-171450">
              <a:buFont typeface="Arial" pitchFamily="34" charset="0"/>
              <a:buChar char="•"/>
            </a:pP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인메모리</a:t>
            </a:r>
            <a:r>
              <a:rPr lang="en-US" altLang="ko-KR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, </a:t>
            </a: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속도</a:t>
            </a:r>
            <a:r>
              <a:rPr lang="en-US" altLang="ko-KR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, </a:t>
            </a: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용량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JBold" pitchFamily="18" charset="-127"/>
            </a:endParaRPr>
          </a:p>
        </p:txBody>
      </p:sp>
      <p:sp>
        <p:nvSpPr>
          <p:cNvPr id="47" name="모서리가 둥근 직사각형 46"/>
          <p:cNvSpPr/>
          <p:nvPr/>
        </p:nvSpPr>
        <p:spPr bwMode="gray">
          <a:xfrm>
            <a:off x="6631297" y="1416027"/>
            <a:ext cx="4843734" cy="63318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headEnd/>
            <a:tailEnd type="triangle" w="med" len="med"/>
          </a:ln>
          <a:ex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marL="171450" indent="-171450">
              <a:buFont typeface="Arial" pitchFamily="34" charset="0"/>
              <a:buChar char="•"/>
            </a:pP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고객 맞춤형</a:t>
            </a:r>
            <a:endParaRPr lang="en-US" altLang="ko-KR" sz="1200" b="1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JBold" pitchFamily="18" charset="-127"/>
            </a:endParaRPr>
          </a:p>
          <a:p>
            <a:pPr marL="171450" indent="-171450">
              <a:buFont typeface="Arial" pitchFamily="34" charset="0"/>
              <a:buChar char="•"/>
            </a:pP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머신러닝</a:t>
            </a:r>
            <a:r>
              <a:rPr lang="en-US" altLang="ko-KR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, </a:t>
            </a: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추천시스템</a:t>
            </a:r>
            <a:r>
              <a:rPr lang="en-US" altLang="ko-KR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, </a:t>
            </a: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성향분석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JBold" pitchFamily="18" charset="-127"/>
            </a:endParaRPr>
          </a:p>
        </p:txBody>
      </p:sp>
      <p:sp>
        <p:nvSpPr>
          <p:cNvPr id="48" name="모서리가 둥근 직사각형 47"/>
          <p:cNvSpPr/>
          <p:nvPr/>
        </p:nvSpPr>
        <p:spPr bwMode="gray">
          <a:xfrm>
            <a:off x="6631296" y="3975311"/>
            <a:ext cx="4843735" cy="1425632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headEnd/>
            <a:tailEnd type="triangle" w="med" len="med"/>
          </a:ln>
          <a:ex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marL="171450" indent="-171450">
              <a:buFont typeface="Arial" pitchFamily="34" charset="0"/>
              <a:buChar char="•"/>
            </a:pP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데이터 마이닝</a:t>
            </a:r>
            <a:endParaRPr lang="en-US" altLang="ko-KR" sz="1200" b="1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JBold" pitchFamily="18" charset="-127"/>
            </a:endParaRPr>
          </a:p>
          <a:p>
            <a:pPr marL="171450" indent="-171450">
              <a:buFont typeface="Arial" pitchFamily="34" charset="0"/>
              <a:buChar char="•"/>
            </a:pP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텍스트 마이닝</a:t>
            </a:r>
            <a:endParaRPr lang="en-US" altLang="ko-KR" sz="1200" b="1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JBold" pitchFamily="18" charset="-127"/>
            </a:endParaRPr>
          </a:p>
          <a:p>
            <a:pPr marL="171450" indent="-171450">
              <a:buFont typeface="Arial" pitchFamily="34" charset="0"/>
              <a:buChar char="•"/>
            </a:pP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오피니언 마이닝</a:t>
            </a:r>
            <a:endParaRPr lang="en-US" altLang="ko-KR" sz="1200" b="1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JBold" pitchFamily="18" charset="-127"/>
            </a:endParaRPr>
          </a:p>
          <a:p>
            <a:pPr marL="171450" indent="-171450">
              <a:buFont typeface="Arial" pitchFamily="34" charset="0"/>
              <a:buChar char="•"/>
            </a:pP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소셜웹 분석</a:t>
            </a:r>
            <a:endParaRPr lang="en-US" altLang="ko-KR" sz="1200" b="1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JBold" pitchFamily="18" charset="-127"/>
            </a:endParaRPr>
          </a:p>
          <a:p>
            <a:pPr marL="171450" indent="-171450">
              <a:buFont typeface="Arial" pitchFamily="34" charset="0"/>
              <a:buChar char="•"/>
            </a:pP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클러스터 분석</a:t>
            </a:r>
            <a:endParaRPr lang="en-US" altLang="ko-KR" sz="1200" b="1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JBold" pitchFamily="18" charset="-127"/>
            </a:endParaRPr>
          </a:p>
          <a:p>
            <a:pPr marL="171450" indent="-171450">
              <a:buFont typeface="Arial" pitchFamily="34" charset="0"/>
              <a:buChar char="•"/>
            </a:pPr>
            <a:r>
              <a:rPr lang="en-US" altLang="ko-KR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Massive </a:t>
            </a: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마이닝</a:t>
            </a:r>
            <a:endParaRPr lang="en-US" altLang="ko-KR" sz="1200" b="1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JBold" pitchFamily="18" charset="-127"/>
            </a:endParaRPr>
          </a:p>
          <a:p>
            <a:pPr marL="171450" indent="-171450">
              <a:buFont typeface="Arial" pitchFamily="34" charset="0"/>
              <a:buChar char="•"/>
            </a:pP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실시간 스트리밍 분석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JBold" pitchFamily="18" charset="-127"/>
            </a:endParaRPr>
          </a:p>
        </p:txBody>
      </p:sp>
      <p:sp>
        <p:nvSpPr>
          <p:cNvPr id="49" name="오각형 48"/>
          <p:cNvSpPr/>
          <p:nvPr/>
        </p:nvSpPr>
        <p:spPr bwMode="gray">
          <a:xfrm>
            <a:off x="1700326" y="5679246"/>
            <a:ext cx="3586064" cy="629948"/>
          </a:xfrm>
          <a:prstGeom prst="homePlate">
            <a:avLst/>
          </a:prstGeom>
          <a:ln>
            <a:headEnd/>
            <a:tailEnd type="triangle" w="med" len="med"/>
          </a:ln>
          <a:ex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en-US" altLang="ko-KR" sz="2000" b="1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New Face : Hadoop</a:t>
            </a:r>
            <a:endParaRPr lang="ko-KR" altLang="en-US" sz="20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50" name="모서리가 둥근 직사각형 49"/>
          <p:cNvSpPr/>
          <p:nvPr/>
        </p:nvSpPr>
        <p:spPr bwMode="gray">
          <a:xfrm>
            <a:off x="5672692" y="5679246"/>
            <a:ext cx="4345951" cy="870641"/>
          </a:xfrm>
          <a:prstGeom prst="roundRect">
            <a:avLst/>
          </a:prstGeom>
          <a:solidFill>
            <a:srgbClr val="7030A0"/>
          </a:solidFill>
          <a:ln>
            <a:headEnd/>
            <a:tailEnd type="triangle" w="med" len="med"/>
          </a:ln>
          <a:ex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marL="171450" indent="-171450">
              <a:buFont typeface="Arial" pitchFamily="34" charset="0"/>
              <a:buChar char="•"/>
            </a:pPr>
            <a:r>
              <a:rPr lang="ko-KR" altLang="en-US" sz="1400" b="1" smtClean="0">
                <a:solidFill>
                  <a:schemeClr val="bg1"/>
                </a:solidFill>
                <a:latin typeface="+mn-ea"/>
                <a:cs typeface="JBold" pitchFamily="18" charset="-127"/>
              </a:rPr>
              <a:t>오픈소스</a:t>
            </a:r>
            <a:endParaRPr lang="en-US" altLang="ko-KR" sz="1400" b="1" smtClean="0">
              <a:solidFill>
                <a:schemeClr val="bg1"/>
              </a:solidFill>
              <a:latin typeface="+mn-ea"/>
              <a:cs typeface="JBold" pitchFamily="18" charset="-127"/>
            </a:endParaRPr>
          </a:p>
          <a:p>
            <a:pPr marL="171450" indent="-171450">
              <a:buFont typeface="Arial" pitchFamily="34" charset="0"/>
              <a:buChar char="•"/>
            </a:pPr>
            <a:r>
              <a:rPr lang="ko-KR" altLang="en-US" sz="1400" b="1" smtClean="0">
                <a:solidFill>
                  <a:schemeClr val="bg1"/>
                </a:solidFill>
                <a:latin typeface="+mn-ea"/>
                <a:cs typeface="JBold" pitchFamily="18" charset="-127"/>
              </a:rPr>
              <a:t>하둡 </a:t>
            </a:r>
            <a:r>
              <a:rPr lang="en-US" altLang="ko-KR" sz="1400" b="1" smtClean="0">
                <a:solidFill>
                  <a:schemeClr val="bg1"/>
                </a:solidFill>
                <a:latin typeface="+mn-ea"/>
                <a:cs typeface="JBold" pitchFamily="18" charset="-127"/>
              </a:rPr>
              <a:t>+ </a:t>
            </a:r>
            <a:r>
              <a:rPr lang="ko-KR" altLang="en-US" sz="1400" b="1" smtClean="0">
                <a:solidFill>
                  <a:schemeClr val="bg1"/>
                </a:solidFill>
                <a:latin typeface="+mn-ea"/>
                <a:cs typeface="JBold" pitchFamily="18" charset="-127"/>
              </a:rPr>
              <a:t>하둡 에코시스템</a:t>
            </a:r>
            <a:endParaRPr lang="en-US" altLang="ko-KR" sz="1400" b="1" smtClean="0">
              <a:solidFill>
                <a:schemeClr val="bg1"/>
              </a:solidFill>
              <a:latin typeface="+mn-ea"/>
              <a:cs typeface="JBold" pitchFamily="18" charset="-127"/>
            </a:endParaRPr>
          </a:p>
          <a:p>
            <a:pPr marL="171450" indent="-171450">
              <a:buFont typeface="Arial" pitchFamily="34" charset="0"/>
              <a:buChar char="•"/>
            </a:pPr>
            <a:r>
              <a:rPr lang="ko-KR" altLang="en-US" sz="1400" b="1" smtClean="0">
                <a:solidFill>
                  <a:schemeClr val="bg1"/>
                </a:solidFill>
                <a:latin typeface="+mn-ea"/>
                <a:cs typeface="JBold" pitchFamily="18" charset="-127"/>
              </a:rPr>
              <a:t>기존 상용 솔루션과의 결합</a:t>
            </a:r>
            <a:endParaRPr lang="ko-KR" altLang="en-US" sz="1400" b="1" dirty="0">
              <a:solidFill>
                <a:schemeClr val="bg1"/>
              </a:solidFill>
              <a:latin typeface="+mn-ea"/>
              <a:cs typeface="JBold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6178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6" y="305361"/>
            <a:ext cx="7226905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2. </a:t>
            </a:r>
            <a:r>
              <a:rPr lang="ko-KR" altLang="en-US" b="1" dirty="0" err="1" smtClean="0">
                <a:latin typeface="+mn-ea"/>
                <a:ea typeface="+mn-ea"/>
                <a:cs typeface="JBold" pitchFamily="18" charset="-127"/>
              </a:rPr>
              <a:t>빅데이터</a:t>
            </a:r>
            <a:r>
              <a:rPr lang="ko-KR" altLang="en-US" b="1" dirty="0" smtClean="0">
                <a:latin typeface="+mn-ea"/>
                <a:ea typeface="+mn-ea"/>
                <a:cs typeface="JBold" pitchFamily="18" charset="-127"/>
              </a:rPr>
              <a:t> 기술의 이해</a:t>
            </a:r>
            <a:endParaRPr lang="ko-KR" altLang="en-US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36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6" name="내용 개체 틀 7"/>
          <p:cNvSpPr txBox="1">
            <a:spLocks/>
          </p:cNvSpPr>
          <p:nvPr/>
        </p:nvSpPr>
        <p:spPr bwMode="auto">
          <a:xfrm>
            <a:off x="316896" y="924399"/>
            <a:ext cx="9510688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sz="1800" dirty="0"/>
              <a:t>기술의 발전으로 도래한 </a:t>
            </a:r>
            <a:r>
              <a:rPr lang="ko-KR" altLang="en-US" sz="1800" dirty="0" err="1"/>
              <a:t>빅데이터</a:t>
            </a:r>
            <a:r>
              <a:rPr lang="ko-KR" altLang="en-US" sz="1800" dirty="0"/>
              <a:t> 시대의 분석의 필요성과 새로운 </a:t>
            </a:r>
            <a:r>
              <a:rPr lang="ko-KR" altLang="en-US" sz="1800" dirty="0" err="1"/>
              <a:t>마이닝</a:t>
            </a:r>
            <a:r>
              <a:rPr lang="ko-KR" altLang="en-US" sz="1800" dirty="0"/>
              <a:t> 기법</a:t>
            </a:r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gray">
          <a:xfrm>
            <a:off x="658372" y="1367999"/>
            <a:ext cx="4583786" cy="338138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sz="1000" b="1" dirty="0" err="1" smtClean="0">
                <a:solidFill>
                  <a:srgbClr val="000000"/>
                </a:solidFill>
                <a:latin typeface="맑은 고딕"/>
              </a:rPr>
              <a:t>빅데이터</a:t>
            </a:r>
            <a:r>
              <a:rPr lang="ko-KR" altLang="en-US" sz="1000" b="1" dirty="0" smtClean="0">
                <a:solidFill>
                  <a:srgbClr val="000000"/>
                </a:solidFill>
                <a:latin typeface="맑은 고딕"/>
              </a:rPr>
              <a:t> 분석의 필요성</a:t>
            </a:r>
            <a:endParaRPr lang="ko-KR" altLang="en-US" sz="1000" b="1" dirty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7" name="직사각형 6"/>
          <p:cNvSpPr/>
          <p:nvPr/>
        </p:nvSpPr>
        <p:spPr bwMode="auto">
          <a:xfrm>
            <a:off x="658372" y="1706138"/>
            <a:ext cx="4583786" cy="4783203"/>
          </a:xfrm>
          <a:prstGeom prst="rect">
            <a:avLst/>
          </a:prstGeom>
          <a:solidFill>
            <a:schemeClr val="bg1"/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rtlCol="0" anchor="ctr" anchorCtr="0"/>
          <a:lstStyle/>
          <a:p>
            <a:endParaRPr lang="en-US" altLang="ko-KR" sz="1000" dirty="0" smtClean="0">
              <a:solidFill>
                <a:srgbClr val="000000"/>
              </a:solidFill>
              <a:latin typeface="맑은 고딕"/>
            </a:endParaRPr>
          </a:p>
          <a:p>
            <a:endParaRPr lang="en-US" altLang="ko-KR" sz="1000" dirty="0" smtClean="0">
              <a:solidFill>
                <a:srgbClr val="000000"/>
              </a:solidFill>
              <a:latin typeface="맑은 고딕"/>
            </a:endParaRPr>
          </a:p>
          <a:p>
            <a:endParaRPr lang="en-US" altLang="ko-KR" sz="1000" dirty="0" smtClean="0">
              <a:solidFill>
                <a:srgbClr val="000000"/>
              </a:solidFill>
              <a:latin typeface="맑은 고딕"/>
            </a:endParaRPr>
          </a:p>
          <a:p>
            <a:endParaRPr lang="en-US" altLang="ko-KR" sz="1000" dirty="0" smtClean="0">
              <a:solidFill>
                <a:srgbClr val="000000"/>
              </a:solidFill>
              <a:latin typeface="맑은 고딕"/>
            </a:endParaRPr>
          </a:p>
          <a:p>
            <a:endParaRPr lang="en-US" altLang="ko-KR" sz="1000" dirty="0" smtClean="0">
              <a:solidFill>
                <a:srgbClr val="000000"/>
              </a:solidFill>
              <a:latin typeface="맑은 고딕"/>
            </a:endParaRPr>
          </a:p>
          <a:p>
            <a:endParaRPr lang="en-US" altLang="ko-KR" sz="1000" dirty="0" smtClean="0">
              <a:solidFill>
                <a:srgbClr val="000000"/>
              </a:solidFill>
              <a:latin typeface="맑은 고딕"/>
            </a:endParaRPr>
          </a:p>
          <a:p>
            <a:endParaRPr lang="en-US" altLang="ko-KR" sz="1000" dirty="0" smtClean="0">
              <a:solidFill>
                <a:srgbClr val="000000"/>
              </a:solidFill>
              <a:latin typeface="맑은 고딕"/>
            </a:endParaRPr>
          </a:p>
          <a:p>
            <a:endParaRPr lang="en-US" altLang="ko-KR" sz="1000" dirty="0" smtClean="0">
              <a:solidFill>
                <a:srgbClr val="000000"/>
              </a:solidFill>
              <a:latin typeface="맑은 고딕"/>
            </a:endParaRPr>
          </a:p>
          <a:p>
            <a:endParaRPr lang="en-US" altLang="ko-KR" sz="1000" dirty="0" smtClean="0">
              <a:solidFill>
                <a:srgbClr val="000000"/>
              </a:solidFill>
              <a:latin typeface="맑은 고딕"/>
            </a:endParaRPr>
          </a:p>
          <a:p>
            <a:endParaRPr lang="en-US" altLang="ko-KR" sz="1000" dirty="0" smtClean="0">
              <a:solidFill>
                <a:srgbClr val="000000"/>
              </a:solidFill>
              <a:latin typeface="맑은 고딕"/>
            </a:endParaRPr>
          </a:p>
          <a:p>
            <a:endParaRPr lang="en-US" altLang="ko-KR" sz="1000" dirty="0" smtClean="0">
              <a:solidFill>
                <a:srgbClr val="000000"/>
              </a:solidFill>
              <a:latin typeface="맑은 고딕"/>
            </a:endParaRPr>
          </a:p>
          <a:p>
            <a:endParaRPr lang="en-US" altLang="ko-KR" sz="1000" dirty="0" smtClean="0">
              <a:solidFill>
                <a:srgbClr val="000000"/>
              </a:solidFill>
              <a:latin typeface="맑은 고딕"/>
            </a:endParaRPr>
          </a:p>
          <a:p>
            <a:endParaRPr lang="en-US" altLang="ko-KR" sz="1000" dirty="0" smtClean="0">
              <a:solidFill>
                <a:srgbClr val="000000"/>
              </a:solidFill>
              <a:latin typeface="맑은 고딕"/>
            </a:endParaRPr>
          </a:p>
          <a:p>
            <a:endParaRPr lang="en-US" altLang="ko-KR" sz="1000" dirty="0" smtClean="0">
              <a:solidFill>
                <a:srgbClr val="000000"/>
              </a:solidFill>
              <a:latin typeface="맑은 고딕"/>
            </a:endParaRPr>
          </a:p>
          <a:p>
            <a:endParaRPr lang="en-US" altLang="ko-KR" sz="1000" dirty="0" smtClean="0">
              <a:solidFill>
                <a:srgbClr val="000000"/>
              </a:solidFill>
              <a:latin typeface="맑은 고딕"/>
            </a:endParaRPr>
          </a:p>
          <a:p>
            <a:endParaRPr lang="en-US" altLang="ko-KR" sz="1000" dirty="0" smtClean="0">
              <a:solidFill>
                <a:srgbClr val="000000"/>
              </a:solidFill>
              <a:latin typeface="맑은 고딕"/>
            </a:endParaRPr>
          </a:p>
          <a:p>
            <a:endParaRPr lang="en-US" altLang="ko-KR" sz="1000" dirty="0" smtClean="0">
              <a:solidFill>
                <a:srgbClr val="000000"/>
              </a:solidFill>
              <a:latin typeface="맑은 고딕"/>
            </a:endParaRPr>
          </a:p>
          <a:p>
            <a:endParaRPr lang="en-US" altLang="ko-KR" sz="1000" dirty="0" smtClean="0">
              <a:solidFill>
                <a:srgbClr val="000000"/>
              </a:solidFill>
              <a:latin typeface="맑은 고딕"/>
            </a:endParaRPr>
          </a:p>
          <a:p>
            <a:pPr>
              <a:buFont typeface="Arial" pitchFamily="34" charset="0"/>
              <a:buChar char="•"/>
            </a:pPr>
            <a:r>
              <a:rPr lang="en-US" altLang="ko-KR" sz="1000" dirty="0" smtClean="0">
                <a:solidFill>
                  <a:srgbClr val="000000"/>
                </a:solidFill>
                <a:latin typeface="맑은 고딕"/>
              </a:rPr>
              <a:t> IT </a:t>
            </a:r>
            <a:r>
              <a:rPr lang="ko-KR" altLang="en-US" sz="1000" dirty="0" smtClean="0">
                <a:solidFill>
                  <a:srgbClr val="000000"/>
                </a:solidFill>
                <a:latin typeface="맑은 고딕"/>
              </a:rPr>
              <a:t>기술의 발전으로 새로 창출되거나 소비되는 정보의 양이 폭발적으로 증가</a:t>
            </a:r>
          </a:p>
          <a:p>
            <a:r>
              <a:rPr lang="en-US" altLang="ko-KR" sz="1000" dirty="0" smtClean="0">
                <a:solidFill>
                  <a:srgbClr val="000000"/>
                </a:solidFill>
                <a:latin typeface="맑은 고딕"/>
              </a:rPr>
              <a:t>– </a:t>
            </a:r>
            <a:r>
              <a:rPr lang="ko-KR" altLang="en-US" sz="1000" dirty="0" smtClean="0">
                <a:solidFill>
                  <a:srgbClr val="000000"/>
                </a:solidFill>
                <a:latin typeface="맑은 고딕"/>
              </a:rPr>
              <a:t>기관 및 기업의 누적된 데이터 증가</a:t>
            </a:r>
          </a:p>
          <a:p>
            <a:r>
              <a:rPr lang="en-US" altLang="ko-KR" sz="1000" dirty="0" smtClean="0">
                <a:solidFill>
                  <a:srgbClr val="000000"/>
                </a:solidFill>
                <a:latin typeface="맑은 고딕"/>
              </a:rPr>
              <a:t>– </a:t>
            </a:r>
            <a:r>
              <a:rPr lang="ko-KR" altLang="en-US" sz="1000" dirty="0" smtClean="0">
                <a:solidFill>
                  <a:srgbClr val="000000"/>
                </a:solidFill>
                <a:latin typeface="맑은 고딕"/>
              </a:rPr>
              <a:t>분석을 통한 활용으로 가치 창출 의지가 증가</a:t>
            </a:r>
            <a:endParaRPr lang="en-US" altLang="ko-KR" sz="1000" dirty="0" smtClean="0">
              <a:solidFill>
                <a:srgbClr val="000000"/>
              </a:solidFill>
              <a:latin typeface="맑은 고딕"/>
            </a:endParaRPr>
          </a:p>
          <a:p>
            <a:endParaRPr lang="en-US" altLang="ko-KR" sz="1000" dirty="0" smtClean="0">
              <a:solidFill>
                <a:srgbClr val="000000"/>
              </a:solidFill>
              <a:latin typeface="맑은 고딕"/>
            </a:endParaRPr>
          </a:p>
          <a:p>
            <a:pPr>
              <a:buFont typeface="Arial" pitchFamily="34" charset="0"/>
              <a:buChar char="•"/>
            </a:pPr>
            <a:r>
              <a:rPr lang="en-US" altLang="ko-KR" sz="1000" dirty="0" smtClean="0">
                <a:solidFill>
                  <a:srgbClr val="000000"/>
                </a:solidFill>
                <a:latin typeface="맑은 고딕"/>
              </a:rPr>
              <a:t> </a:t>
            </a:r>
            <a:r>
              <a:rPr lang="ko-KR" altLang="en-US" sz="1000" dirty="0" smtClean="0">
                <a:solidFill>
                  <a:srgbClr val="000000"/>
                </a:solidFill>
                <a:latin typeface="맑은 고딕"/>
              </a:rPr>
              <a:t>기존 분석 환경의 한계를 초월하는 </a:t>
            </a:r>
            <a:r>
              <a:rPr lang="ko-KR" altLang="en-US" sz="1000" dirty="0" err="1" smtClean="0">
                <a:solidFill>
                  <a:srgbClr val="000000"/>
                </a:solidFill>
                <a:latin typeface="맑은 고딕"/>
              </a:rPr>
              <a:t>빅데이터</a:t>
            </a:r>
            <a:r>
              <a:rPr lang="ko-KR" altLang="en-US" sz="1000" dirty="0" smtClean="0">
                <a:solidFill>
                  <a:srgbClr val="000000"/>
                </a:solidFill>
                <a:latin typeface="맑은 고딕"/>
              </a:rPr>
              <a:t> 분석 환경의 도래</a:t>
            </a:r>
          </a:p>
          <a:p>
            <a:r>
              <a:rPr lang="en-US" altLang="ko-KR" sz="1000" dirty="0" smtClean="0">
                <a:solidFill>
                  <a:srgbClr val="000000"/>
                </a:solidFill>
                <a:latin typeface="맑은 고딕"/>
              </a:rPr>
              <a:t>– </a:t>
            </a:r>
            <a:r>
              <a:rPr lang="ko-KR" altLang="en-US" sz="1000" dirty="0" smtClean="0">
                <a:solidFill>
                  <a:srgbClr val="000000"/>
                </a:solidFill>
                <a:latin typeface="맑은 고딕"/>
              </a:rPr>
              <a:t>처리</a:t>
            </a:r>
            <a:r>
              <a:rPr lang="en-US" altLang="ko-KR" sz="1000" dirty="0" smtClean="0">
                <a:solidFill>
                  <a:srgbClr val="000000"/>
                </a:solidFill>
                <a:latin typeface="맑은 고딕"/>
              </a:rPr>
              <a:t> </a:t>
            </a:r>
            <a:r>
              <a:rPr lang="ko-KR" altLang="en-US" sz="1000" dirty="0" smtClean="0">
                <a:solidFill>
                  <a:srgbClr val="000000"/>
                </a:solidFill>
                <a:latin typeface="맑은 고딕"/>
              </a:rPr>
              <a:t>프로세스</a:t>
            </a:r>
            <a:r>
              <a:rPr lang="en-US" altLang="ko-KR" sz="1000" dirty="0" smtClean="0">
                <a:solidFill>
                  <a:srgbClr val="000000"/>
                </a:solidFill>
                <a:latin typeface="맑은 고딕"/>
              </a:rPr>
              <a:t> </a:t>
            </a:r>
            <a:r>
              <a:rPr lang="ko-KR" altLang="en-US" sz="1000" dirty="0" smtClean="0">
                <a:solidFill>
                  <a:srgbClr val="000000"/>
                </a:solidFill>
                <a:latin typeface="맑은 고딕"/>
              </a:rPr>
              <a:t>복잡도 높음</a:t>
            </a:r>
          </a:p>
          <a:p>
            <a:r>
              <a:rPr lang="en-US" altLang="ko-KR" sz="1000" dirty="0" smtClean="0">
                <a:solidFill>
                  <a:srgbClr val="000000"/>
                </a:solidFill>
                <a:latin typeface="맑은 고딕"/>
              </a:rPr>
              <a:t>– </a:t>
            </a:r>
            <a:r>
              <a:rPr lang="ko-KR" altLang="en-US" sz="1000" dirty="0" smtClean="0">
                <a:solidFill>
                  <a:srgbClr val="000000"/>
                </a:solidFill>
                <a:latin typeface="맑은 고딕"/>
              </a:rPr>
              <a:t>처리할 </a:t>
            </a:r>
            <a:r>
              <a:rPr lang="ko-KR" altLang="en-US" sz="1000" dirty="0" err="1" smtClean="0">
                <a:solidFill>
                  <a:srgbClr val="000000"/>
                </a:solidFill>
                <a:latin typeface="맑은 고딕"/>
              </a:rPr>
              <a:t>데이터양이</a:t>
            </a:r>
            <a:r>
              <a:rPr lang="ko-KR" altLang="en-US" sz="1000" dirty="0" smtClean="0">
                <a:solidFill>
                  <a:srgbClr val="000000"/>
                </a:solidFill>
                <a:latin typeface="맑은 고딕"/>
              </a:rPr>
              <a:t> 방대</a:t>
            </a:r>
          </a:p>
          <a:p>
            <a:r>
              <a:rPr lang="en-US" altLang="ko-KR" sz="1000" dirty="0" smtClean="0">
                <a:solidFill>
                  <a:srgbClr val="000000"/>
                </a:solidFill>
                <a:latin typeface="맑은 고딕"/>
              </a:rPr>
              <a:t>– </a:t>
            </a:r>
            <a:r>
              <a:rPr lang="ko-KR" altLang="en-US" sz="1000" dirty="0" smtClean="0">
                <a:solidFill>
                  <a:srgbClr val="000000"/>
                </a:solidFill>
                <a:latin typeface="맑은 고딕"/>
              </a:rPr>
              <a:t>비정형 데이터의 비중이 높음</a:t>
            </a:r>
          </a:p>
          <a:p>
            <a:r>
              <a:rPr lang="en-US" altLang="ko-KR" sz="1000" dirty="0" smtClean="0">
                <a:solidFill>
                  <a:srgbClr val="000000"/>
                </a:solidFill>
                <a:latin typeface="맑은 고딕"/>
              </a:rPr>
              <a:t>– </a:t>
            </a:r>
            <a:r>
              <a:rPr lang="ko-KR" altLang="en-US" sz="1000" dirty="0" smtClean="0">
                <a:solidFill>
                  <a:srgbClr val="000000"/>
                </a:solidFill>
                <a:latin typeface="맑은 고딕"/>
              </a:rPr>
              <a:t>처리</a:t>
            </a:r>
            <a:r>
              <a:rPr lang="en-US" altLang="ko-KR" sz="1000" dirty="0" smtClean="0">
                <a:solidFill>
                  <a:srgbClr val="000000"/>
                </a:solidFill>
                <a:latin typeface="맑은 고딕"/>
              </a:rPr>
              <a:t>/</a:t>
            </a:r>
            <a:r>
              <a:rPr lang="ko-KR" altLang="en-US" sz="1000" dirty="0" smtClean="0">
                <a:solidFill>
                  <a:srgbClr val="000000"/>
                </a:solidFill>
                <a:latin typeface="맑은 고딕"/>
              </a:rPr>
              <a:t>분석 유연성이 높음</a:t>
            </a:r>
            <a:endParaRPr kumimoji="1" lang="ko-KR" altLang="en-US" sz="1000" dirty="0" smtClean="0">
              <a:solidFill>
                <a:srgbClr val="000000"/>
              </a:solidFill>
              <a:latin typeface="맑은 고딕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2453896"/>
              </p:ext>
            </p:extLst>
          </p:nvPr>
        </p:nvGraphicFramePr>
        <p:xfrm>
          <a:off x="5466853" y="1706139"/>
          <a:ext cx="6389086" cy="2957552"/>
        </p:xfrm>
        <a:graphic>
          <a:graphicData uri="http://schemas.openxmlformats.org/drawingml/2006/table">
            <a:tbl>
              <a:tblPr/>
              <a:tblGrid>
                <a:gridCol w="1488503"/>
                <a:gridCol w="4900583"/>
              </a:tblGrid>
              <a:tr h="27064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 smtClean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구분</a:t>
                      </a:r>
                      <a:endParaRPr lang="ko-KR" altLang="en-US" sz="1000" b="1" i="0" u="none" strike="noStrike" dirty="0"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4E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 smtClean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설명</a:t>
                      </a:r>
                      <a:endParaRPr lang="ko-KR" altLang="en-US" sz="1000" b="1" i="0" u="none" strike="noStrike" dirty="0"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4E2"/>
                    </a:solidFill>
                  </a:tcPr>
                </a:tc>
              </a:tr>
              <a:tr h="52162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데이터 </a:t>
                      </a:r>
                      <a:r>
                        <a:rPr lang="ko-KR" altLang="en-US" sz="1000" b="1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마이닝</a:t>
                      </a:r>
                      <a:endParaRPr lang="ko-KR" altLang="en-US" sz="1000" b="1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44303" marR="44303" marT="0" marB="0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대용량의 데이터베이스에 있는 데이터로부터 패턴인식</a:t>
                      </a: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통계적 기법</a:t>
                      </a: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</a:p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인공지능 기법 등을 이용하여 숨겨져 있는 데이터간의 상호 관련성 및 유용한 정보를 추출</a:t>
                      </a:r>
                      <a:endParaRPr lang="en-US" sz="10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44303" marR="44303" marT="0" marB="0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162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텍스트 </a:t>
                      </a:r>
                      <a:r>
                        <a:rPr lang="ko-KR" altLang="en-US" sz="1000" b="1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마이닝</a:t>
                      </a:r>
                      <a:endParaRPr lang="ko-KR" altLang="en-US" sz="1000" b="1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44303" marR="44303" marT="0" marB="0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텍스트 </a:t>
                      </a:r>
                      <a:r>
                        <a:rPr lang="ko-KR" altLang="en-US" sz="100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마이닝은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텍스트 기반의 데이터로부터 새로운 정보를 발견할 수 있도록 정보 검색</a:t>
                      </a: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추출</a:t>
                      </a: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체계화</a:t>
                      </a: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분석을 모두 아우르는 </a:t>
                      </a: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Text-processing 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기술 및 처리 과정</a:t>
                      </a:r>
                      <a:endParaRPr lang="en-US" sz="10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44303" marR="44303" marT="0" marB="0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9549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오피니언</a:t>
                      </a:r>
                      <a:r>
                        <a:rPr lang="en-US" altLang="ko-KR" sz="1000" b="1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00" b="1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마이닝</a:t>
                      </a:r>
                      <a:endParaRPr lang="ko-KR" altLang="en-US" sz="1000" b="1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44303" marR="44303" marT="0" marB="0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텍스트 </a:t>
                      </a:r>
                      <a:r>
                        <a:rPr lang="ko-KR" altLang="en-US" sz="100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마이닝의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관련 분야로는 </a:t>
                      </a:r>
                      <a:r>
                        <a:rPr lang="ko-KR" altLang="en-US" sz="100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오피니언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0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마이닝</a:t>
                      </a: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혹은 평판분석</a:t>
                      </a: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(Sentiment Analysis)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라고 불리는 기술로 소셜미디어 등의 정형</a:t>
                      </a: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비정형 텍스트의 긍정</a:t>
                      </a: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(Positive), 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부정</a:t>
                      </a: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(Negative), 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중립</a:t>
                      </a: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(Neutral)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의 선호도</a:t>
                      </a: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작자의 의견이나 감정 등</a:t>
                      </a: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를 판별하는 기술</a:t>
                      </a:r>
                      <a:endParaRPr lang="en-US" sz="10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44303" marR="44303" marT="0" marB="0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162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쇼셜웹</a:t>
                      </a:r>
                      <a:r>
                        <a:rPr lang="ko-KR" altLang="en-US" sz="1000" b="1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분석</a:t>
                      </a:r>
                      <a:endParaRPr lang="ko-KR" altLang="en-US" sz="1000" b="1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44303" marR="44303" marT="0" marB="0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대용량 </a:t>
                      </a:r>
                      <a:r>
                        <a:rPr lang="ko-KR" altLang="en-US" sz="100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소셜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미디어를 언어분석 기반 정보추출을 통해 이슈를 탐지하고</a:t>
                      </a: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시간의 경과에 따라 유통되는 이슈의 전재과정을 모니터링하고 </a:t>
                      </a:r>
                      <a:r>
                        <a:rPr lang="ko-KR" altLang="en-US" sz="100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향후추이를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분석하는 기술</a:t>
                      </a:r>
                      <a:endParaRPr lang="en-US" sz="10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44303" marR="44303" marT="0" marB="0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2653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클러스터 분석</a:t>
                      </a:r>
                      <a:endParaRPr lang="ko-KR" altLang="en-US" sz="1000" b="1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44303" marR="44303" marT="0" marB="0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ko-KR" altLang="en-US" sz="100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다변하는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데이터 간의 </a:t>
                      </a:r>
                      <a:r>
                        <a:rPr lang="ko-KR" altLang="en-US" sz="100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유사도를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정의하고 각 데이터 간의 거리를 </a:t>
                      </a:r>
                      <a:r>
                        <a:rPr lang="ko-KR" altLang="en-US" sz="100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구하고서로의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거리가 가까운 것부터 순서대로 합쳐가는 방법</a:t>
                      </a:r>
                    </a:p>
                  </a:txBody>
                  <a:tcPr marL="44303" marR="44303" marT="0" marB="0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9" name="AutoShape 53"/>
          <p:cNvSpPr>
            <a:spLocks noChangeArrowheads="1"/>
          </p:cNvSpPr>
          <p:nvPr/>
        </p:nvSpPr>
        <p:spPr bwMode="auto">
          <a:xfrm>
            <a:off x="5466852" y="5206622"/>
            <a:ext cx="6389210" cy="1246207"/>
          </a:xfrm>
          <a:prstGeom prst="flowChartProcess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  <a:prstDash val="sys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ko-KR" altLang="en-US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0" name="Rectangle 5"/>
          <p:cNvSpPr>
            <a:spLocks noChangeArrowheads="1"/>
          </p:cNvSpPr>
          <p:nvPr/>
        </p:nvSpPr>
        <p:spPr bwMode="gray">
          <a:xfrm>
            <a:off x="5466853" y="4851021"/>
            <a:ext cx="6389086" cy="355600"/>
          </a:xfrm>
          <a:prstGeom prst="rect">
            <a:avLst/>
          </a:prstGeom>
          <a:solidFill>
            <a:srgbClr val="C0C0C0"/>
          </a:solidFill>
          <a:ln w="19050" algn="ctr">
            <a:solidFill>
              <a:schemeClr val="tx2">
                <a:lumMod val="60000"/>
                <a:lumOff val="40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ko-KR" altLang="en-US" sz="1200" b="1" dirty="0" err="1" smtClean="0">
                <a:solidFill>
                  <a:srgbClr val="000000"/>
                </a:solidFill>
                <a:latin typeface="맑은 고딕"/>
              </a:rPr>
              <a:t>빅데이터</a:t>
            </a:r>
            <a:r>
              <a:rPr lang="ko-KR" altLang="en-US" sz="1200" b="1" dirty="0" smtClean="0">
                <a:solidFill>
                  <a:srgbClr val="000000"/>
                </a:solidFill>
                <a:latin typeface="맑은 고딕"/>
              </a:rPr>
              <a:t> 처리</a:t>
            </a:r>
            <a:r>
              <a:rPr lang="en-US" altLang="ko-KR" sz="1200" b="1" dirty="0" smtClean="0">
                <a:solidFill>
                  <a:srgbClr val="000000"/>
                </a:solidFill>
                <a:latin typeface="맑은 고딕"/>
              </a:rPr>
              <a:t>/</a:t>
            </a:r>
            <a:r>
              <a:rPr lang="ko-KR" altLang="en-US" sz="1200" b="1" dirty="0" smtClean="0">
                <a:solidFill>
                  <a:srgbClr val="000000"/>
                </a:solidFill>
                <a:latin typeface="맑은 고딕"/>
              </a:rPr>
              <a:t>분석 구성</a:t>
            </a:r>
            <a:endParaRPr lang="en-US" altLang="ko-KR" sz="1200" b="1" dirty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1" name="Text Box 108"/>
          <p:cNvSpPr txBox="1">
            <a:spLocks noChangeArrowheads="1"/>
          </p:cNvSpPr>
          <p:nvPr/>
        </p:nvSpPr>
        <p:spPr bwMode="gray">
          <a:xfrm>
            <a:off x="5961184" y="5675551"/>
            <a:ext cx="2471648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66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marL="92075" indent="-920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>
              <a:buFont typeface="Wingdings" pitchFamily="2" charset="2"/>
              <a:buChar char="§"/>
            </a:pPr>
            <a:r>
              <a:rPr kumimoji="0" lang="ko-KR" altLang="en-US" sz="1000" dirty="0" err="1" smtClean="0">
                <a:solidFill>
                  <a:srgbClr val="000000"/>
                </a:solidFill>
                <a:latin typeface="맑은 고딕"/>
                <a:ea typeface="맑은 고딕"/>
              </a:rPr>
              <a:t>하둡</a:t>
            </a:r>
            <a:r>
              <a:rPr kumimoji="0" lang="ko-KR" altLang="en-US" sz="1000" dirty="0" smtClean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kumimoji="0" lang="ko-KR" altLang="en-US" sz="1000" dirty="0" err="1" smtClean="0">
                <a:solidFill>
                  <a:srgbClr val="000000"/>
                </a:solidFill>
                <a:latin typeface="맑은 고딕"/>
                <a:ea typeface="맑은 고딕"/>
              </a:rPr>
              <a:t>맵리듀스</a:t>
            </a:r>
            <a:r>
              <a:rPr kumimoji="0" lang="ko-KR" altLang="en-US" sz="1000" dirty="0" smtClean="0">
                <a:solidFill>
                  <a:srgbClr val="000000"/>
                </a:solidFill>
                <a:latin typeface="맑은 고딕"/>
                <a:ea typeface="맑은 고딕"/>
              </a:rPr>
              <a:t> 분산병렬처리</a:t>
            </a:r>
            <a:endParaRPr kumimoji="0" lang="en-US" altLang="ko-KR" sz="1000" dirty="0" smtClean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eaLnBrk="1" hangingPunct="1"/>
            <a:r>
              <a:rPr kumimoji="0" lang="en-US" altLang="ko-KR" sz="1000" dirty="0" smtClean="0">
                <a:solidFill>
                  <a:srgbClr val="000000"/>
                </a:solidFill>
                <a:latin typeface="맑은 고딕"/>
                <a:ea typeface="맑은 고딕"/>
              </a:rPr>
              <a:t>  - </a:t>
            </a:r>
            <a:r>
              <a:rPr kumimoji="0" lang="ko-KR" altLang="en-US" sz="1000" dirty="0" smtClean="0">
                <a:solidFill>
                  <a:srgbClr val="000000"/>
                </a:solidFill>
                <a:latin typeface="맑은 고딕"/>
                <a:ea typeface="맑은 고딕"/>
              </a:rPr>
              <a:t>배치 처리</a:t>
            </a:r>
            <a:endParaRPr kumimoji="0" lang="en-US" altLang="ko-KR" sz="1000" dirty="0" smtClean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eaLnBrk="1" hangingPunct="1"/>
            <a:r>
              <a:rPr kumimoji="0" lang="en-US" altLang="ko-KR" sz="1000" dirty="0" smtClean="0">
                <a:solidFill>
                  <a:srgbClr val="000000"/>
                </a:solidFill>
                <a:latin typeface="맑은 고딕"/>
                <a:ea typeface="맑은 고딕"/>
              </a:rPr>
              <a:t>  - HDFS, </a:t>
            </a:r>
            <a:r>
              <a:rPr kumimoji="0" lang="en-US" altLang="ko-KR" sz="1000" dirty="0" err="1" smtClean="0">
                <a:solidFill>
                  <a:srgbClr val="000000"/>
                </a:solidFill>
                <a:latin typeface="맑은 고딕"/>
                <a:ea typeface="맑은 고딕"/>
              </a:rPr>
              <a:t>NoSQL</a:t>
            </a:r>
            <a:r>
              <a:rPr kumimoji="0" lang="en-US" altLang="ko-KR" sz="1000" dirty="0" smtClean="0">
                <a:solidFill>
                  <a:srgbClr val="000000"/>
                </a:solidFill>
                <a:latin typeface="맑은 고딕"/>
                <a:ea typeface="맑은 고딕"/>
              </a:rPr>
              <a:t>, RDBMS </a:t>
            </a:r>
            <a:r>
              <a:rPr kumimoji="0" lang="ko-KR" altLang="en-US" sz="1000" dirty="0" smtClean="0">
                <a:solidFill>
                  <a:srgbClr val="000000"/>
                </a:solidFill>
                <a:latin typeface="맑은 고딕"/>
                <a:ea typeface="맑은 고딕"/>
              </a:rPr>
              <a:t>연동</a:t>
            </a:r>
            <a:endParaRPr kumimoji="0" lang="en-US" altLang="ko-KR" sz="1000" dirty="0" smtClean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eaLnBrk="1" hangingPunct="1"/>
            <a:r>
              <a:rPr kumimoji="0" lang="en-US" altLang="ko-KR" sz="1000" dirty="0" smtClean="0">
                <a:solidFill>
                  <a:srgbClr val="000000"/>
                </a:solidFill>
                <a:latin typeface="맑은 고딕"/>
                <a:ea typeface="맑은 고딕"/>
              </a:rPr>
              <a:t>  - </a:t>
            </a:r>
            <a:r>
              <a:rPr kumimoji="0" lang="ko-KR" altLang="en-US" sz="1000" dirty="0" err="1" smtClean="0">
                <a:solidFill>
                  <a:srgbClr val="000000"/>
                </a:solidFill>
                <a:latin typeface="맑은 고딕"/>
                <a:ea typeface="맑은 고딕"/>
              </a:rPr>
              <a:t>하둡</a:t>
            </a:r>
            <a:r>
              <a:rPr kumimoji="0" lang="ko-KR" altLang="en-US" sz="1000" dirty="0" smtClean="0">
                <a:solidFill>
                  <a:srgbClr val="000000"/>
                </a:solidFill>
                <a:latin typeface="맑은 고딕"/>
                <a:ea typeface="맑은 고딕"/>
              </a:rPr>
              <a:t> 에코시스템</a:t>
            </a:r>
            <a:r>
              <a:rPr kumimoji="0" lang="en-US" altLang="ko-KR" sz="1000" dirty="0" smtClean="0">
                <a:solidFill>
                  <a:srgbClr val="000000"/>
                </a:solidFill>
                <a:latin typeface="맑은 고딕"/>
                <a:ea typeface="맑은 고딕"/>
              </a:rPr>
              <a:t>( PIG, HIVE )</a:t>
            </a:r>
          </a:p>
        </p:txBody>
      </p:sp>
      <p:sp>
        <p:nvSpPr>
          <p:cNvPr id="12" name="Rectangle 5"/>
          <p:cNvSpPr>
            <a:spLocks noChangeArrowheads="1"/>
          </p:cNvSpPr>
          <p:nvPr/>
        </p:nvSpPr>
        <p:spPr bwMode="gray">
          <a:xfrm>
            <a:off x="5961183" y="5283437"/>
            <a:ext cx="2471649" cy="338138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sz="1000" b="1" dirty="0" smtClean="0">
                <a:solidFill>
                  <a:srgbClr val="000000"/>
                </a:solidFill>
                <a:latin typeface="맑은 고딕"/>
              </a:rPr>
              <a:t>배치 처리 기술</a:t>
            </a:r>
            <a:endParaRPr lang="ko-KR" altLang="en-US" sz="1000" b="1" dirty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3" name="Text Box 108"/>
          <p:cNvSpPr txBox="1">
            <a:spLocks noChangeArrowheads="1"/>
          </p:cNvSpPr>
          <p:nvPr/>
        </p:nvSpPr>
        <p:spPr bwMode="gray">
          <a:xfrm>
            <a:off x="8927163" y="5674606"/>
            <a:ext cx="247164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66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marL="92075" indent="-920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>
              <a:buFont typeface="Wingdings" pitchFamily="2" charset="2"/>
              <a:buChar char="§"/>
            </a:pPr>
            <a:r>
              <a:rPr kumimoji="0" lang="ko-KR" altLang="en-US" sz="1000" dirty="0" smtClean="0">
                <a:solidFill>
                  <a:srgbClr val="000000"/>
                </a:solidFill>
                <a:latin typeface="맑은 고딕"/>
                <a:ea typeface="맑은 고딕"/>
              </a:rPr>
              <a:t>통계</a:t>
            </a:r>
            <a:r>
              <a:rPr kumimoji="0" lang="en-US" altLang="ko-KR" sz="1000" dirty="0" smtClean="0">
                <a:solidFill>
                  <a:srgbClr val="000000"/>
                </a:solidFill>
                <a:latin typeface="맑은 고딕"/>
                <a:ea typeface="맑은 고딕"/>
              </a:rPr>
              <a:t>/</a:t>
            </a:r>
            <a:r>
              <a:rPr kumimoji="0" lang="ko-KR" altLang="en-US" sz="1000" dirty="0" smtClean="0">
                <a:solidFill>
                  <a:srgbClr val="000000"/>
                </a:solidFill>
                <a:latin typeface="맑은 고딕"/>
                <a:ea typeface="맑은 고딕"/>
              </a:rPr>
              <a:t>분석 도구   </a:t>
            </a:r>
            <a:endParaRPr kumimoji="0" lang="en-US" altLang="ko-KR" sz="1000" dirty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eaLnBrk="1" hangingPunct="1">
              <a:buFont typeface="Wingdings" pitchFamily="2" charset="2"/>
              <a:buChar char="§"/>
            </a:pPr>
            <a:r>
              <a:rPr kumimoji="0" lang="ko-KR" altLang="en-US" sz="1000" dirty="0" err="1" smtClean="0">
                <a:solidFill>
                  <a:srgbClr val="000000"/>
                </a:solidFill>
                <a:latin typeface="맑은 고딕"/>
                <a:ea typeface="맑은 고딕"/>
              </a:rPr>
              <a:t>오픈소스</a:t>
            </a:r>
            <a:r>
              <a:rPr kumimoji="0" lang="ko-KR" altLang="en-US" sz="1000" dirty="0" smtClean="0">
                <a:solidFill>
                  <a:srgbClr val="000000"/>
                </a:solidFill>
                <a:latin typeface="맑은 고딕"/>
                <a:ea typeface="맑은 고딕"/>
              </a:rPr>
              <a:t> 통계</a:t>
            </a:r>
            <a:r>
              <a:rPr kumimoji="0" lang="en-US" altLang="ko-KR" sz="1000" dirty="0" smtClean="0">
                <a:solidFill>
                  <a:srgbClr val="000000"/>
                </a:solidFill>
                <a:latin typeface="맑은 고딕"/>
                <a:ea typeface="맑은 고딕"/>
              </a:rPr>
              <a:t>/</a:t>
            </a:r>
            <a:r>
              <a:rPr kumimoji="0" lang="ko-KR" altLang="en-US" sz="1000" dirty="0" smtClean="0">
                <a:solidFill>
                  <a:srgbClr val="000000"/>
                </a:solidFill>
                <a:latin typeface="맑은 고딕"/>
                <a:ea typeface="맑은 고딕"/>
              </a:rPr>
              <a:t>분석</a:t>
            </a:r>
            <a:r>
              <a:rPr kumimoji="0" lang="en-US" altLang="ko-KR" sz="1000" dirty="0" smtClean="0">
                <a:solidFill>
                  <a:srgbClr val="000000"/>
                </a:solidFill>
                <a:latin typeface="맑은 고딕"/>
                <a:ea typeface="맑은 고딕"/>
              </a:rPr>
              <a:t>: R</a:t>
            </a:r>
          </a:p>
          <a:p>
            <a:pPr eaLnBrk="1" hangingPunct="1">
              <a:buFont typeface="Wingdings" pitchFamily="2" charset="2"/>
              <a:buChar char="§"/>
            </a:pPr>
            <a:r>
              <a:rPr kumimoji="0" lang="ko-KR" altLang="en-US" sz="1000" dirty="0" smtClean="0">
                <a:solidFill>
                  <a:srgbClr val="000000"/>
                </a:solidFill>
                <a:latin typeface="맑은 고딕"/>
                <a:ea typeface="맑은 고딕"/>
              </a:rPr>
              <a:t>상용 분석 도구 </a:t>
            </a:r>
            <a:r>
              <a:rPr kumimoji="0" lang="en-US" altLang="ko-KR" sz="1000" dirty="0" smtClean="0">
                <a:solidFill>
                  <a:srgbClr val="000000"/>
                </a:solidFill>
                <a:latin typeface="맑은 고딕"/>
                <a:ea typeface="맑은 고딕"/>
              </a:rPr>
              <a:t>: SAS</a:t>
            </a:r>
          </a:p>
        </p:txBody>
      </p:sp>
      <p:sp>
        <p:nvSpPr>
          <p:cNvPr id="14" name="Rectangle 5"/>
          <p:cNvSpPr>
            <a:spLocks noChangeArrowheads="1"/>
          </p:cNvSpPr>
          <p:nvPr/>
        </p:nvSpPr>
        <p:spPr bwMode="gray">
          <a:xfrm>
            <a:off x="8927163" y="5282492"/>
            <a:ext cx="2471649" cy="338138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sz="1000" b="1" dirty="0" smtClean="0">
                <a:solidFill>
                  <a:srgbClr val="000000"/>
                </a:solidFill>
                <a:latin typeface="맑은 고딕"/>
              </a:rPr>
              <a:t>통계</a:t>
            </a:r>
            <a:r>
              <a:rPr lang="en-US" altLang="ko-KR" sz="1000" b="1" dirty="0" smtClean="0">
                <a:solidFill>
                  <a:srgbClr val="000000"/>
                </a:solidFill>
                <a:latin typeface="맑은 고딕"/>
              </a:rPr>
              <a:t>/</a:t>
            </a:r>
            <a:r>
              <a:rPr lang="ko-KR" altLang="en-US" sz="1000" b="1" dirty="0" smtClean="0">
                <a:solidFill>
                  <a:srgbClr val="000000"/>
                </a:solidFill>
                <a:latin typeface="맑은 고딕"/>
              </a:rPr>
              <a:t>분석 기술</a:t>
            </a:r>
            <a:endParaRPr lang="ko-KR" altLang="en-US" sz="1000" b="1" dirty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5" name="Rectangle 5"/>
          <p:cNvSpPr>
            <a:spLocks noChangeArrowheads="1"/>
          </p:cNvSpPr>
          <p:nvPr/>
        </p:nvSpPr>
        <p:spPr bwMode="gray">
          <a:xfrm>
            <a:off x="5466852" y="1368000"/>
            <a:ext cx="6389087" cy="338138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sz="1000" b="1" dirty="0" err="1" smtClean="0">
                <a:solidFill>
                  <a:srgbClr val="000000"/>
                </a:solidFill>
                <a:latin typeface="맑은 고딕"/>
              </a:rPr>
              <a:t>빅데이터</a:t>
            </a:r>
            <a:r>
              <a:rPr lang="ko-KR" altLang="en-US" sz="1000" b="1" dirty="0" smtClean="0">
                <a:solidFill>
                  <a:srgbClr val="000000"/>
                </a:solidFill>
                <a:latin typeface="맑은 고딕"/>
              </a:rPr>
              <a:t> </a:t>
            </a:r>
            <a:r>
              <a:rPr lang="ko-KR" altLang="en-US" sz="1000" b="1" dirty="0" err="1" smtClean="0">
                <a:solidFill>
                  <a:srgbClr val="000000"/>
                </a:solidFill>
                <a:latin typeface="맑은 고딕"/>
              </a:rPr>
              <a:t>마이닝</a:t>
            </a:r>
            <a:r>
              <a:rPr lang="ko-KR" altLang="en-US" sz="1000" b="1" dirty="0" smtClean="0">
                <a:solidFill>
                  <a:srgbClr val="000000"/>
                </a:solidFill>
                <a:latin typeface="맑은 고딕"/>
              </a:rPr>
              <a:t> 기법</a:t>
            </a:r>
            <a:endParaRPr lang="ko-KR" altLang="en-US" sz="1000" b="1" dirty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7" name="Rectangle 5"/>
          <p:cNvSpPr>
            <a:spLocks noChangeArrowheads="1"/>
          </p:cNvSpPr>
          <p:nvPr/>
        </p:nvSpPr>
        <p:spPr bwMode="gray">
          <a:xfrm>
            <a:off x="839523" y="1833591"/>
            <a:ext cx="4177938" cy="1150503"/>
          </a:xfrm>
          <a:prstGeom prst="rect">
            <a:avLst/>
          </a:prstGeom>
          <a:solidFill>
            <a:srgbClr val="EAEAEA"/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 altLang="ko-KR" sz="1000" b="1" dirty="0" smtClean="0">
              <a:solidFill>
                <a:srgbClr val="000000"/>
              </a:solidFill>
              <a:latin typeface="맑은 고딕"/>
            </a:endParaRPr>
          </a:p>
          <a:p>
            <a:pPr algn="ctr"/>
            <a:endParaRPr lang="en-US" altLang="ko-KR" sz="1000" b="1" dirty="0" smtClean="0">
              <a:solidFill>
                <a:srgbClr val="000000"/>
              </a:solidFill>
              <a:latin typeface="맑은 고딕"/>
            </a:endParaRPr>
          </a:p>
          <a:p>
            <a:pPr algn="ctr"/>
            <a:endParaRPr lang="en-US" altLang="ko-KR" sz="1000" b="1" dirty="0" smtClean="0">
              <a:solidFill>
                <a:srgbClr val="000000"/>
              </a:solidFill>
              <a:latin typeface="맑은 고딕"/>
            </a:endParaRPr>
          </a:p>
          <a:p>
            <a:pPr algn="ctr"/>
            <a:endParaRPr lang="en-US" altLang="ko-KR" sz="1000" b="1" dirty="0" smtClean="0">
              <a:solidFill>
                <a:srgbClr val="000000"/>
              </a:solidFill>
              <a:latin typeface="맑은 고딕"/>
            </a:endParaRPr>
          </a:p>
          <a:p>
            <a:pPr algn="ctr"/>
            <a:endParaRPr lang="en-US" altLang="ko-KR" sz="1000" b="1" smtClean="0">
              <a:solidFill>
                <a:srgbClr val="000000"/>
              </a:solidFill>
              <a:latin typeface="맑은 고딕"/>
            </a:endParaRPr>
          </a:p>
          <a:p>
            <a:pPr algn="ctr"/>
            <a:r>
              <a:rPr lang="ko-KR" altLang="en-US" sz="1000" b="1" smtClean="0">
                <a:solidFill>
                  <a:srgbClr val="000000"/>
                </a:solidFill>
                <a:latin typeface="맑은 고딕"/>
              </a:rPr>
              <a:t>기존 </a:t>
            </a:r>
            <a:r>
              <a:rPr lang="ko-KR" altLang="en-US" sz="1000" b="1" dirty="0" smtClean="0">
                <a:solidFill>
                  <a:srgbClr val="000000"/>
                </a:solidFill>
                <a:latin typeface="맑은 고딕"/>
              </a:rPr>
              <a:t>시스템</a:t>
            </a:r>
            <a:endParaRPr lang="ko-KR" altLang="en-US" sz="1000" b="1" dirty="0">
              <a:solidFill>
                <a:srgbClr val="000000"/>
              </a:solidFill>
              <a:latin typeface="맑은 고딕"/>
            </a:endParaRPr>
          </a:p>
        </p:txBody>
      </p:sp>
      <p:grpSp>
        <p:nvGrpSpPr>
          <p:cNvPr id="2" name="그룹 17"/>
          <p:cNvGrpSpPr/>
          <p:nvPr/>
        </p:nvGrpSpPr>
        <p:grpSpPr>
          <a:xfrm>
            <a:off x="928006" y="1996231"/>
            <a:ext cx="808903" cy="669879"/>
            <a:chOff x="900057" y="1710877"/>
            <a:chExt cx="657234" cy="669879"/>
          </a:xfrm>
        </p:grpSpPr>
        <p:sp>
          <p:nvSpPr>
            <p:cNvPr id="19" name="Rectangle 5"/>
            <p:cNvSpPr>
              <a:spLocks noChangeArrowheads="1"/>
            </p:cNvSpPr>
            <p:nvPr/>
          </p:nvSpPr>
          <p:spPr bwMode="gray">
            <a:xfrm>
              <a:off x="900057" y="1710877"/>
              <a:ext cx="657234" cy="257603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ko-KR" altLang="en-US" sz="1000" b="1" dirty="0" smtClean="0">
                  <a:solidFill>
                    <a:srgbClr val="000000"/>
                  </a:solidFill>
                  <a:latin typeface="맑은 고딕"/>
                </a:rPr>
                <a:t>저장</a:t>
              </a:r>
              <a:endParaRPr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  <p:sp>
          <p:nvSpPr>
            <p:cNvPr id="20" name="Rectangle 5"/>
            <p:cNvSpPr>
              <a:spLocks noChangeArrowheads="1"/>
            </p:cNvSpPr>
            <p:nvPr/>
          </p:nvSpPr>
          <p:spPr bwMode="gray">
            <a:xfrm>
              <a:off x="900057" y="1981445"/>
              <a:ext cx="657234" cy="3993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ko-KR" sz="1000" b="1" dirty="0" smtClean="0">
                  <a:solidFill>
                    <a:srgbClr val="000000"/>
                  </a:solidFill>
                  <a:latin typeface="맑은 고딕"/>
                </a:rPr>
                <a:t>DB</a:t>
              </a:r>
              <a:endParaRPr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</p:grpSp>
      <p:grpSp>
        <p:nvGrpSpPr>
          <p:cNvPr id="3" name="그룹 20"/>
          <p:cNvGrpSpPr/>
          <p:nvPr/>
        </p:nvGrpSpPr>
        <p:grpSpPr>
          <a:xfrm>
            <a:off x="1961605" y="1998242"/>
            <a:ext cx="808903" cy="659246"/>
            <a:chOff x="900057" y="1710877"/>
            <a:chExt cx="657234" cy="659246"/>
          </a:xfrm>
        </p:grpSpPr>
        <p:sp>
          <p:nvSpPr>
            <p:cNvPr id="22" name="Rectangle 5"/>
            <p:cNvSpPr>
              <a:spLocks noChangeArrowheads="1"/>
            </p:cNvSpPr>
            <p:nvPr/>
          </p:nvSpPr>
          <p:spPr bwMode="gray">
            <a:xfrm>
              <a:off x="900057" y="1710877"/>
              <a:ext cx="657234" cy="257603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ko-KR" altLang="en-US" sz="1000" b="1" dirty="0" smtClean="0">
                  <a:solidFill>
                    <a:srgbClr val="000000"/>
                  </a:solidFill>
                  <a:latin typeface="맑은 고딕"/>
                </a:rPr>
                <a:t>검색</a:t>
              </a:r>
              <a:endParaRPr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  <p:sp>
          <p:nvSpPr>
            <p:cNvPr id="23" name="Rectangle 5"/>
            <p:cNvSpPr>
              <a:spLocks noChangeArrowheads="1"/>
            </p:cNvSpPr>
            <p:nvPr/>
          </p:nvSpPr>
          <p:spPr bwMode="gray">
            <a:xfrm>
              <a:off x="900057" y="1970812"/>
              <a:ext cx="657234" cy="3993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ko-KR" altLang="en-US" sz="1000" b="1" dirty="0" smtClean="0">
                  <a:solidFill>
                    <a:srgbClr val="000000"/>
                  </a:solidFill>
                  <a:latin typeface="맑은 고딕"/>
                </a:rPr>
                <a:t>검색엔진</a:t>
              </a:r>
              <a:endParaRPr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</p:grpSp>
      <p:grpSp>
        <p:nvGrpSpPr>
          <p:cNvPr id="4" name="그룹 23"/>
          <p:cNvGrpSpPr/>
          <p:nvPr/>
        </p:nvGrpSpPr>
        <p:grpSpPr>
          <a:xfrm>
            <a:off x="2995204" y="1998242"/>
            <a:ext cx="808903" cy="659246"/>
            <a:chOff x="900057" y="1710877"/>
            <a:chExt cx="657234" cy="659246"/>
          </a:xfrm>
        </p:grpSpPr>
        <p:sp>
          <p:nvSpPr>
            <p:cNvPr id="25" name="Rectangle 5"/>
            <p:cNvSpPr>
              <a:spLocks noChangeArrowheads="1"/>
            </p:cNvSpPr>
            <p:nvPr/>
          </p:nvSpPr>
          <p:spPr bwMode="gray">
            <a:xfrm>
              <a:off x="900057" y="1710877"/>
              <a:ext cx="657234" cy="257603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ko-KR" altLang="en-US" sz="1000" b="1" dirty="0" smtClean="0">
                  <a:solidFill>
                    <a:srgbClr val="000000"/>
                  </a:solidFill>
                  <a:latin typeface="맑은 고딕"/>
                </a:rPr>
                <a:t>관리</a:t>
              </a:r>
              <a:endParaRPr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  <p:sp>
          <p:nvSpPr>
            <p:cNvPr id="26" name="Rectangle 5"/>
            <p:cNvSpPr>
              <a:spLocks noChangeArrowheads="1"/>
            </p:cNvSpPr>
            <p:nvPr/>
          </p:nvSpPr>
          <p:spPr bwMode="gray">
            <a:xfrm>
              <a:off x="900057" y="1970812"/>
              <a:ext cx="657234" cy="3993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ko-KR" sz="1000" b="1" dirty="0" smtClean="0">
                  <a:solidFill>
                    <a:srgbClr val="000000"/>
                  </a:solidFill>
                  <a:latin typeface="맑은 고딕"/>
                </a:rPr>
                <a:t>KMS</a:t>
              </a:r>
              <a:endParaRPr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</p:grpSp>
      <p:grpSp>
        <p:nvGrpSpPr>
          <p:cNvPr id="18" name="그룹 26"/>
          <p:cNvGrpSpPr/>
          <p:nvPr/>
        </p:nvGrpSpPr>
        <p:grpSpPr>
          <a:xfrm>
            <a:off x="4017445" y="1998242"/>
            <a:ext cx="808903" cy="659246"/>
            <a:chOff x="900057" y="1710877"/>
            <a:chExt cx="657234" cy="659246"/>
          </a:xfrm>
        </p:grpSpPr>
        <p:sp>
          <p:nvSpPr>
            <p:cNvPr id="28" name="Rectangle 5"/>
            <p:cNvSpPr>
              <a:spLocks noChangeArrowheads="1"/>
            </p:cNvSpPr>
            <p:nvPr/>
          </p:nvSpPr>
          <p:spPr bwMode="gray">
            <a:xfrm>
              <a:off x="900057" y="1710877"/>
              <a:ext cx="657234" cy="257603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ko-KR" altLang="en-US" sz="1000" b="1" dirty="0" smtClean="0">
                  <a:solidFill>
                    <a:srgbClr val="000000"/>
                  </a:solidFill>
                  <a:latin typeface="맑은 고딕"/>
                </a:rPr>
                <a:t>공유</a:t>
              </a:r>
              <a:endParaRPr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  <p:sp>
          <p:nvSpPr>
            <p:cNvPr id="30" name="Rectangle 5"/>
            <p:cNvSpPr>
              <a:spLocks noChangeArrowheads="1"/>
            </p:cNvSpPr>
            <p:nvPr/>
          </p:nvSpPr>
          <p:spPr bwMode="gray">
            <a:xfrm>
              <a:off x="900057" y="1970812"/>
              <a:ext cx="657234" cy="3993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ko-KR" sz="1000" b="1" dirty="0" smtClean="0">
                  <a:solidFill>
                    <a:srgbClr val="000000"/>
                  </a:solidFill>
                  <a:latin typeface="맑은 고딕"/>
                </a:rPr>
                <a:t>Web2.0</a:t>
              </a:r>
              <a:endParaRPr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</p:grpSp>
      <p:sp>
        <p:nvSpPr>
          <p:cNvPr id="31" name="순서도: 병합 30"/>
          <p:cNvSpPr/>
          <p:nvPr/>
        </p:nvSpPr>
        <p:spPr bwMode="auto">
          <a:xfrm>
            <a:off x="984303" y="3093632"/>
            <a:ext cx="3898342" cy="292104"/>
          </a:xfrm>
          <a:prstGeom prst="flowChartMerge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ctr"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endParaRPr kumimoji="1" lang="ko-KR" altLang="en-US" sz="1200" dirty="0" smtClean="0">
              <a:solidFill>
                <a:srgbClr val="000000"/>
              </a:solidFill>
              <a:latin typeface="맑은 고딕"/>
            </a:endParaRPr>
          </a:p>
        </p:txBody>
      </p:sp>
      <p:grpSp>
        <p:nvGrpSpPr>
          <p:cNvPr id="21" name="그룹 31"/>
          <p:cNvGrpSpPr/>
          <p:nvPr/>
        </p:nvGrpSpPr>
        <p:grpSpPr>
          <a:xfrm>
            <a:off x="1332458" y="3592170"/>
            <a:ext cx="808903" cy="669879"/>
            <a:chOff x="900057" y="1710877"/>
            <a:chExt cx="657234" cy="669879"/>
          </a:xfrm>
        </p:grpSpPr>
        <p:sp>
          <p:nvSpPr>
            <p:cNvPr id="33" name="Rectangle 5"/>
            <p:cNvSpPr>
              <a:spLocks noChangeArrowheads="1"/>
            </p:cNvSpPr>
            <p:nvPr/>
          </p:nvSpPr>
          <p:spPr bwMode="gray">
            <a:xfrm>
              <a:off x="900057" y="1710877"/>
              <a:ext cx="657234" cy="257603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ko-KR" altLang="en-US" sz="1000" b="1" dirty="0" smtClean="0">
                  <a:solidFill>
                    <a:srgbClr val="000000"/>
                  </a:solidFill>
                  <a:latin typeface="맑은 고딕"/>
                </a:rPr>
                <a:t>분석</a:t>
              </a:r>
              <a:endParaRPr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  <p:sp>
          <p:nvSpPr>
            <p:cNvPr id="34" name="Rectangle 5"/>
            <p:cNvSpPr>
              <a:spLocks noChangeArrowheads="1"/>
            </p:cNvSpPr>
            <p:nvPr/>
          </p:nvSpPr>
          <p:spPr bwMode="gray">
            <a:xfrm>
              <a:off x="900057" y="1981445"/>
              <a:ext cx="657234" cy="3993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ko-KR" altLang="en-US" sz="1000" b="1" dirty="0" err="1" smtClean="0">
                  <a:solidFill>
                    <a:srgbClr val="000000"/>
                  </a:solidFill>
                  <a:latin typeface="맑은 고딕"/>
                </a:rPr>
                <a:t>빅데이터</a:t>
              </a:r>
              <a:endParaRPr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</p:grpSp>
      <p:grpSp>
        <p:nvGrpSpPr>
          <p:cNvPr id="24" name="그룹 34"/>
          <p:cNvGrpSpPr/>
          <p:nvPr/>
        </p:nvGrpSpPr>
        <p:grpSpPr>
          <a:xfrm>
            <a:off x="2321118" y="3592170"/>
            <a:ext cx="808903" cy="669879"/>
            <a:chOff x="900057" y="1710877"/>
            <a:chExt cx="657234" cy="669879"/>
          </a:xfrm>
        </p:grpSpPr>
        <p:sp>
          <p:nvSpPr>
            <p:cNvPr id="36" name="Rectangle 5"/>
            <p:cNvSpPr>
              <a:spLocks noChangeArrowheads="1"/>
            </p:cNvSpPr>
            <p:nvPr/>
          </p:nvSpPr>
          <p:spPr bwMode="gray">
            <a:xfrm>
              <a:off x="900057" y="1710877"/>
              <a:ext cx="657234" cy="257603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ko-KR" altLang="en-US" sz="1000" b="1" dirty="0" smtClean="0">
                  <a:solidFill>
                    <a:srgbClr val="000000"/>
                  </a:solidFill>
                  <a:latin typeface="맑은 고딕"/>
                </a:rPr>
                <a:t>연계</a:t>
              </a:r>
              <a:r>
                <a:rPr lang="en-US" altLang="ko-KR" sz="1000" b="1" dirty="0" smtClean="0">
                  <a:solidFill>
                    <a:srgbClr val="000000"/>
                  </a:solidFill>
                  <a:latin typeface="맑은 고딕"/>
                </a:rPr>
                <a:t>/</a:t>
              </a:r>
              <a:r>
                <a:rPr lang="ko-KR" altLang="en-US" sz="1000" b="1" dirty="0" smtClean="0">
                  <a:solidFill>
                    <a:srgbClr val="000000"/>
                  </a:solidFill>
                  <a:latin typeface="맑은 고딕"/>
                </a:rPr>
                <a:t>통합</a:t>
              </a:r>
              <a:endParaRPr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  <p:sp>
          <p:nvSpPr>
            <p:cNvPr id="37" name="Rectangle 5"/>
            <p:cNvSpPr>
              <a:spLocks noChangeArrowheads="1"/>
            </p:cNvSpPr>
            <p:nvPr/>
          </p:nvSpPr>
          <p:spPr bwMode="gray">
            <a:xfrm>
              <a:off x="900057" y="1981445"/>
              <a:ext cx="657234" cy="3993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ko-KR" sz="1000" b="1" dirty="0" smtClean="0">
                  <a:solidFill>
                    <a:srgbClr val="000000"/>
                  </a:solidFill>
                  <a:latin typeface="맑은 고딕"/>
                </a:rPr>
                <a:t>Web3.0</a:t>
              </a:r>
              <a:endParaRPr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</p:grpSp>
      <p:sp>
        <p:nvSpPr>
          <p:cNvPr id="38" name="Rectangle 5"/>
          <p:cNvSpPr>
            <a:spLocks noChangeArrowheads="1"/>
          </p:cNvSpPr>
          <p:nvPr/>
        </p:nvSpPr>
        <p:spPr bwMode="gray">
          <a:xfrm>
            <a:off x="3714229" y="3592170"/>
            <a:ext cx="808903" cy="669879"/>
          </a:xfrm>
          <a:prstGeom prst="rect">
            <a:avLst/>
          </a:prstGeom>
          <a:solidFill>
            <a:schemeClr val="bg1"/>
          </a:solidFill>
          <a:ln w="19050" algn="ctr">
            <a:solidFill>
              <a:srgbClr val="C00000"/>
            </a:solidFill>
            <a:prstDash val="sysDash"/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sz="1000" b="1" dirty="0" smtClean="0">
                <a:solidFill>
                  <a:srgbClr val="000000"/>
                </a:solidFill>
                <a:latin typeface="맑은 고딕"/>
              </a:rPr>
              <a:t>새로운</a:t>
            </a:r>
            <a:endParaRPr lang="en-US" altLang="ko-KR" sz="1000" b="1" dirty="0" smtClean="0">
              <a:solidFill>
                <a:srgbClr val="000000"/>
              </a:solidFill>
              <a:latin typeface="맑은 고딕"/>
            </a:endParaRPr>
          </a:p>
          <a:p>
            <a:pPr algn="ctr"/>
            <a:r>
              <a:rPr lang="ko-KR" altLang="en-US" sz="1000" b="1" dirty="0" smtClean="0">
                <a:solidFill>
                  <a:srgbClr val="000000"/>
                </a:solidFill>
                <a:latin typeface="맑은 고딕"/>
              </a:rPr>
              <a:t>가치창출</a:t>
            </a:r>
            <a:endParaRPr lang="ko-KR" altLang="en-US" sz="1000" b="1" dirty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9" name="오른쪽 화살표 38"/>
          <p:cNvSpPr/>
          <p:nvPr/>
        </p:nvSpPr>
        <p:spPr bwMode="auto">
          <a:xfrm>
            <a:off x="3174960" y="3849773"/>
            <a:ext cx="449391" cy="156685"/>
          </a:xfrm>
          <a:prstGeom prst="rightArrow">
            <a:avLst/>
          </a:prstGeom>
          <a:solidFill>
            <a:srgbClr val="FF0000"/>
          </a:solidFill>
          <a:ln w="6350" algn="ctr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rtlCol="0" anchor="ctr" anchorCtr="0"/>
          <a:lstStyle/>
          <a:p>
            <a:pPr algn="ctr"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endParaRPr kumimoji="1" lang="ko-KR" altLang="en-US" sz="1200" dirty="0" smtClean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0" name="오른쪽 화살표 39"/>
          <p:cNvSpPr/>
          <p:nvPr/>
        </p:nvSpPr>
        <p:spPr bwMode="auto">
          <a:xfrm>
            <a:off x="1764515" y="2266798"/>
            <a:ext cx="157947" cy="155710"/>
          </a:xfrm>
          <a:prstGeom prst="rightArrow">
            <a:avLst/>
          </a:prstGeom>
          <a:solidFill>
            <a:schemeClr val="tx1"/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rtlCol="0" anchor="ctr" anchorCtr="0"/>
          <a:lstStyle/>
          <a:p>
            <a:pPr algn="ctr"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endParaRPr kumimoji="1" lang="ko-KR" altLang="en-US" sz="1200" dirty="0" smtClean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1" name="오른쪽 화살표 40"/>
          <p:cNvSpPr/>
          <p:nvPr/>
        </p:nvSpPr>
        <p:spPr bwMode="auto">
          <a:xfrm>
            <a:off x="2799866" y="2266798"/>
            <a:ext cx="157947" cy="155710"/>
          </a:xfrm>
          <a:prstGeom prst="rightArrow">
            <a:avLst/>
          </a:prstGeom>
          <a:solidFill>
            <a:schemeClr val="tx1"/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rtlCol="0" anchor="ctr" anchorCtr="0"/>
          <a:lstStyle/>
          <a:p>
            <a:pPr algn="ctr"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endParaRPr kumimoji="1" lang="ko-KR" altLang="en-US" sz="1200" dirty="0" smtClean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2" name="오른쪽 화살표 41"/>
          <p:cNvSpPr/>
          <p:nvPr/>
        </p:nvSpPr>
        <p:spPr bwMode="auto">
          <a:xfrm>
            <a:off x="3830140" y="2253833"/>
            <a:ext cx="157947" cy="155710"/>
          </a:xfrm>
          <a:prstGeom prst="rightArrow">
            <a:avLst/>
          </a:prstGeom>
          <a:solidFill>
            <a:schemeClr val="tx1"/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rtlCol="0" anchor="ctr" anchorCtr="0"/>
          <a:lstStyle/>
          <a:p>
            <a:pPr algn="ctr"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endParaRPr kumimoji="1" lang="ko-KR" altLang="en-US" sz="1200" dirty="0" smtClean="0">
              <a:solidFill>
                <a:srgbClr val="000000"/>
              </a:solidFill>
              <a:latin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188458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6" y="305361"/>
            <a:ext cx="7226905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 b="1" dirty="0">
                <a:latin typeface="+mn-ea"/>
                <a:ea typeface="+mn-ea"/>
                <a:cs typeface="JBold" pitchFamily="18" charset="-127"/>
              </a:rPr>
              <a:t>2. </a:t>
            </a:r>
            <a:r>
              <a:rPr lang="ko-KR" altLang="en-US" b="1" dirty="0" err="1" smtClean="0">
                <a:latin typeface="맑은 고딕"/>
                <a:ea typeface="맑은 고딕"/>
                <a:cs typeface="JBold" pitchFamily="18" charset="-127"/>
              </a:rPr>
              <a:t>빅데이터</a:t>
            </a:r>
            <a:r>
              <a:rPr lang="ko-KR" altLang="en-US" b="1" dirty="0" smtClean="0">
                <a:latin typeface="맑은 고딕"/>
                <a:ea typeface="맑은 고딕"/>
                <a:cs typeface="JBold" pitchFamily="18" charset="-127"/>
              </a:rPr>
              <a:t> 기술의 이해</a:t>
            </a:r>
            <a:endParaRPr lang="ko-KR" altLang="en-US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37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6" name="내용 개체 틀 7"/>
          <p:cNvSpPr txBox="1">
            <a:spLocks/>
          </p:cNvSpPr>
          <p:nvPr/>
        </p:nvSpPr>
        <p:spPr bwMode="auto">
          <a:xfrm>
            <a:off x="652300" y="884593"/>
            <a:ext cx="802865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dirty="0" err="1"/>
              <a:t>빅데이터</a:t>
            </a:r>
            <a:r>
              <a:rPr lang="ko-KR" altLang="en-US" dirty="0"/>
              <a:t> 대용량 병렬 처리 및 분석 </a:t>
            </a:r>
            <a:r>
              <a:rPr lang="en-US" altLang="ko-KR" dirty="0"/>
              <a:t>: </a:t>
            </a:r>
            <a:r>
              <a:rPr lang="ko-KR" altLang="en-US" dirty="0" err="1"/>
              <a:t>하둡</a:t>
            </a:r>
            <a:r>
              <a:rPr lang="en-US" altLang="ko-KR" dirty="0"/>
              <a:t> </a:t>
            </a:r>
            <a:r>
              <a:rPr lang="ko-KR" altLang="en-US" dirty="0" err="1"/>
              <a:t>맵리듀스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 bwMode="auto">
          <a:xfrm>
            <a:off x="617167" y="1427846"/>
            <a:ext cx="11003968" cy="4605210"/>
          </a:xfrm>
          <a:prstGeom prst="rect">
            <a:avLst/>
          </a:prstGeom>
          <a:solidFill>
            <a:schemeClr val="bg1"/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rtlCol="0" anchor="b" anchorCtr="0"/>
          <a:lstStyle/>
          <a:p>
            <a:endParaRPr lang="en-US" altLang="ko-KR" sz="1000" dirty="0" smtClean="0">
              <a:solidFill>
                <a:srgbClr val="000000"/>
              </a:solidFill>
              <a:latin typeface="맑은 고딕"/>
            </a:endParaRPr>
          </a:p>
          <a:p>
            <a:endParaRPr lang="en-US" altLang="ko-KR" sz="1000" dirty="0" smtClean="0">
              <a:solidFill>
                <a:srgbClr val="000000"/>
              </a:solidFill>
              <a:latin typeface="맑은 고딕"/>
            </a:endParaRPr>
          </a:p>
          <a:p>
            <a:endParaRPr lang="en-US" altLang="ko-KR" sz="1000" dirty="0" smtClean="0">
              <a:solidFill>
                <a:srgbClr val="000000"/>
              </a:solidFill>
              <a:latin typeface="맑은 고딕"/>
            </a:endParaRPr>
          </a:p>
          <a:p>
            <a:endParaRPr lang="en-US" altLang="ko-KR" sz="1000" dirty="0" smtClean="0">
              <a:solidFill>
                <a:srgbClr val="000000"/>
              </a:solidFill>
              <a:latin typeface="맑은 고딕"/>
            </a:endParaRPr>
          </a:p>
          <a:p>
            <a:endParaRPr lang="en-US" altLang="ko-KR" sz="1000" dirty="0" smtClean="0">
              <a:solidFill>
                <a:srgbClr val="000000"/>
              </a:solidFill>
              <a:latin typeface="맑은 고딕"/>
            </a:endParaRPr>
          </a:p>
          <a:p>
            <a:endParaRPr lang="en-US" altLang="ko-KR" sz="1000" dirty="0" smtClean="0">
              <a:solidFill>
                <a:srgbClr val="000000"/>
              </a:solidFill>
              <a:latin typeface="맑은 고딕"/>
            </a:endParaRPr>
          </a:p>
          <a:p>
            <a:endParaRPr lang="en-US" altLang="ko-KR" sz="1000" dirty="0" smtClean="0">
              <a:solidFill>
                <a:srgbClr val="000000"/>
              </a:solidFill>
              <a:latin typeface="맑은 고딕"/>
            </a:endParaRPr>
          </a:p>
          <a:p>
            <a:endParaRPr lang="en-US" altLang="ko-KR" sz="1000" dirty="0" smtClean="0">
              <a:solidFill>
                <a:srgbClr val="000000"/>
              </a:solidFill>
              <a:latin typeface="맑은 고딕"/>
            </a:endParaRPr>
          </a:p>
          <a:p>
            <a:endParaRPr lang="en-US" altLang="ko-KR" sz="1000" dirty="0" smtClean="0">
              <a:solidFill>
                <a:srgbClr val="000000"/>
              </a:solidFill>
              <a:latin typeface="맑은 고딕"/>
            </a:endParaRPr>
          </a:p>
          <a:p>
            <a:endParaRPr lang="en-US" altLang="ko-KR" sz="1000" dirty="0" smtClean="0">
              <a:solidFill>
                <a:srgbClr val="000000"/>
              </a:solidFill>
              <a:latin typeface="맑은 고딕"/>
            </a:endParaRPr>
          </a:p>
          <a:p>
            <a:endParaRPr lang="en-US" altLang="ko-KR" sz="1000" dirty="0" smtClean="0">
              <a:solidFill>
                <a:srgbClr val="000000"/>
              </a:solidFill>
              <a:latin typeface="맑은 고딕"/>
            </a:endParaRPr>
          </a:p>
          <a:p>
            <a:endParaRPr lang="en-US" altLang="ko-KR" sz="1000" dirty="0" smtClean="0">
              <a:solidFill>
                <a:srgbClr val="000000"/>
              </a:solidFill>
              <a:latin typeface="맑은 고딕"/>
            </a:endParaRPr>
          </a:p>
          <a:p>
            <a:endParaRPr lang="en-US" altLang="ko-KR" sz="1000" dirty="0" smtClean="0">
              <a:solidFill>
                <a:srgbClr val="000000"/>
              </a:solidFill>
              <a:latin typeface="맑은 고딕"/>
            </a:endParaRPr>
          </a:p>
          <a:p>
            <a:pPr>
              <a:buFont typeface="Arial" pitchFamily="34" charset="0"/>
              <a:buChar char="•"/>
            </a:pPr>
            <a:r>
              <a:rPr lang="en-US" altLang="ko-KR" sz="1400" b="1" dirty="0" smtClean="0">
                <a:solidFill>
                  <a:srgbClr val="000000"/>
                </a:solidFill>
                <a:latin typeface="맑은 고딕"/>
              </a:rPr>
              <a:t> </a:t>
            </a:r>
            <a:r>
              <a:rPr lang="ko-KR" altLang="en-US" sz="1400" b="1" dirty="0" err="1" smtClean="0">
                <a:solidFill>
                  <a:srgbClr val="000000"/>
                </a:solidFill>
                <a:latin typeface="맑은 고딕"/>
              </a:rPr>
              <a:t>하둡분산파일시스템</a:t>
            </a:r>
            <a:r>
              <a:rPr lang="en-US" altLang="ko-KR" sz="1400" b="1" dirty="0" smtClean="0">
                <a:solidFill>
                  <a:srgbClr val="000000"/>
                </a:solidFill>
                <a:latin typeface="맑은 고딕"/>
              </a:rPr>
              <a:t>(HDFS) </a:t>
            </a:r>
            <a:r>
              <a:rPr lang="ko-KR" altLang="en-US" sz="1400" b="1" dirty="0" smtClean="0">
                <a:solidFill>
                  <a:srgbClr val="000000"/>
                </a:solidFill>
                <a:latin typeface="맑은 고딕"/>
              </a:rPr>
              <a:t>기반의 대용량 데이터 분산병렬처리 시스템</a:t>
            </a:r>
            <a:endParaRPr lang="en-US" altLang="ko-KR" sz="1400" b="1" dirty="0" smtClean="0">
              <a:solidFill>
                <a:srgbClr val="000000"/>
              </a:solidFill>
              <a:latin typeface="맑은 고딕"/>
            </a:endParaRPr>
          </a:p>
          <a:p>
            <a:pPr>
              <a:buFont typeface="Arial" pitchFamily="34" charset="0"/>
              <a:buChar char="•"/>
            </a:pPr>
            <a:r>
              <a:rPr lang="en-US" altLang="ko-KR" sz="1400" b="1" dirty="0" smtClean="0">
                <a:solidFill>
                  <a:srgbClr val="000000"/>
                </a:solidFill>
                <a:latin typeface="맑은 고딕"/>
              </a:rPr>
              <a:t> </a:t>
            </a:r>
            <a:r>
              <a:rPr lang="ko-KR" altLang="en-US" sz="1400" b="1" dirty="0" err="1" smtClean="0">
                <a:solidFill>
                  <a:srgbClr val="000000"/>
                </a:solidFill>
                <a:latin typeface="맑은 고딕"/>
              </a:rPr>
              <a:t>고가용성</a:t>
            </a:r>
            <a:r>
              <a:rPr lang="ko-KR" altLang="en-US" sz="1400" b="1" dirty="0" smtClean="0">
                <a:solidFill>
                  <a:srgbClr val="000000"/>
                </a:solidFill>
                <a:latin typeface="맑은 고딕"/>
              </a:rPr>
              <a:t> 병렬처리 프레임워크로 개발자가 쉽게 대용량 데이터를 처리</a:t>
            </a:r>
            <a:endParaRPr lang="en-US" altLang="ko-KR" sz="1400" b="1" dirty="0" smtClean="0">
              <a:solidFill>
                <a:srgbClr val="000000"/>
              </a:solidFill>
              <a:latin typeface="맑은 고딕"/>
            </a:endParaRPr>
          </a:p>
          <a:p>
            <a:pPr>
              <a:buFont typeface="Arial" pitchFamily="34" charset="0"/>
              <a:buChar char="•"/>
            </a:pPr>
            <a:endParaRPr lang="en-US" altLang="ko-KR" sz="1000" dirty="0" smtClean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gray">
          <a:xfrm>
            <a:off x="3568067" y="3955436"/>
            <a:ext cx="7135609" cy="109364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t"/>
          <a:lstStyle/>
          <a:p>
            <a:pPr algn="ctr"/>
            <a:endParaRPr lang="en-US" altLang="ko-KR" sz="1000" b="1" dirty="0" smtClean="0">
              <a:solidFill>
                <a:srgbClr val="000000"/>
              </a:solidFill>
              <a:latin typeface="맑은 고딕"/>
            </a:endParaRPr>
          </a:p>
          <a:p>
            <a:pPr algn="ctr"/>
            <a:endParaRPr lang="en-US" altLang="ko-KR" sz="1000" b="1" dirty="0" smtClean="0">
              <a:solidFill>
                <a:srgbClr val="000000"/>
              </a:solidFill>
              <a:latin typeface="맑은 고딕"/>
            </a:endParaRPr>
          </a:p>
          <a:p>
            <a:pPr algn="ctr"/>
            <a:endParaRPr lang="en-US" altLang="ko-KR" sz="700" b="1" dirty="0" smtClean="0">
              <a:solidFill>
                <a:srgbClr val="000000"/>
              </a:solidFill>
              <a:latin typeface="맑은 고딕"/>
            </a:endParaRPr>
          </a:p>
          <a:p>
            <a:pPr algn="ctr"/>
            <a:r>
              <a:rPr lang="en-US" altLang="ko-KR" sz="1000" b="1" smtClean="0">
                <a:solidFill>
                  <a:srgbClr val="000000"/>
                </a:solidFill>
                <a:latin typeface="맑은 고딕"/>
              </a:rPr>
              <a:t>HDFS/HBase</a:t>
            </a:r>
          </a:p>
          <a:p>
            <a:pPr algn="ctr"/>
            <a:endParaRPr lang="en-US" altLang="ko-KR" sz="1000" b="1">
              <a:solidFill>
                <a:srgbClr val="000000"/>
              </a:solidFill>
              <a:latin typeface="맑은 고딕"/>
            </a:endParaRPr>
          </a:p>
          <a:p>
            <a:pPr algn="ctr"/>
            <a:r>
              <a:rPr lang="en-US" altLang="ko-KR" sz="1400" b="1" smtClean="0">
                <a:solidFill>
                  <a:srgbClr val="C00000"/>
                </a:solidFill>
                <a:latin typeface="맑은 고딕"/>
              </a:rPr>
              <a:t>&lt; </a:t>
            </a:r>
            <a:r>
              <a:rPr lang="ko-KR" altLang="en-US" sz="1400" b="1" smtClean="0">
                <a:solidFill>
                  <a:srgbClr val="C00000"/>
                </a:solidFill>
                <a:latin typeface="맑은 고딕"/>
              </a:rPr>
              <a:t>대용량 분산 스토리지 </a:t>
            </a:r>
            <a:r>
              <a:rPr lang="en-US" altLang="ko-KR" sz="1400" b="1" smtClean="0">
                <a:solidFill>
                  <a:srgbClr val="C00000"/>
                </a:solidFill>
                <a:latin typeface="맑은 고딕"/>
              </a:rPr>
              <a:t>&gt;</a:t>
            </a:r>
          </a:p>
          <a:p>
            <a:pPr algn="ctr"/>
            <a:endParaRPr lang="en-US" altLang="ko-KR" sz="1000" b="1">
              <a:solidFill>
                <a:srgbClr val="000000"/>
              </a:solidFill>
              <a:latin typeface="맑은 고딕"/>
            </a:endParaRPr>
          </a:p>
          <a:p>
            <a:pPr algn="ctr"/>
            <a:endParaRPr lang="ko-KR" altLang="en-US" sz="1000" b="1" dirty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2" name="Rectangle 5"/>
          <p:cNvSpPr>
            <a:spLocks noChangeArrowheads="1"/>
          </p:cNvSpPr>
          <p:nvPr/>
        </p:nvSpPr>
        <p:spPr bwMode="gray">
          <a:xfrm>
            <a:off x="3568070" y="1716126"/>
            <a:ext cx="7135606" cy="220297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t"/>
          <a:lstStyle/>
          <a:p>
            <a:pPr algn="ctr"/>
            <a:r>
              <a:rPr lang="ko-KR" altLang="en-US" sz="1100" b="1" dirty="0" err="1" smtClean="0">
                <a:solidFill>
                  <a:srgbClr val="000000"/>
                </a:solidFill>
                <a:latin typeface="맑은 고딕"/>
              </a:rPr>
              <a:t>하둡</a:t>
            </a:r>
            <a:r>
              <a:rPr lang="ko-KR" altLang="en-US" sz="1100" b="1" dirty="0" smtClean="0">
                <a:solidFill>
                  <a:srgbClr val="000000"/>
                </a:solidFill>
                <a:latin typeface="맑은 고딕"/>
              </a:rPr>
              <a:t> </a:t>
            </a:r>
            <a:r>
              <a:rPr lang="ko-KR" altLang="en-US" sz="1100" b="1" dirty="0" err="1" smtClean="0">
                <a:solidFill>
                  <a:srgbClr val="000000"/>
                </a:solidFill>
                <a:latin typeface="맑은 고딕"/>
              </a:rPr>
              <a:t>맵리듀스</a:t>
            </a:r>
            <a:endParaRPr lang="en-US" altLang="ko-KR" sz="1100" b="1" dirty="0" smtClean="0">
              <a:solidFill>
                <a:srgbClr val="000000"/>
              </a:solidFill>
              <a:latin typeface="맑은 고딕"/>
            </a:endParaRPr>
          </a:p>
          <a:p>
            <a:pPr algn="ctr"/>
            <a:endParaRPr lang="en-US" altLang="ko-KR" sz="1100" b="1" dirty="0" smtClean="0">
              <a:solidFill>
                <a:srgbClr val="000000"/>
              </a:solidFill>
              <a:latin typeface="맑은 고딕"/>
            </a:endParaRPr>
          </a:p>
          <a:p>
            <a:pPr algn="ctr"/>
            <a:endParaRPr lang="en-US" altLang="ko-KR" sz="1100" b="1" dirty="0" smtClean="0">
              <a:solidFill>
                <a:srgbClr val="000000"/>
              </a:solidFill>
              <a:latin typeface="맑은 고딕"/>
            </a:endParaRPr>
          </a:p>
          <a:p>
            <a:pPr algn="ctr"/>
            <a:endParaRPr lang="en-US" altLang="ko-KR" sz="1100" b="1" dirty="0" smtClean="0">
              <a:solidFill>
                <a:srgbClr val="000000"/>
              </a:solidFill>
              <a:latin typeface="맑은 고딕"/>
            </a:endParaRPr>
          </a:p>
          <a:p>
            <a:pPr algn="ctr"/>
            <a:endParaRPr lang="en-US" altLang="ko-KR" sz="1100" b="1" dirty="0" smtClean="0">
              <a:solidFill>
                <a:srgbClr val="000000"/>
              </a:solidFill>
              <a:latin typeface="맑은 고딕"/>
            </a:endParaRPr>
          </a:p>
          <a:p>
            <a:pPr algn="ctr"/>
            <a:endParaRPr lang="en-US" altLang="ko-KR" sz="500" b="1" dirty="0" smtClean="0">
              <a:solidFill>
                <a:srgbClr val="000000"/>
              </a:solidFill>
              <a:latin typeface="맑은 고딕"/>
            </a:endParaRPr>
          </a:p>
          <a:p>
            <a:pPr algn="ctr"/>
            <a:endParaRPr lang="en-US" altLang="ko-KR" sz="1100" b="1" smtClean="0">
              <a:solidFill>
                <a:srgbClr val="000000"/>
              </a:solidFill>
              <a:latin typeface="맑은 고딕"/>
            </a:endParaRPr>
          </a:p>
          <a:p>
            <a:pPr algn="ctr"/>
            <a:endParaRPr lang="en-US" altLang="ko-KR" sz="1100" b="1">
              <a:solidFill>
                <a:srgbClr val="000000"/>
              </a:solidFill>
              <a:latin typeface="맑은 고딕"/>
            </a:endParaRPr>
          </a:p>
          <a:p>
            <a:pPr algn="ctr"/>
            <a:r>
              <a:rPr lang="en-US" altLang="ko-KR" sz="1400" b="1" smtClean="0">
                <a:solidFill>
                  <a:srgbClr val="C00000"/>
                </a:solidFill>
                <a:latin typeface="맑은 고딕"/>
              </a:rPr>
              <a:t>&lt; </a:t>
            </a:r>
            <a:r>
              <a:rPr lang="ko-KR" altLang="en-US" sz="1400" b="1" dirty="0" smtClean="0">
                <a:solidFill>
                  <a:srgbClr val="C00000"/>
                </a:solidFill>
                <a:latin typeface="맑은 고딕"/>
              </a:rPr>
              <a:t>분산</a:t>
            </a:r>
            <a:r>
              <a:rPr lang="en-US" altLang="ko-KR" sz="1400" b="1" dirty="0" smtClean="0">
                <a:solidFill>
                  <a:srgbClr val="C00000"/>
                </a:solidFill>
                <a:latin typeface="맑은 고딕"/>
              </a:rPr>
              <a:t>/</a:t>
            </a:r>
            <a:r>
              <a:rPr lang="ko-KR" altLang="en-US" sz="1400" b="1" dirty="0" smtClean="0">
                <a:solidFill>
                  <a:srgbClr val="C00000"/>
                </a:solidFill>
                <a:latin typeface="맑은 고딕"/>
              </a:rPr>
              <a:t>병렬 데이터 처리 분석 </a:t>
            </a:r>
            <a:r>
              <a:rPr lang="en-US" altLang="ko-KR" sz="1400" b="1" dirty="0" smtClean="0">
                <a:solidFill>
                  <a:srgbClr val="C00000"/>
                </a:solidFill>
                <a:latin typeface="맑은 고딕"/>
              </a:rPr>
              <a:t>&gt;</a:t>
            </a:r>
            <a:endParaRPr lang="ko-KR" altLang="en-US" sz="1400" b="1" dirty="0">
              <a:solidFill>
                <a:srgbClr val="C00000"/>
              </a:solidFill>
              <a:latin typeface="맑은 고딕"/>
            </a:endParaRPr>
          </a:p>
        </p:txBody>
      </p:sp>
      <p:sp>
        <p:nvSpPr>
          <p:cNvPr id="14" name="Rectangle 5"/>
          <p:cNvSpPr>
            <a:spLocks noChangeArrowheads="1"/>
          </p:cNvSpPr>
          <p:nvPr/>
        </p:nvSpPr>
        <p:spPr bwMode="gray">
          <a:xfrm>
            <a:off x="4250511" y="2100330"/>
            <a:ext cx="1244997" cy="84856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sz="1000" b="1" dirty="0" smtClean="0">
                <a:solidFill>
                  <a:srgbClr val="000000"/>
                </a:solidFill>
                <a:latin typeface="맑은 고딕"/>
              </a:rPr>
              <a:t>배치</a:t>
            </a:r>
            <a:endParaRPr lang="en-US" altLang="ko-KR" sz="1000" b="1" dirty="0" smtClean="0">
              <a:solidFill>
                <a:srgbClr val="000000"/>
              </a:solidFill>
              <a:latin typeface="맑은 고딕"/>
            </a:endParaRPr>
          </a:p>
          <a:p>
            <a:pPr algn="ctr"/>
            <a:r>
              <a:rPr lang="ko-KR" altLang="en-US" sz="1000" b="1" dirty="0" smtClean="0">
                <a:solidFill>
                  <a:srgbClr val="000000"/>
                </a:solidFill>
                <a:latin typeface="맑은 고딕"/>
              </a:rPr>
              <a:t>분석</a:t>
            </a:r>
            <a:endParaRPr lang="ko-KR" altLang="en-US" sz="1000" b="1" dirty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5" name="Rectangle 5"/>
          <p:cNvSpPr>
            <a:spLocks noChangeArrowheads="1"/>
          </p:cNvSpPr>
          <p:nvPr/>
        </p:nvSpPr>
        <p:spPr bwMode="gray">
          <a:xfrm>
            <a:off x="5716869" y="2099264"/>
            <a:ext cx="1244997" cy="84856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sz="1000" b="1" dirty="0" smtClean="0">
                <a:solidFill>
                  <a:srgbClr val="000000"/>
                </a:solidFill>
                <a:latin typeface="맑은 고딕"/>
              </a:rPr>
              <a:t>텍스트</a:t>
            </a:r>
            <a:endParaRPr lang="en-US" altLang="ko-KR" sz="1000" b="1" dirty="0" smtClean="0">
              <a:solidFill>
                <a:srgbClr val="000000"/>
              </a:solidFill>
              <a:latin typeface="맑은 고딕"/>
            </a:endParaRPr>
          </a:p>
          <a:p>
            <a:pPr algn="ctr"/>
            <a:r>
              <a:rPr lang="ko-KR" altLang="en-US" sz="1000" b="1" dirty="0" smtClean="0">
                <a:solidFill>
                  <a:srgbClr val="000000"/>
                </a:solidFill>
                <a:latin typeface="맑은 고딕"/>
              </a:rPr>
              <a:t>분석</a:t>
            </a:r>
            <a:endParaRPr lang="ko-KR" altLang="en-US" sz="1000" b="1" dirty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7" name="Rectangle 5"/>
          <p:cNvSpPr>
            <a:spLocks noChangeArrowheads="1"/>
          </p:cNvSpPr>
          <p:nvPr/>
        </p:nvSpPr>
        <p:spPr bwMode="gray">
          <a:xfrm>
            <a:off x="7171435" y="2103590"/>
            <a:ext cx="1244997" cy="84856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sz="1000" b="1" dirty="0" smtClean="0">
                <a:solidFill>
                  <a:srgbClr val="000000"/>
                </a:solidFill>
                <a:latin typeface="맑은 고딕"/>
              </a:rPr>
              <a:t>통계</a:t>
            </a:r>
            <a:endParaRPr lang="en-US" altLang="ko-KR" sz="1000" b="1" dirty="0" smtClean="0">
              <a:solidFill>
                <a:srgbClr val="000000"/>
              </a:solidFill>
              <a:latin typeface="맑은 고딕"/>
            </a:endParaRPr>
          </a:p>
          <a:p>
            <a:pPr algn="ctr"/>
            <a:r>
              <a:rPr lang="ko-KR" altLang="en-US" sz="1000" b="1" dirty="0" smtClean="0">
                <a:solidFill>
                  <a:srgbClr val="000000"/>
                </a:solidFill>
                <a:latin typeface="맑은 고딕"/>
              </a:rPr>
              <a:t>분석</a:t>
            </a:r>
            <a:endParaRPr lang="ko-KR" altLang="en-US" sz="1000" b="1" dirty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8" name="Rectangle 5"/>
          <p:cNvSpPr>
            <a:spLocks noChangeArrowheads="1"/>
          </p:cNvSpPr>
          <p:nvPr/>
        </p:nvSpPr>
        <p:spPr bwMode="gray">
          <a:xfrm>
            <a:off x="8626850" y="2102052"/>
            <a:ext cx="1244997" cy="84856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sz="1000" b="1" dirty="0" smtClean="0">
                <a:solidFill>
                  <a:srgbClr val="000000"/>
                </a:solidFill>
                <a:latin typeface="맑은 고딕"/>
              </a:rPr>
              <a:t>기계</a:t>
            </a:r>
            <a:endParaRPr lang="en-US" altLang="ko-KR" sz="1000" b="1" dirty="0" smtClean="0">
              <a:solidFill>
                <a:srgbClr val="000000"/>
              </a:solidFill>
              <a:latin typeface="맑은 고딕"/>
            </a:endParaRPr>
          </a:p>
          <a:p>
            <a:pPr algn="ctr"/>
            <a:r>
              <a:rPr lang="ko-KR" altLang="en-US" sz="1000" b="1" dirty="0" smtClean="0">
                <a:solidFill>
                  <a:srgbClr val="000000"/>
                </a:solidFill>
                <a:latin typeface="맑은 고딕"/>
              </a:rPr>
              <a:t>학습</a:t>
            </a:r>
            <a:endParaRPr lang="ko-KR" altLang="en-US" sz="1000" b="1" dirty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9" name="순서도: 자기 디스크 18"/>
          <p:cNvSpPr/>
          <p:nvPr/>
        </p:nvSpPr>
        <p:spPr bwMode="auto">
          <a:xfrm>
            <a:off x="1503194" y="1848934"/>
            <a:ext cx="1266631" cy="827360"/>
          </a:xfrm>
          <a:prstGeom prst="flowChartMagneticDisk">
            <a:avLst/>
          </a:prstGeom>
          <a:solidFill>
            <a:schemeClr val="bg1">
              <a:lumMod val="75000"/>
            </a:schemeClr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 latinLnBrk="0">
              <a:spcBef>
                <a:spcPct val="50000"/>
              </a:spcBef>
              <a:spcAft>
                <a:spcPct val="0"/>
              </a:spcAft>
            </a:pPr>
            <a:r>
              <a:rPr kumimoji="1" lang="ko-KR" altLang="en-US" sz="1000" b="1" dirty="0">
                <a:solidFill>
                  <a:srgbClr val="000000"/>
                </a:solidFill>
                <a:latin typeface="맑은 고딕"/>
              </a:rPr>
              <a:t>정형</a:t>
            </a:r>
          </a:p>
        </p:txBody>
      </p:sp>
      <p:sp>
        <p:nvSpPr>
          <p:cNvPr id="20" name="순서도: 다중 문서 19"/>
          <p:cNvSpPr/>
          <p:nvPr/>
        </p:nvSpPr>
        <p:spPr bwMode="auto">
          <a:xfrm>
            <a:off x="1503194" y="3830301"/>
            <a:ext cx="1261753" cy="975364"/>
          </a:xfrm>
          <a:prstGeom prst="flowChartMultidocument">
            <a:avLst/>
          </a:prstGeom>
          <a:solidFill>
            <a:schemeClr val="bg2">
              <a:lumMod val="20000"/>
              <a:lumOff val="80000"/>
            </a:schemeClr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wrap="none" lIns="0" tIns="0" rIns="0" bIns="0" anchor="ctr"/>
          <a:lstStyle/>
          <a:p>
            <a:pPr algn="ctr"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  <a:defRPr/>
            </a:pPr>
            <a:r>
              <a:rPr lang="ko-KR" altLang="en-US" sz="900" dirty="0" smtClean="0">
                <a:solidFill>
                  <a:srgbClr val="000000"/>
                </a:solidFill>
                <a:latin typeface="맑은 고딕"/>
              </a:rPr>
              <a:t>비정형</a:t>
            </a:r>
            <a:endParaRPr lang="ko-KR" altLang="en-US" sz="900" dirty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1" name="순서도: 내부 저장소 20"/>
          <p:cNvSpPr/>
          <p:nvPr/>
        </p:nvSpPr>
        <p:spPr bwMode="auto">
          <a:xfrm>
            <a:off x="1503194" y="2794358"/>
            <a:ext cx="1274636" cy="881719"/>
          </a:xfrm>
          <a:prstGeom prst="flowChartInternalStorage">
            <a:avLst/>
          </a:prstGeom>
          <a:solidFill>
            <a:schemeClr val="bg1"/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lIns="0" rIns="0" rtlCol="0" anchor="ctr" anchorCtr="0"/>
          <a:lstStyle/>
          <a:p>
            <a:pPr algn="ctr"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r>
              <a:rPr kumimoji="1" lang="ko-KR" altLang="en-US" sz="900" dirty="0" err="1" smtClean="0">
                <a:solidFill>
                  <a:srgbClr val="000000"/>
                </a:solidFill>
                <a:latin typeface="맑은 고딕"/>
              </a:rPr>
              <a:t>준정형</a:t>
            </a:r>
            <a:endParaRPr kumimoji="1" lang="ko-KR" altLang="en-US" sz="900" dirty="0" smtClean="0">
              <a:solidFill>
                <a:srgbClr val="000000"/>
              </a:solidFill>
              <a:latin typeface="맑은 고딕"/>
            </a:endParaRPr>
          </a:p>
        </p:txBody>
      </p:sp>
      <p:cxnSp>
        <p:nvCxnSpPr>
          <p:cNvPr id="22" name="직선 화살표 연결선 21"/>
          <p:cNvCxnSpPr/>
          <p:nvPr/>
        </p:nvCxnSpPr>
        <p:spPr bwMode="auto">
          <a:xfrm>
            <a:off x="2935864" y="2335699"/>
            <a:ext cx="991718" cy="151486"/>
          </a:xfrm>
          <a:prstGeom prst="straightConnector1">
            <a:avLst/>
          </a:prstGeom>
          <a:solidFill>
            <a:srgbClr val="FBB779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3" name="직선 화살표 연결선 22"/>
          <p:cNvCxnSpPr/>
          <p:nvPr/>
        </p:nvCxnSpPr>
        <p:spPr bwMode="auto">
          <a:xfrm flipV="1">
            <a:off x="2935864" y="2719520"/>
            <a:ext cx="991718" cy="515696"/>
          </a:xfrm>
          <a:prstGeom prst="straightConnector1">
            <a:avLst/>
          </a:prstGeom>
          <a:solidFill>
            <a:srgbClr val="FBB779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4" name="직선 화살표 연결선 23"/>
          <p:cNvCxnSpPr/>
          <p:nvPr/>
        </p:nvCxnSpPr>
        <p:spPr bwMode="auto">
          <a:xfrm flipV="1">
            <a:off x="2935863" y="2961854"/>
            <a:ext cx="1036657" cy="1003919"/>
          </a:xfrm>
          <a:prstGeom prst="straightConnector1">
            <a:avLst/>
          </a:prstGeom>
          <a:solidFill>
            <a:srgbClr val="FBB779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grpSp>
        <p:nvGrpSpPr>
          <p:cNvPr id="2" name="그룹 24"/>
          <p:cNvGrpSpPr/>
          <p:nvPr/>
        </p:nvGrpSpPr>
        <p:grpSpPr>
          <a:xfrm>
            <a:off x="3927582" y="3343404"/>
            <a:ext cx="926901" cy="1006073"/>
            <a:chOff x="73906" y="2479662"/>
            <a:chExt cx="753107" cy="1115612"/>
          </a:xfrm>
        </p:grpSpPr>
        <p:sp>
          <p:nvSpPr>
            <p:cNvPr id="26" name="Rectangle 5"/>
            <p:cNvSpPr>
              <a:spLocks noChangeArrowheads="1"/>
            </p:cNvSpPr>
            <p:nvPr/>
          </p:nvSpPr>
          <p:spPr bwMode="gray">
            <a:xfrm>
              <a:off x="73906" y="2479662"/>
              <a:ext cx="753107" cy="1115612"/>
            </a:xfrm>
            <a:prstGeom prst="rect">
              <a:avLst/>
            </a:prstGeom>
            <a:solidFill>
              <a:schemeClr val="bg1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  <p:sp>
          <p:nvSpPr>
            <p:cNvPr id="27" name="Rectangle 5"/>
            <p:cNvSpPr>
              <a:spLocks noChangeArrowheads="1"/>
            </p:cNvSpPr>
            <p:nvPr/>
          </p:nvSpPr>
          <p:spPr bwMode="gray">
            <a:xfrm>
              <a:off x="128853" y="2589201"/>
              <a:ext cx="647999" cy="20003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ko-KR" sz="1000" b="1" dirty="0" smtClean="0">
                  <a:solidFill>
                    <a:srgbClr val="000000"/>
                  </a:solidFill>
                  <a:latin typeface="맑은 고딕"/>
                </a:rPr>
                <a:t>CPU</a:t>
              </a:r>
              <a:endParaRPr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  <p:sp>
          <p:nvSpPr>
            <p:cNvPr id="28" name="Rectangle 5"/>
            <p:cNvSpPr>
              <a:spLocks noChangeArrowheads="1"/>
            </p:cNvSpPr>
            <p:nvPr/>
          </p:nvSpPr>
          <p:spPr bwMode="gray">
            <a:xfrm>
              <a:off x="119636" y="2827321"/>
              <a:ext cx="657216" cy="20003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ko-KR" sz="1000" b="1" dirty="0" smtClean="0">
                  <a:solidFill>
                    <a:srgbClr val="000000"/>
                  </a:solidFill>
                  <a:latin typeface="맑은 고딕"/>
                </a:rPr>
                <a:t>CPU</a:t>
              </a:r>
              <a:endParaRPr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  <p:sp>
          <p:nvSpPr>
            <p:cNvPr id="30" name="순서도: 자기 디스크 29"/>
            <p:cNvSpPr/>
            <p:nvPr/>
          </p:nvSpPr>
          <p:spPr bwMode="auto">
            <a:xfrm>
              <a:off x="119636" y="3158332"/>
              <a:ext cx="647999" cy="313529"/>
            </a:xfrm>
            <a:prstGeom prst="flowChartMagneticDisk">
              <a:avLst/>
            </a:prstGeom>
            <a:solidFill>
              <a:schemeClr val="bg1">
                <a:lumMod val="75000"/>
              </a:schemeClr>
            </a:solidFill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 latinLnBrk="0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ko-KR" sz="1000" b="1" dirty="0">
                  <a:solidFill>
                    <a:srgbClr val="000000"/>
                  </a:solidFill>
                  <a:latin typeface="맑은 고딕"/>
                </a:rPr>
                <a:t>File System</a:t>
              </a:r>
              <a:endParaRPr kumimoji="1"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</p:grpSp>
      <p:grpSp>
        <p:nvGrpSpPr>
          <p:cNvPr id="3" name="그룹 30"/>
          <p:cNvGrpSpPr/>
          <p:nvPr/>
        </p:nvGrpSpPr>
        <p:grpSpPr>
          <a:xfrm>
            <a:off x="4916242" y="3343403"/>
            <a:ext cx="926901" cy="1017614"/>
            <a:chOff x="73906" y="2479662"/>
            <a:chExt cx="753107" cy="1115612"/>
          </a:xfrm>
        </p:grpSpPr>
        <p:sp>
          <p:nvSpPr>
            <p:cNvPr id="32" name="Rectangle 5"/>
            <p:cNvSpPr>
              <a:spLocks noChangeArrowheads="1"/>
            </p:cNvSpPr>
            <p:nvPr/>
          </p:nvSpPr>
          <p:spPr bwMode="gray">
            <a:xfrm>
              <a:off x="73906" y="2479662"/>
              <a:ext cx="753107" cy="1115612"/>
            </a:xfrm>
            <a:prstGeom prst="rect">
              <a:avLst/>
            </a:prstGeom>
            <a:solidFill>
              <a:schemeClr val="bg1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  <p:sp>
          <p:nvSpPr>
            <p:cNvPr id="33" name="Rectangle 5"/>
            <p:cNvSpPr>
              <a:spLocks noChangeArrowheads="1"/>
            </p:cNvSpPr>
            <p:nvPr/>
          </p:nvSpPr>
          <p:spPr bwMode="gray">
            <a:xfrm>
              <a:off x="119636" y="2589201"/>
              <a:ext cx="647999" cy="20003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ko-KR" sz="1000" b="1" dirty="0" smtClean="0">
                  <a:solidFill>
                    <a:srgbClr val="000000"/>
                  </a:solidFill>
                  <a:latin typeface="맑은 고딕"/>
                </a:rPr>
                <a:t>CPU</a:t>
              </a:r>
              <a:endParaRPr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  <p:sp>
          <p:nvSpPr>
            <p:cNvPr id="34" name="Rectangle 5"/>
            <p:cNvSpPr>
              <a:spLocks noChangeArrowheads="1"/>
            </p:cNvSpPr>
            <p:nvPr/>
          </p:nvSpPr>
          <p:spPr bwMode="gray">
            <a:xfrm>
              <a:off x="119636" y="2827321"/>
              <a:ext cx="657216" cy="20003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ko-KR" sz="1000" b="1" dirty="0" smtClean="0">
                  <a:solidFill>
                    <a:srgbClr val="000000"/>
                  </a:solidFill>
                  <a:latin typeface="맑은 고딕"/>
                </a:rPr>
                <a:t>CPU</a:t>
              </a:r>
              <a:endParaRPr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  <p:sp>
          <p:nvSpPr>
            <p:cNvPr id="35" name="순서도: 자기 디스크 34"/>
            <p:cNvSpPr/>
            <p:nvPr/>
          </p:nvSpPr>
          <p:spPr bwMode="auto">
            <a:xfrm>
              <a:off x="119636" y="3158332"/>
              <a:ext cx="647999" cy="313529"/>
            </a:xfrm>
            <a:prstGeom prst="flowChartMagneticDisk">
              <a:avLst/>
            </a:prstGeom>
            <a:solidFill>
              <a:schemeClr val="bg1">
                <a:lumMod val="75000"/>
              </a:schemeClr>
            </a:solidFill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 latinLnBrk="0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ko-KR" sz="1000" b="1" dirty="0">
                  <a:solidFill>
                    <a:srgbClr val="000000"/>
                  </a:solidFill>
                  <a:latin typeface="맑은 고딕"/>
                </a:rPr>
                <a:t>File System</a:t>
              </a:r>
              <a:endParaRPr kumimoji="1"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</p:grpSp>
      <p:grpSp>
        <p:nvGrpSpPr>
          <p:cNvPr id="4" name="그룹 35"/>
          <p:cNvGrpSpPr/>
          <p:nvPr/>
        </p:nvGrpSpPr>
        <p:grpSpPr>
          <a:xfrm>
            <a:off x="5888126" y="3343404"/>
            <a:ext cx="926901" cy="1017613"/>
            <a:chOff x="73906" y="2479662"/>
            <a:chExt cx="753107" cy="1115612"/>
          </a:xfrm>
        </p:grpSpPr>
        <p:sp>
          <p:nvSpPr>
            <p:cNvPr id="37" name="Rectangle 5"/>
            <p:cNvSpPr>
              <a:spLocks noChangeArrowheads="1"/>
            </p:cNvSpPr>
            <p:nvPr/>
          </p:nvSpPr>
          <p:spPr bwMode="gray">
            <a:xfrm>
              <a:off x="73906" y="2479662"/>
              <a:ext cx="753107" cy="1115612"/>
            </a:xfrm>
            <a:prstGeom prst="rect">
              <a:avLst/>
            </a:prstGeom>
            <a:solidFill>
              <a:schemeClr val="bg1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  <p:sp>
          <p:nvSpPr>
            <p:cNvPr id="38" name="Rectangle 5"/>
            <p:cNvSpPr>
              <a:spLocks noChangeArrowheads="1"/>
            </p:cNvSpPr>
            <p:nvPr/>
          </p:nvSpPr>
          <p:spPr bwMode="gray">
            <a:xfrm>
              <a:off x="119636" y="2589201"/>
              <a:ext cx="647999" cy="20003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ko-KR" sz="1000" b="1" dirty="0" smtClean="0">
                  <a:solidFill>
                    <a:srgbClr val="000000"/>
                  </a:solidFill>
                  <a:latin typeface="맑은 고딕"/>
                </a:rPr>
                <a:t>CPU</a:t>
              </a:r>
              <a:endParaRPr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  <p:sp>
          <p:nvSpPr>
            <p:cNvPr id="39" name="Rectangle 5"/>
            <p:cNvSpPr>
              <a:spLocks noChangeArrowheads="1"/>
            </p:cNvSpPr>
            <p:nvPr/>
          </p:nvSpPr>
          <p:spPr bwMode="gray">
            <a:xfrm>
              <a:off x="119636" y="2827320"/>
              <a:ext cx="657216" cy="20003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ko-KR" sz="1000" b="1" dirty="0" smtClean="0">
                  <a:solidFill>
                    <a:srgbClr val="000000"/>
                  </a:solidFill>
                  <a:latin typeface="맑은 고딕"/>
                </a:rPr>
                <a:t>CPU</a:t>
              </a:r>
              <a:endParaRPr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  <p:sp>
          <p:nvSpPr>
            <p:cNvPr id="40" name="순서도: 자기 디스크 39"/>
            <p:cNvSpPr/>
            <p:nvPr/>
          </p:nvSpPr>
          <p:spPr bwMode="auto">
            <a:xfrm>
              <a:off x="119636" y="3158332"/>
              <a:ext cx="647999" cy="313529"/>
            </a:xfrm>
            <a:prstGeom prst="flowChartMagneticDisk">
              <a:avLst/>
            </a:prstGeom>
            <a:solidFill>
              <a:schemeClr val="bg1">
                <a:lumMod val="75000"/>
              </a:schemeClr>
            </a:solidFill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 latinLnBrk="0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ko-KR" sz="1000" b="1" dirty="0">
                  <a:solidFill>
                    <a:srgbClr val="000000"/>
                  </a:solidFill>
                  <a:latin typeface="맑은 고딕"/>
                </a:rPr>
                <a:t>File System</a:t>
              </a:r>
              <a:endParaRPr kumimoji="1"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</p:grpSp>
      <p:grpSp>
        <p:nvGrpSpPr>
          <p:cNvPr id="5" name="그룹 40"/>
          <p:cNvGrpSpPr/>
          <p:nvPr/>
        </p:nvGrpSpPr>
        <p:grpSpPr>
          <a:xfrm>
            <a:off x="7344562" y="3346719"/>
            <a:ext cx="926901" cy="1006073"/>
            <a:chOff x="73906" y="2479662"/>
            <a:chExt cx="753107" cy="1115612"/>
          </a:xfrm>
        </p:grpSpPr>
        <p:sp>
          <p:nvSpPr>
            <p:cNvPr id="42" name="Rectangle 5"/>
            <p:cNvSpPr>
              <a:spLocks noChangeArrowheads="1"/>
            </p:cNvSpPr>
            <p:nvPr/>
          </p:nvSpPr>
          <p:spPr bwMode="gray">
            <a:xfrm>
              <a:off x="73906" y="2479662"/>
              <a:ext cx="753107" cy="1115612"/>
            </a:xfrm>
            <a:prstGeom prst="rect">
              <a:avLst/>
            </a:prstGeom>
            <a:solidFill>
              <a:schemeClr val="bg1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  <p:sp>
          <p:nvSpPr>
            <p:cNvPr id="43" name="Rectangle 5"/>
            <p:cNvSpPr>
              <a:spLocks noChangeArrowheads="1"/>
            </p:cNvSpPr>
            <p:nvPr/>
          </p:nvSpPr>
          <p:spPr bwMode="gray">
            <a:xfrm>
              <a:off x="128853" y="2589201"/>
              <a:ext cx="647999" cy="20003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ko-KR" sz="1000" b="1" dirty="0" smtClean="0">
                  <a:solidFill>
                    <a:srgbClr val="000000"/>
                  </a:solidFill>
                  <a:latin typeface="맑은 고딕"/>
                </a:rPr>
                <a:t>CPU</a:t>
              </a:r>
              <a:endParaRPr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  <p:sp>
          <p:nvSpPr>
            <p:cNvPr id="44" name="Rectangle 5"/>
            <p:cNvSpPr>
              <a:spLocks noChangeArrowheads="1"/>
            </p:cNvSpPr>
            <p:nvPr/>
          </p:nvSpPr>
          <p:spPr bwMode="gray">
            <a:xfrm>
              <a:off x="119636" y="2827321"/>
              <a:ext cx="657216" cy="20003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ko-KR" sz="1000" b="1" dirty="0" smtClean="0">
                  <a:solidFill>
                    <a:srgbClr val="000000"/>
                  </a:solidFill>
                  <a:latin typeface="맑은 고딕"/>
                </a:rPr>
                <a:t>CPU</a:t>
              </a:r>
              <a:endParaRPr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  <p:sp>
          <p:nvSpPr>
            <p:cNvPr id="45" name="순서도: 자기 디스크 44"/>
            <p:cNvSpPr/>
            <p:nvPr/>
          </p:nvSpPr>
          <p:spPr bwMode="auto">
            <a:xfrm>
              <a:off x="119636" y="3158332"/>
              <a:ext cx="647999" cy="313529"/>
            </a:xfrm>
            <a:prstGeom prst="flowChartMagneticDisk">
              <a:avLst/>
            </a:prstGeom>
            <a:solidFill>
              <a:schemeClr val="bg1">
                <a:lumMod val="75000"/>
              </a:schemeClr>
            </a:solidFill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 latinLnBrk="0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ko-KR" sz="1000" b="1" dirty="0">
                  <a:solidFill>
                    <a:srgbClr val="000000"/>
                  </a:solidFill>
                  <a:latin typeface="맑은 고딕"/>
                </a:rPr>
                <a:t>File System</a:t>
              </a:r>
              <a:endParaRPr kumimoji="1"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</p:grpSp>
      <p:grpSp>
        <p:nvGrpSpPr>
          <p:cNvPr id="9" name="그룹 45"/>
          <p:cNvGrpSpPr/>
          <p:nvPr/>
        </p:nvGrpSpPr>
        <p:grpSpPr>
          <a:xfrm>
            <a:off x="8333222" y="3346718"/>
            <a:ext cx="926901" cy="1017614"/>
            <a:chOff x="73906" y="2479662"/>
            <a:chExt cx="753107" cy="1115612"/>
          </a:xfrm>
        </p:grpSpPr>
        <p:sp>
          <p:nvSpPr>
            <p:cNvPr id="47" name="Rectangle 5"/>
            <p:cNvSpPr>
              <a:spLocks noChangeArrowheads="1"/>
            </p:cNvSpPr>
            <p:nvPr/>
          </p:nvSpPr>
          <p:spPr bwMode="gray">
            <a:xfrm>
              <a:off x="73906" y="2479662"/>
              <a:ext cx="753107" cy="1115612"/>
            </a:xfrm>
            <a:prstGeom prst="rect">
              <a:avLst/>
            </a:prstGeom>
            <a:solidFill>
              <a:schemeClr val="bg1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  <p:sp>
          <p:nvSpPr>
            <p:cNvPr id="48" name="Rectangle 5"/>
            <p:cNvSpPr>
              <a:spLocks noChangeArrowheads="1"/>
            </p:cNvSpPr>
            <p:nvPr/>
          </p:nvSpPr>
          <p:spPr bwMode="gray">
            <a:xfrm>
              <a:off x="119636" y="2589201"/>
              <a:ext cx="647999" cy="20003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ko-KR" sz="1000" b="1" dirty="0" smtClean="0">
                  <a:solidFill>
                    <a:srgbClr val="000000"/>
                  </a:solidFill>
                  <a:latin typeface="맑은 고딕"/>
                </a:rPr>
                <a:t>CPU</a:t>
              </a:r>
              <a:endParaRPr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  <p:sp>
          <p:nvSpPr>
            <p:cNvPr id="49" name="Rectangle 5"/>
            <p:cNvSpPr>
              <a:spLocks noChangeArrowheads="1"/>
            </p:cNvSpPr>
            <p:nvPr/>
          </p:nvSpPr>
          <p:spPr bwMode="gray">
            <a:xfrm>
              <a:off x="119636" y="2827321"/>
              <a:ext cx="657216" cy="20003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ko-KR" sz="1000" b="1" dirty="0" smtClean="0">
                  <a:solidFill>
                    <a:srgbClr val="000000"/>
                  </a:solidFill>
                  <a:latin typeface="맑은 고딕"/>
                </a:rPr>
                <a:t>CPU</a:t>
              </a:r>
              <a:endParaRPr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  <p:sp>
          <p:nvSpPr>
            <p:cNvPr id="50" name="순서도: 자기 디스크 49"/>
            <p:cNvSpPr/>
            <p:nvPr/>
          </p:nvSpPr>
          <p:spPr bwMode="auto">
            <a:xfrm>
              <a:off x="119636" y="3158332"/>
              <a:ext cx="647999" cy="313529"/>
            </a:xfrm>
            <a:prstGeom prst="flowChartMagneticDisk">
              <a:avLst/>
            </a:prstGeom>
            <a:solidFill>
              <a:schemeClr val="bg1">
                <a:lumMod val="75000"/>
              </a:schemeClr>
            </a:solidFill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 latinLnBrk="0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ko-KR" sz="1000" b="1" dirty="0">
                  <a:solidFill>
                    <a:srgbClr val="000000"/>
                  </a:solidFill>
                  <a:latin typeface="맑은 고딕"/>
                </a:rPr>
                <a:t>File System</a:t>
              </a:r>
              <a:endParaRPr kumimoji="1"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</p:grpSp>
      <p:grpSp>
        <p:nvGrpSpPr>
          <p:cNvPr id="10" name="그룹 50"/>
          <p:cNvGrpSpPr/>
          <p:nvPr/>
        </p:nvGrpSpPr>
        <p:grpSpPr>
          <a:xfrm>
            <a:off x="9305106" y="3346719"/>
            <a:ext cx="926901" cy="1017613"/>
            <a:chOff x="73906" y="2479662"/>
            <a:chExt cx="753107" cy="1115612"/>
          </a:xfrm>
        </p:grpSpPr>
        <p:sp>
          <p:nvSpPr>
            <p:cNvPr id="52" name="Rectangle 5"/>
            <p:cNvSpPr>
              <a:spLocks noChangeArrowheads="1"/>
            </p:cNvSpPr>
            <p:nvPr/>
          </p:nvSpPr>
          <p:spPr bwMode="gray">
            <a:xfrm>
              <a:off x="73906" y="2479662"/>
              <a:ext cx="753107" cy="1115612"/>
            </a:xfrm>
            <a:prstGeom prst="rect">
              <a:avLst/>
            </a:prstGeom>
            <a:solidFill>
              <a:schemeClr val="bg1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  <p:sp>
          <p:nvSpPr>
            <p:cNvPr id="53" name="Rectangle 5"/>
            <p:cNvSpPr>
              <a:spLocks noChangeArrowheads="1"/>
            </p:cNvSpPr>
            <p:nvPr/>
          </p:nvSpPr>
          <p:spPr bwMode="gray">
            <a:xfrm>
              <a:off x="119636" y="2589201"/>
              <a:ext cx="647999" cy="20003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ko-KR" sz="1000" b="1" dirty="0" smtClean="0">
                  <a:solidFill>
                    <a:srgbClr val="000000"/>
                  </a:solidFill>
                  <a:latin typeface="맑은 고딕"/>
                </a:rPr>
                <a:t>CPU</a:t>
              </a:r>
              <a:endParaRPr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  <p:sp>
          <p:nvSpPr>
            <p:cNvPr id="54" name="Rectangle 5"/>
            <p:cNvSpPr>
              <a:spLocks noChangeArrowheads="1"/>
            </p:cNvSpPr>
            <p:nvPr/>
          </p:nvSpPr>
          <p:spPr bwMode="gray">
            <a:xfrm>
              <a:off x="119636" y="2827320"/>
              <a:ext cx="657216" cy="20003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ko-KR" sz="1000" b="1" dirty="0" smtClean="0">
                  <a:solidFill>
                    <a:srgbClr val="000000"/>
                  </a:solidFill>
                  <a:latin typeface="맑은 고딕"/>
                </a:rPr>
                <a:t>CPU</a:t>
              </a:r>
              <a:endParaRPr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  <p:sp>
          <p:nvSpPr>
            <p:cNvPr id="55" name="순서도: 자기 디스크 54"/>
            <p:cNvSpPr/>
            <p:nvPr/>
          </p:nvSpPr>
          <p:spPr bwMode="auto">
            <a:xfrm>
              <a:off x="119636" y="3158332"/>
              <a:ext cx="647999" cy="313529"/>
            </a:xfrm>
            <a:prstGeom prst="flowChartMagneticDisk">
              <a:avLst/>
            </a:prstGeom>
            <a:solidFill>
              <a:schemeClr val="bg1">
                <a:lumMod val="75000"/>
              </a:schemeClr>
            </a:solidFill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 latinLnBrk="0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ko-KR" sz="1000" b="1" dirty="0">
                  <a:solidFill>
                    <a:srgbClr val="000000"/>
                  </a:solidFill>
                  <a:latin typeface="맑은 고딕"/>
                </a:rPr>
                <a:t>File System</a:t>
              </a:r>
              <a:endParaRPr kumimoji="1"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5125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데이터 처리에 있어서 </a:t>
            </a:r>
            <a:r>
              <a:rPr lang="en-US" altLang="ko-KR" b="1" dirty="0"/>
              <a:t>Hadoop, RDMBS</a:t>
            </a:r>
            <a:r>
              <a:rPr lang="ko-KR" altLang="en-US" b="1" dirty="0"/>
              <a:t>의 위치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38</a:t>
            </a:fld>
            <a:r>
              <a:rPr lang="en-US" smtClean="0"/>
              <a:t> - 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527" y="1576726"/>
            <a:ext cx="8686800" cy="4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8113770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데이터베이스와 </a:t>
            </a:r>
            <a:r>
              <a:rPr lang="en-US" altLang="ko-KR" b="1" dirty="0"/>
              <a:t>Hadoop </a:t>
            </a:r>
            <a:r>
              <a:rPr lang="ko-KR" altLang="en-US" b="1" dirty="0"/>
              <a:t>비교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39</a:t>
            </a:fld>
            <a:r>
              <a:rPr lang="en-US" smtClean="0"/>
              <a:t> - </a:t>
            </a:r>
            <a:endParaRPr lang="en-US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6342476"/>
              </p:ext>
            </p:extLst>
          </p:nvPr>
        </p:nvGraphicFramePr>
        <p:xfrm>
          <a:off x="573999" y="1157283"/>
          <a:ext cx="11059518" cy="5273040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2102013"/>
                <a:gridCol w="3856117"/>
                <a:gridCol w="5101388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구분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RDB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 smtClean="0"/>
                        <a:t>빅데이터</a:t>
                      </a:r>
                      <a:endParaRPr lang="ko-KR" alt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데이터 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정규화를 만족하는 정형 데이터 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비정형</a:t>
                      </a:r>
                      <a:r>
                        <a:rPr lang="en-US" altLang="ko-KR" sz="1600" dirty="0" smtClean="0"/>
                        <a:t>, </a:t>
                      </a:r>
                      <a:r>
                        <a:rPr lang="ko-KR" altLang="en-US" sz="1600" dirty="0" err="1" smtClean="0"/>
                        <a:t>반정형</a:t>
                      </a:r>
                      <a:r>
                        <a:rPr lang="ko-KR" altLang="en-US" sz="1600" dirty="0" smtClean="0"/>
                        <a:t> 데이터 </a:t>
                      </a:r>
                      <a:endParaRPr lang="ko-KR" alt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하드웨어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고가의 저장장치</a:t>
                      </a:r>
                      <a:r>
                        <a:rPr lang="en-US" altLang="ko-KR" sz="1600" dirty="0" smtClean="0"/>
                        <a:t/>
                      </a:r>
                      <a:br>
                        <a:rPr lang="en-US" altLang="ko-KR" sz="1600" dirty="0" smtClean="0"/>
                      </a:br>
                      <a:r>
                        <a:rPr lang="ko-KR" altLang="en-US" sz="1600" dirty="0" err="1" smtClean="0"/>
                        <a:t>관계형</a:t>
                      </a:r>
                      <a:r>
                        <a:rPr lang="ko-KR" altLang="en-US" sz="1600" dirty="0" smtClean="0"/>
                        <a:t> 데이터베이스 서버</a:t>
                      </a:r>
                      <a:endParaRPr lang="en-US" altLang="ko-KR" sz="1600" dirty="0" smtClean="0"/>
                    </a:p>
                    <a:p>
                      <a:pPr latinLnBrk="1"/>
                      <a:r>
                        <a:rPr lang="en-US" altLang="ko-KR" sz="1600" dirty="0" smtClean="0"/>
                        <a:t>Data Warehouse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저가의 </a:t>
                      </a:r>
                      <a:r>
                        <a:rPr lang="en-US" altLang="ko-KR" sz="1600" dirty="0" smtClean="0"/>
                        <a:t>Linux </a:t>
                      </a:r>
                      <a:r>
                        <a:rPr lang="ko-KR" altLang="en-US" sz="1600" dirty="0" smtClean="0"/>
                        <a:t>또는 </a:t>
                      </a:r>
                      <a:r>
                        <a:rPr lang="ko-KR" altLang="en-US" sz="1600" dirty="0" err="1" smtClean="0"/>
                        <a:t>클라우드</a:t>
                      </a:r>
                      <a:r>
                        <a:rPr lang="ko-KR" altLang="en-US" sz="1600" dirty="0" smtClean="0"/>
                        <a:t> 환경</a:t>
                      </a:r>
                      <a:r>
                        <a:rPr lang="en-US" altLang="ko-KR" sz="1600" dirty="0" smtClean="0"/>
                        <a:t/>
                      </a:r>
                      <a:br>
                        <a:rPr lang="en-US" altLang="ko-KR" sz="1600" dirty="0" smtClean="0"/>
                      </a:br>
                      <a:r>
                        <a:rPr lang="ko-KR" altLang="en-US" sz="1600" dirty="0" err="1" smtClean="0"/>
                        <a:t>리눅스를</a:t>
                      </a:r>
                      <a:r>
                        <a:rPr lang="ko-KR" altLang="en-US" sz="1600" dirty="0" smtClean="0"/>
                        <a:t> 병렬로 연결하고 데이터를 서로 복제하여 하나의 </a:t>
                      </a:r>
                      <a:r>
                        <a:rPr lang="ko-KR" altLang="en-US" sz="1600" dirty="0" err="1" smtClean="0"/>
                        <a:t>노드가</a:t>
                      </a:r>
                      <a:r>
                        <a:rPr lang="ko-KR" altLang="en-US" sz="1600" dirty="0" smtClean="0"/>
                        <a:t> 오류를 일으켜도 데이터를 복제한 다른 </a:t>
                      </a:r>
                      <a:r>
                        <a:rPr lang="ko-KR" altLang="en-US" sz="1600" dirty="0" err="1" smtClean="0"/>
                        <a:t>리눅스</a:t>
                      </a:r>
                      <a:r>
                        <a:rPr lang="ko-KR" altLang="en-US" sz="1600" dirty="0" smtClean="0"/>
                        <a:t> </a:t>
                      </a:r>
                      <a:r>
                        <a:rPr lang="ko-KR" altLang="en-US" sz="1600" dirty="0" err="1" smtClean="0"/>
                        <a:t>노드로부터</a:t>
                      </a:r>
                      <a:r>
                        <a:rPr lang="ko-KR" altLang="en-US" sz="1600" dirty="0" smtClean="0"/>
                        <a:t> 필요한 작업을 수행</a:t>
                      </a:r>
                      <a:endParaRPr lang="ko-KR" alt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비정형 데이터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Scale Up (</a:t>
                      </a:r>
                      <a:r>
                        <a:rPr lang="ko-KR" altLang="en-US" sz="1600" dirty="0" err="1" smtClean="0"/>
                        <a:t>고사양으로</a:t>
                      </a:r>
                      <a:r>
                        <a:rPr lang="ko-KR" altLang="en-US" sz="1600" dirty="0" smtClean="0"/>
                        <a:t> 업그레이드하여 시스템 확장</a:t>
                      </a:r>
                      <a:r>
                        <a:rPr lang="en-US" altLang="ko-KR" sz="1600" dirty="0" smtClean="0"/>
                        <a:t>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Scale</a:t>
                      </a:r>
                      <a:r>
                        <a:rPr lang="en-US" altLang="ko-KR" sz="1600" baseline="0" dirty="0" smtClean="0"/>
                        <a:t> Out (</a:t>
                      </a:r>
                      <a:r>
                        <a:rPr lang="ko-KR" altLang="en-US" sz="1600" baseline="0" dirty="0" smtClean="0"/>
                        <a:t>병렬로 확장</a:t>
                      </a:r>
                      <a:r>
                        <a:rPr lang="en-US" altLang="ko-KR" sz="1600" baseline="0" dirty="0" smtClean="0"/>
                        <a:t>)</a:t>
                      </a:r>
                      <a:endParaRPr lang="ko-KR" alt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소프트웨어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err="1" smtClean="0"/>
                        <a:t>관계형</a:t>
                      </a:r>
                      <a:r>
                        <a:rPr lang="ko-KR" altLang="en-US" sz="1600" dirty="0" smtClean="0"/>
                        <a:t> 데이터베이스 시스템</a:t>
                      </a:r>
                      <a:endParaRPr lang="en-US" altLang="ko-KR" sz="1600" dirty="0" smtClean="0"/>
                    </a:p>
                    <a:p>
                      <a:pPr latinLnBrk="1"/>
                      <a:r>
                        <a:rPr lang="ko-KR" altLang="en-US" sz="1600" dirty="0" smtClean="0"/>
                        <a:t>통계 패키지</a:t>
                      </a:r>
                      <a:r>
                        <a:rPr lang="en-US" altLang="ko-KR" sz="1600" dirty="0" smtClean="0"/>
                        <a:t>(SAS, SPSS)</a:t>
                      </a:r>
                      <a:br>
                        <a:rPr lang="en-US" altLang="ko-KR" sz="1600" dirty="0" smtClean="0"/>
                      </a:br>
                      <a:r>
                        <a:rPr lang="en-US" altLang="ko-KR" sz="1600" dirty="0" smtClean="0"/>
                        <a:t>Data Mining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err="1" smtClean="0"/>
                        <a:t>오픈소스</a:t>
                      </a:r>
                      <a:r>
                        <a:rPr lang="ko-KR" altLang="en-US" sz="1600" dirty="0" smtClean="0"/>
                        <a:t> 형태의 무료 패키지</a:t>
                      </a:r>
                      <a:endParaRPr lang="en-US" altLang="ko-KR" sz="1600" dirty="0" smtClean="0"/>
                    </a:p>
                    <a:p>
                      <a:pPr latinLnBrk="1"/>
                      <a:r>
                        <a:rPr lang="en-US" altLang="ko-KR" sz="1600" dirty="0" err="1" smtClean="0"/>
                        <a:t>Hadoop</a:t>
                      </a:r>
                      <a:r>
                        <a:rPr lang="en-US" altLang="ko-KR" sz="1600" dirty="0" smtClean="0"/>
                        <a:t>, </a:t>
                      </a:r>
                      <a:r>
                        <a:rPr lang="en-US" altLang="ko-KR" sz="1600" dirty="0" err="1" smtClean="0"/>
                        <a:t>NoSQL</a:t>
                      </a:r>
                      <a:endParaRPr lang="en-US" altLang="ko-KR" sz="1600" dirty="0" smtClean="0"/>
                    </a:p>
                    <a:p>
                      <a:pPr latinLnBrk="1"/>
                      <a:r>
                        <a:rPr lang="ko-KR" altLang="en-US" sz="1600" dirty="0" smtClean="0"/>
                        <a:t>무료 통계 솔루션</a:t>
                      </a:r>
                      <a:r>
                        <a:rPr lang="en-US" altLang="ko-KR" sz="1600" dirty="0" smtClean="0"/>
                        <a:t>®</a:t>
                      </a:r>
                      <a:endParaRPr lang="ko-KR" alt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Data Size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Gigabytes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Petabytes</a:t>
                      </a:r>
                      <a:endParaRPr lang="ko-KR" alt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Access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Interactive</a:t>
                      </a:r>
                      <a:r>
                        <a:rPr lang="en-US" altLang="ko-KR" sz="1600" baseline="0" dirty="0" smtClean="0"/>
                        <a:t> and batch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Batch</a:t>
                      </a:r>
                      <a:endParaRPr lang="ko-KR" alt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Update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Read and write</a:t>
                      </a:r>
                      <a:r>
                        <a:rPr lang="en-US" altLang="ko-KR" sz="1600" baseline="0" dirty="0" smtClean="0"/>
                        <a:t> many times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Write once, read many times</a:t>
                      </a:r>
                      <a:endParaRPr lang="ko-KR" alt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Integrity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High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Low</a:t>
                      </a:r>
                      <a:endParaRPr lang="ko-KR" alt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통계 법칙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Pareto’s law (</a:t>
                      </a:r>
                      <a:r>
                        <a:rPr lang="ko-KR" altLang="en-US" sz="1600" dirty="0" smtClean="0"/>
                        <a:t>전체 결과의 </a:t>
                      </a:r>
                      <a:r>
                        <a:rPr lang="en-US" altLang="ko-KR" sz="1600" dirty="0" smtClean="0"/>
                        <a:t>80%</a:t>
                      </a:r>
                      <a:r>
                        <a:rPr lang="ko-KR" altLang="en-US" sz="1600" dirty="0" smtClean="0"/>
                        <a:t>가</a:t>
                      </a:r>
                      <a:r>
                        <a:rPr lang="en-US" altLang="ko-KR" sz="1600" dirty="0" smtClean="0"/>
                        <a:t> </a:t>
                      </a:r>
                      <a:r>
                        <a:rPr lang="ko-KR" altLang="en-US" sz="1600" dirty="0" smtClean="0"/>
                        <a:t>전체 원인의 </a:t>
                      </a:r>
                      <a:r>
                        <a:rPr lang="en-US" altLang="ko-KR" sz="1600" dirty="0" smtClean="0"/>
                        <a:t>20%</a:t>
                      </a:r>
                      <a:r>
                        <a:rPr lang="ko-KR" altLang="en-US" sz="1600" dirty="0" smtClean="0"/>
                        <a:t>에서 일어나는 현상</a:t>
                      </a:r>
                      <a:r>
                        <a:rPr lang="en-US" altLang="ko-KR" sz="1600" dirty="0" smtClean="0"/>
                        <a:t>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Long-tail</a:t>
                      </a:r>
                      <a:r>
                        <a:rPr lang="en-US" altLang="ko-KR" sz="1600" baseline="0" dirty="0" smtClean="0"/>
                        <a:t> law (</a:t>
                      </a:r>
                      <a:r>
                        <a:rPr lang="ko-KR" altLang="en-US" sz="1600" baseline="0" dirty="0" smtClean="0"/>
                        <a:t>전체 제품의 하위 </a:t>
                      </a:r>
                      <a:r>
                        <a:rPr lang="en-US" altLang="ko-KR" sz="1600" baseline="0" dirty="0" smtClean="0"/>
                        <a:t>80%</a:t>
                      </a:r>
                      <a:r>
                        <a:rPr lang="ko-KR" altLang="en-US" sz="1600" baseline="0" dirty="0" smtClean="0"/>
                        <a:t>에 해당하는 다수가 상위 </a:t>
                      </a:r>
                      <a:r>
                        <a:rPr lang="en-US" altLang="ko-KR" sz="1600" baseline="0" dirty="0" smtClean="0"/>
                        <a:t>20%</a:t>
                      </a:r>
                      <a:r>
                        <a:rPr lang="ko-KR" altLang="en-US" sz="1600" baseline="0" dirty="0" smtClean="0"/>
                        <a:t>보다 더 뛰어난 가치를 창출한다</a:t>
                      </a:r>
                      <a:r>
                        <a:rPr lang="en-US" altLang="ko-KR" sz="1600" baseline="0" dirty="0" smtClean="0"/>
                        <a:t>.)</a:t>
                      </a:r>
                      <a:endParaRPr lang="ko-KR" altLang="en-US" sz="16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22905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7"/>
          <p:cNvSpPr txBox="1">
            <a:spLocks/>
          </p:cNvSpPr>
          <p:nvPr/>
        </p:nvSpPr>
        <p:spPr bwMode="auto">
          <a:xfrm>
            <a:off x="652300" y="1144476"/>
            <a:ext cx="10513853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Blip>
                <a:blip r:embed="rId3"/>
              </a:buBlip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pPr marL="0" indent="0">
              <a:buNone/>
            </a:pPr>
            <a:endParaRPr lang="en-US" altLang="ko-KR" sz="2000" dirty="0"/>
          </a:p>
        </p:txBody>
      </p:sp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8" y="305361"/>
            <a:ext cx="3504000" cy="432000"/>
          </a:xfrm>
        </p:spPr>
        <p:txBody>
          <a:bodyPr/>
          <a:lstStyle/>
          <a:p>
            <a:r>
              <a:rPr lang="en-US" altLang="ko-KR" b="1" dirty="0">
                <a:latin typeface="+mn-ea"/>
                <a:ea typeface="+mn-ea"/>
                <a:cs typeface="JBold" pitchFamily="18" charset="-127"/>
              </a:rPr>
              <a:t>1. </a:t>
            </a:r>
            <a:r>
              <a:rPr lang="ko-KR" altLang="en-US" b="1" dirty="0" err="1" smtClean="0">
                <a:latin typeface="+mn-ea"/>
                <a:ea typeface="+mn-ea"/>
                <a:cs typeface="JBold" pitchFamily="18" charset="-127"/>
              </a:rPr>
              <a:t>빅데이터</a:t>
            </a:r>
            <a:endParaRPr lang="ko-KR" altLang="en-US" sz="2000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4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16898" y="1000298"/>
            <a:ext cx="11570302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dirty="0" err="1"/>
              <a:t>반정형</a:t>
            </a:r>
            <a:r>
              <a:rPr lang="ko-KR" altLang="en-US" dirty="0"/>
              <a:t> 데이터</a:t>
            </a:r>
            <a:r>
              <a:rPr lang="en-US" altLang="ko-KR" dirty="0"/>
              <a:t>(Semi-</a:t>
            </a:r>
            <a:r>
              <a:rPr lang="en-US" altLang="ko-KR" dirty="0" err="1"/>
              <a:t>Structred</a:t>
            </a:r>
            <a:r>
              <a:rPr lang="en-US" altLang="ko-KR" dirty="0"/>
              <a:t> Data)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데이터 내부에 정형데이터의 스키마에 해당되는 메타데이터를 갖고 있으며</a:t>
            </a:r>
            <a:r>
              <a:rPr lang="en-US" altLang="ko-KR" dirty="0"/>
              <a:t>. </a:t>
            </a:r>
            <a:r>
              <a:rPr lang="ko-KR" altLang="en-US" dirty="0"/>
              <a:t>일반적으로 파일 형태로 저장된다</a:t>
            </a:r>
            <a:r>
              <a:rPr lang="en-US" altLang="ko-KR" dirty="0"/>
              <a:t>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데이터 내부에 데이터 구조에 대한 </a:t>
            </a:r>
            <a:r>
              <a:rPr lang="ko-KR" altLang="en-US" dirty="0" err="1"/>
              <a:t>메터정보를</a:t>
            </a:r>
            <a:r>
              <a:rPr lang="ko-KR" altLang="en-US" dirty="0"/>
              <a:t> 갖고 있기 때문에 어떤 형태를 가진 데이터인지를 파악하는 것이 필요하다</a:t>
            </a:r>
            <a:r>
              <a:rPr lang="en-US" altLang="ko-KR" dirty="0"/>
              <a:t>. 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데이터 내부에 있는 규칙성을 파악해 데이터를 </a:t>
            </a:r>
            <a:r>
              <a:rPr lang="ko-KR" altLang="en-US" dirty="0" err="1"/>
              <a:t>파싱할</a:t>
            </a:r>
            <a:r>
              <a:rPr lang="ko-KR" altLang="en-US" dirty="0"/>
              <a:t> 수 있는 </a:t>
            </a:r>
            <a:r>
              <a:rPr lang="ko-KR" altLang="en-US" dirty="0" err="1"/>
              <a:t>파싱</a:t>
            </a:r>
            <a:r>
              <a:rPr lang="ko-KR" altLang="en-US" dirty="0"/>
              <a:t> 규칙을 적용한다</a:t>
            </a:r>
            <a:r>
              <a:rPr lang="en-US" altLang="ko-KR" dirty="0"/>
              <a:t>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보통 </a:t>
            </a:r>
            <a:r>
              <a:rPr lang="en-US" altLang="ko-KR" dirty="0"/>
              <a:t>API </a:t>
            </a:r>
            <a:r>
              <a:rPr lang="ko-KR" altLang="en-US" dirty="0"/>
              <a:t>형태로 제공되기 때문에 데이터 처리 기술이 요구 된다</a:t>
            </a:r>
            <a:r>
              <a:rPr lang="en-US" altLang="ko-KR" dirty="0"/>
              <a:t>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데이터의 메타구조를 해석해 정형 데이터 형태로 바꿀 수 있는 아키텍처 구조를 수정해야 한다</a:t>
            </a:r>
            <a:r>
              <a:rPr lang="en-US" altLang="ko-KR" dirty="0"/>
              <a:t>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데이터의 제공자가 선별해 제공하는 데이터로 잠재적 가치는 </a:t>
            </a:r>
            <a:r>
              <a:rPr lang="ko-KR" altLang="en-US" dirty="0" smtClean="0"/>
              <a:t>정형 </a:t>
            </a:r>
            <a:r>
              <a:rPr lang="ko-KR" altLang="en-US" dirty="0"/>
              <a:t>데이터 보다 높다</a:t>
            </a:r>
            <a:r>
              <a:rPr lang="en-US" altLang="ko-KR" dirty="0" smtClean="0"/>
              <a:t>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dirty="0"/>
              <a:t>URL </a:t>
            </a:r>
            <a:r>
              <a:rPr lang="ko-KR" altLang="en-US" dirty="0"/>
              <a:t>형태로 존재 </a:t>
            </a:r>
            <a:r>
              <a:rPr lang="en-US" altLang="ko-KR" dirty="0"/>
              <a:t>- HTML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오픈 </a:t>
            </a:r>
            <a:r>
              <a:rPr lang="en-US" altLang="ko-KR" dirty="0"/>
              <a:t>API </a:t>
            </a:r>
            <a:r>
              <a:rPr lang="ko-KR" altLang="en-US" dirty="0"/>
              <a:t>형태로 제공 </a:t>
            </a:r>
            <a:r>
              <a:rPr lang="en-US" altLang="ko-KR" dirty="0"/>
              <a:t>- XML, JSON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로그형태 </a:t>
            </a:r>
            <a:r>
              <a:rPr lang="en-US" altLang="ko-KR" dirty="0"/>
              <a:t>- </a:t>
            </a:r>
            <a:r>
              <a:rPr lang="ko-KR" altLang="en-US" dirty="0" err="1"/>
              <a:t>웹로그</a:t>
            </a:r>
            <a:r>
              <a:rPr lang="en-US" altLang="ko-KR" dirty="0"/>
              <a:t>, IOT</a:t>
            </a:r>
            <a:r>
              <a:rPr lang="ko-KR" altLang="en-US" dirty="0"/>
              <a:t>에서 제공하는 센서 데이터</a:t>
            </a:r>
            <a:endParaRPr lang="en-US" altLang="ko-KR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2250" y="3634599"/>
            <a:ext cx="3228975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531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err="1" smtClean="0"/>
              <a:t>Hadoop</a:t>
            </a:r>
            <a:r>
              <a:rPr lang="en-US" altLang="ko-KR" b="1" dirty="0" smtClean="0"/>
              <a:t> 2.0</a:t>
            </a:r>
            <a:endParaRPr lang="ko-KR" altLang="en-US" b="1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40</a:t>
            </a:fld>
            <a:r>
              <a:rPr lang="en-US" smtClean="0"/>
              <a:t> - </a:t>
            </a:r>
            <a:endParaRPr lang="en-US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9036379"/>
              </p:ext>
            </p:extLst>
          </p:nvPr>
        </p:nvGraphicFramePr>
        <p:xfrm>
          <a:off x="573999" y="1182921"/>
          <a:ext cx="11133739" cy="5533602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4792964"/>
                <a:gridCol w="6340775"/>
              </a:tblGrid>
              <a:tr h="2853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 smtClean="0"/>
                        <a:t>Hadoop</a:t>
                      </a:r>
                      <a:r>
                        <a:rPr lang="en-US" altLang="ko-KR" sz="1600" baseline="0" dirty="0" smtClean="0"/>
                        <a:t> 1.0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 smtClean="0"/>
                        <a:t>Hadoop</a:t>
                      </a:r>
                      <a:r>
                        <a:rPr lang="en-US" altLang="ko-KR" sz="1600" baseline="0" dirty="0" smtClean="0"/>
                        <a:t> 2.0</a:t>
                      </a:r>
                      <a:endParaRPr lang="ko-KR" altLang="en-US" sz="1600" dirty="0"/>
                    </a:p>
                  </a:txBody>
                  <a:tcPr/>
                </a:tc>
              </a:tr>
              <a:tr h="633201"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HDFS</a:t>
                      </a:r>
                      <a:r>
                        <a:rPr lang="ko-KR" altLang="en-US" sz="1600" dirty="0" smtClean="0"/>
                        <a:t>에서는 </a:t>
                      </a:r>
                      <a:r>
                        <a:rPr lang="en-US" altLang="ko-KR" sz="1600" dirty="0" smtClean="0"/>
                        <a:t>Map/Reduce </a:t>
                      </a:r>
                      <a:r>
                        <a:rPr lang="ko-KR" altLang="en-US" sz="1600" dirty="0" smtClean="0"/>
                        <a:t>프레임워크라는 하나의 분산 처리 환경만을 제공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YARN</a:t>
                      </a:r>
                      <a:r>
                        <a:rPr lang="ko-KR" altLang="en-US" sz="1600" dirty="0" smtClean="0"/>
                        <a:t>이라는 차세대 분산 처리 환경을 이용하여 </a:t>
                      </a:r>
                      <a:r>
                        <a:rPr lang="en-US" altLang="ko-KR" sz="1600" dirty="0" smtClean="0"/>
                        <a:t>Map/Reduce </a:t>
                      </a:r>
                      <a:r>
                        <a:rPr lang="ko-KR" altLang="en-US" sz="1600" dirty="0" smtClean="0"/>
                        <a:t>프레임워크 이외에도 다양한 종류의 분산 처리 환경을 지원</a:t>
                      </a:r>
                      <a:endParaRPr lang="ko-KR" altLang="en-US" sz="1600" dirty="0"/>
                    </a:p>
                  </a:txBody>
                  <a:tcPr/>
                </a:tc>
              </a:tr>
              <a:tr h="633201">
                <a:tc vMerge="1"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대용량 데이터의 빠른 처리를 위해 낮은 지연보다는 높은 처리량을 지원</a:t>
                      </a:r>
                      <a:r>
                        <a:rPr lang="en-US" altLang="ko-KR" sz="1600" dirty="0" smtClean="0"/>
                        <a:t>(</a:t>
                      </a:r>
                      <a:r>
                        <a:rPr lang="ko-KR" altLang="en-US" sz="1600" dirty="0" smtClean="0"/>
                        <a:t>정해진 작업을 배치 프로세스를 통해 동작하기에 적합</a:t>
                      </a:r>
                      <a:r>
                        <a:rPr lang="en-US" altLang="ko-KR" sz="1600" dirty="0" smtClean="0"/>
                        <a:t>)</a:t>
                      </a:r>
                      <a:endParaRPr lang="ko-KR" altLang="en-US" sz="1600" dirty="0"/>
                    </a:p>
                  </a:txBody>
                  <a:tcPr/>
                </a:tc>
              </a:tr>
              <a:tr h="63320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/>
                        <a:t>기존 </a:t>
                      </a:r>
                      <a:r>
                        <a:rPr lang="en-US" altLang="ko-KR" sz="1600" dirty="0" err="1" smtClean="0"/>
                        <a:t>Hadoop</a:t>
                      </a:r>
                      <a:r>
                        <a:rPr lang="en-US" altLang="ko-KR" sz="1600" dirty="0" smtClean="0"/>
                        <a:t> 1.0 </a:t>
                      </a:r>
                      <a:r>
                        <a:rPr lang="ko-KR" altLang="en-US" sz="1600" dirty="0" smtClean="0"/>
                        <a:t>시스템의 네임 </a:t>
                      </a:r>
                      <a:r>
                        <a:rPr lang="ko-KR" altLang="en-US" sz="1600" dirty="0" err="1" smtClean="0"/>
                        <a:t>노드</a:t>
                      </a:r>
                      <a:r>
                        <a:rPr lang="ko-KR" altLang="en-US" sz="1600" dirty="0" smtClean="0"/>
                        <a:t> </a:t>
                      </a:r>
                      <a:r>
                        <a:rPr lang="en-US" altLang="ko-KR" sz="1600" dirty="0" smtClean="0"/>
                        <a:t>SPOF </a:t>
                      </a:r>
                      <a:r>
                        <a:rPr lang="ko-KR" altLang="en-US" sz="1600" dirty="0" smtClean="0"/>
                        <a:t>취약점을 보완한 </a:t>
                      </a:r>
                      <a:r>
                        <a:rPr lang="en-US" altLang="ko-KR" sz="1600" dirty="0" smtClean="0"/>
                        <a:t>YARN</a:t>
                      </a:r>
                      <a:r>
                        <a:rPr lang="ko-KR" altLang="en-US" sz="1600" dirty="0" smtClean="0"/>
                        <a:t>기반 </a:t>
                      </a:r>
                      <a:r>
                        <a:rPr lang="ko-KR" altLang="en-US" sz="1600" dirty="0" err="1" smtClean="0"/>
                        <a:t>빅데이터</a:t>
                      </a:r>
                      <a:r>
                        <a:rPr lang="ko-KR" altLang="en-US" sz="1600" dirty="0" smtClean="0"/>
                        <a:t> 분산처리 시스템</a:t>
                      </a:r>
                    </a:p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HDFS </a:t>
                      </a:r>
                      <a:r>
                        <a:rPr lang="ko-KR" altLang="en-US" sz="1600" dirty="0" err="1" smtClean="0"/>
                        <a:t>고가용성</a:t>
                      </a:r>
                      <a:r>
                        <a:rPr lang="ko-KR" altLang="en-US" sz="1600" dirty="0" smtClean="0"/>
                        <a:t> </a:t>
                      </a:r>
                      <a:r>
                        <a:rPr lang="en-US" altLang="ko-KR" sz="1600" dirty="0" smtClean="0"/>
                        <a:t>– </a:t>
                      </a:r>
                      <a:r>
                        <a:rPr lang="ko-KR" altLang="en-US" sz="1600" dirty="0" err="1" smtClean="0"/>
                        <a:t>네임노드를</a:t>
                      </a:r>
                      <a:r>
                        <a:rPr lang="ko-KR" altLang="en-US" sz="1600" dirty="0" smtClean="0"/>
                        <a:t> 클러스터 내에서 여러 대 운용</a:t>
                      </a:r>
                      <a:r>
                        <a:rPr lang="en-US" altLang="ko-KR" sz="1600" dirty="0" smtClean="0"/>
                        <a:t/>
                      </a:r>
                      <a:br>
                        <a:rPr lang="en-US" altLang="ko-KR" sz="1600" dirty="0" smtClean="0"/>
                      </a:br>
                      <a:r>
                        <a:rPr lang="ko-KR" altLang="en-US" sz="1600" dirty="0" smtClean="0"/>
                        <a:t>하나의 </a:t>
                      </a:r>
                      <a:r>
                        <a:rPr lang="ko-KR" altLang="en-US" sz="1600" dirty="0" err="1" smtClean="0"/>
                        <a:t>네임노드만</a:t>
                      </a:r>
                      <a:r>
                        <a:rPr lang="ko-KR" altLang="en-US" sz="1600" dirty="0" smtClean="0"/>
                        <a:t> 활성</a:t>
                      </a:r>
                      <a:r>
                        <a:rPr lang="en-US" altLang="ko-KR" sz="1600" dirty="0" smtClean="0"/>
                        <a:t>(active)</a:t>
                      </a:r>
                      <a:r>
                        <a:rPr lang="ko-KR" altLang="en-US" sz="1600" dirty="0" smtClean="0"/>
                        <a:t>상태로 서비스를 진행하고 다른 </a:t>
                      </a:r>
                      <a:r>
                        <a:rPr lang="ko-KR" altLang="en-US" sz="1600" dirty="0" err="1" smtClean="0"/>
                        <a:t>네임노드는</a:t>
                      </a:r>
                      <a:r>
                        <a:rPr lang="ko-KR" altLang="en-US" sz="1600" dirty="0" smtClean="0"/>
                        <a:t> 대기</a:t>
                      </a:r>
                      <a:r>
                        <a:rPr lang="en-US" altLang="ko-KR" sz="1600" dirty="0" smtClean="0"/>
                        <a:t>(standby) </a:t>
                      </a:r>
                      <a:r>
                        <a:rPr lang="ko-KR" altLang="en-US" sz="1600" dirty="0" smtClean="0"/>
                        <a:t>상태를 유지</a:t>
                      </a:r>
                      <a:endParaRPr lang="en-US" altLang="ko-KR" sz="1600" dirty="0" smtClean="0"/>
                    </a:p>
                    <a:p>
                      <a:pPr latinLnBrk="1"/>
                      <a:r>
                        <a:rPr lang="ko-KR" altLang="en-US" sz="1600" dirty="0" smtClean="0"/>
                        <a:t>클러스터 내의 모든 </a:t>
                      </a:r>
                      <a:r>
                        <a:rPr lang="ko-KR" altLang="en-US" sz="1600" dirty="0" err="1" smtClean="0"/>
                        <a:t>네임노드는</a:t>
                      </a:r>
                      <a:r>
                        <a:rPr lang="ko-KR" altLang="en-US" sz="1600" dirty="0" smtClean="0"/>
                        <a:t> 동기화</a:t>
                      </a:r>
                      <a:r>
                        <a:rPr lang="en-US" altLang="ko-KR" sz="1600" dirty="0" smtClean="0"/>
                        <a:t>(synchronized)</a:t>
                      </a:r>
                      <a:r>
                        <a:rPr lang="ko-KR" altLang="en-US" sz="1600" dirty="0" smtClean="0"/>
                        <a:t>되어 메타데이터 변화를 기록하는 로그 파일을 공유</a:t>
                      </a:r>
                      <a:endParaRPr lang="ko-KR" altLang="en-US" sz="1600" dirty="0"/>
                    </a:p>
                  </a:txBody>
                  <a:tcPr/>
                </a:tc>
              </a:tr>
              <a:tr h="633201">
                <a:tc>
                  <a:txBody>
                    <a:bodyPr/>
                    <a:lstStyle/>
                    <a:p>
                      <a:pPr latinLnBrk="1"/>
                      <a:endParaRPr lang="en-US" altLang="ko-KR" sz="16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HDFS </a:t>
                      </a:r>
                      <a:r>
                        <a:rPr lang="ko-KR" altLang="en-US" sz="1600" dirty="0" smtClean="0"/>
                        <a:t>연합 </a:t>
                      </a:r>
                      <a:r>
                        <a:rPr lang="en-US" altLang="ko-KR" sz="1600" dirty="0" smtClean="0"/>
                        <a:t>– </a:t>
                      </a:r>
                      <a:r>
                        <a:rPr lang="ko-KR" altLang="en-US" sz="1600" dirty="0" smtClean="0"/>
                        <a:t>다양한 </a:t>
                      </a:r>
                      <a:r>
                        <a:rPr lang="ko-KR" altLang="en-US" sz="1600" dirty="0" err="1" smtClean="0"/>
                        <a:t>네임노드</a:t>
                      </a:r>
                      <a:r>
                        <a:rPr lang="ko-KR" altLang="en-US" sz="1600" dirty="0" smtClean="0"/>
                        <a:t> 서비스를 위해 서로 독립적인 네임스페이스를 갖는 </a:t>
                      </a:r>
                      <a:r>
                        <a:rPr lang="ko-KR" altLang="en-US" sz="1600" dirty="0" err="1" smtClean="0"/>
                        <a:t>네임노드를</a:t>
                      </a:r>
                      <a:r>
                        <a:rPr lang="ko-KR" altLang="en-US" sz="1600" dirty="0" smtClean="0"/>
                        <a:t> 수평적으로 확장하는 것을 목적으로 한다</a:t>
                      </a:r>
                      <a:r>
                        <a:rPr lang="en-US" altLang="ko-KR" sz="1600" dirty="0" smtClean="0"/>
                        <a:t>. </a:t>
                      </a:r>
                      <a:r>
                        <a:rPr lang="ko-KR" altLang="en-US" sz="1600" dirty="0" smtClean="0"/>
                        <a:t>하나의 </a:t>
                      </a:r>
                      <a:r>
                        <a:rPr lang="en-US" altLang="ko-KR" sz="1600" dirty="0" err="1" smtClean="0"/>
                        <a:t>cluste</a:t>
                      </a:r>
                      <a:r>
                        <a:rPr lang="ko-KR" altLang="en-US" sz="1600" dirty="0" smtClean="0"/>
                        <a:t>에 여러 개의 독립된 </a:t>
                      </a:r>
                      <a:r>
                        <a:rPr lang="en-US" altLang="ko-KR" sz="1600" dirty="0" err="1" smtClean="0"/>
                        <a:t>namenode</a:t>
                      </a:r>
                      <a:r>
                        <a:rPr lang="ko-KR" altLang="en-US" sz="1600" dirty="0" smtClean="0"/>
                        <a:t>들과 </a:t>
                      </a:r>
                      <a:r>
                        <a:rPr lang="en-US" altLang="ko-KR" sz="1600" dirty="0" smtClean="0"/>
                        <a:t>namespace</a:t>
                      </a:r>
                      <a:r>
                        <a:rPr lang="en-US" altLang="ko-KR" sz="1600" baseline="0" dirty="0" smtClean="0"/>
                        <a:t> volume</a:t>
                      </a:r>
                      <a:r>
                        <a:rPr lang="ko-KR" altLang="en-US" sz="1600" baseline="0" dirty="0" smtClean="0"/>
                        <a:t>이 존재한다</a:t>
                      </a:r>
                      <a:r>
                        <a:rPr lang="en-US" altLang="ko-KR" sz="1600" baseline="0" dirty="0" smtClean="0"/>
                        <a:t>.</a:t>
                      </a:r>
                    </a:p>
                    <a:p>
                      <a:pPr latinLnBrk="1"/>
                      <a:r>
                        <a:rPr lang="ko-KR" altLang="en-US" sz="1600" baseline="0" dirty="0" smtClean="0"/>
                        <a:t>하나의 </a:t>
                      </a:r>
                      <a:r>
                        <a:rPr lang="en-US" altLang="ko-KR" sz="1600" baseline="0" dirty="0" smtClean="0"/>
                        <a:t>namespace</a:t>
                      </a:r>
                      <a:r>
                        <a:rPr lang="ko-KR" altLang="en-US" sz="1600" baseline="0" dirty="0" smtClean="0"/>
                        <a:t>는 하나의 </a:t>
                      </a:r>
                      <a:r>
                        <a:rPr lang="en-US" altLang="ko-KR" sz="1600" baseline="0" dirty="0" smtClean="0"/>
                        <a:t>block pool</a:t>
                      </a:r>
                      <a:r>
                        <a:rPr lang="ko-KR" altLang="en-US" sz="1600" baseline="0" dirty="0" smtClean="0"/>
                        <a:t>을 갖는다</a:t>
                      </a:r>
                      <a:r>
                        <a:rPr lang="en-US" altLang="ko-KR" sz="1600" baseline="0" dirty="0" smtClean="0"/>
                        <a:t>.</a:t>
                      </a:r>
                      <a:endParaRPr lang="ko-KR" altLang="en-US" sz="1600" dirty="0"/>
                    </a:p>
                  </a:txBody>
                  <a:tcPr/>
                </a:tc>
              </a:tr>
              <a:tr h="63320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 smtClean="0"/>
                        <a:t>JobTracker</a:t>
                      </a:r>
                      <a:r>
                        <a:rPr lang="en-US" altLang="ko-KR" sz="1600" dirty="0" smtClean="0"/>
                        <a:t>(</a:t>
                      </a:r>
                      <a:r>
                        <a:rPr lang="ko-KR" altLang="en-US" sz="1600" dirty="0" err="1" smtClean="0"/>
                        <a:t>잡트래커</a:t>
                      </a:r>
                      <a:r>
                        <a:rPr lang="en-US" altLang="ko-KR" sz="1600" dirty="0" smtClean="0"/>
                        <a:t>)</a:t>
                      </a:r>
                      <a:r>
                        <a:rPr lang="ko-KR" altLang="en-US" sz="1600" dirty="0" smtClean="0"/>
                        <a:t>가 클러스터 리소스 관리 및 어플리케이션 </a:t>
                      </a:r>
                      <a:r>
                        <a:rPr lang="ko-KR" altLang="en-US" sz="1600" dirty="0" err="1" smtClean="0"/>
                        <a:t>스케쥴링</a:t>
                      </a:r>
                      <a:r>
                        <a:rPr lang="ko-KR" altLang="en-US" sz="1600" dirty="0" smtClean="0"/>
                        <a:t> 등을 모두 담당했었다</a:t>
                      </a:r>
                      <a:r>
                        <a:rPr lang="en-US" altLang="ko-KR" sz="1600" dirty="0" smtClean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클러스터마다 </a:t>
                      </a:r>
                      <a:r>
                        <a:rPr lang="en-US" altLang="ko-KR" sz="1600" dirty="0" smtClean="0"/>
                        <a:t>Application Master(</a:t>
                      </a:r>
                      <a:r>
                        <a:rPr lang="ko-KR" altLang="en-US" sz="1600" dirty="0" smtClean="0"/>
                        <a:t>어플리케이션 마스터</a:t>
                      </a:r>
                      <a:r>
                        <a:rPr lang="en-US" altLang="ko-KR" sz="1600" dirty="0" smtClean="0"/>
                        <a:t>)</a:t>
                      </a:r>
                      <a:r>
                        <a:rPr lang="ko-KR" altLang="en-US" sz="1600" dirty="0" smtClean="0"/>
                        <a:t>가 존재하고 각 서버마다 </a:t>
                      </a:r>
                      <a:r>
                        <a:rPr lang="en-US" altLang="ko-KR" sz="1600" dirty="0" smtClean="0"/>
                        <a:t>Node Manager(</a:t>
                      </a:r>
                      <a:r>
                        <a:rPr lang="ko-KR" altLang="en-US" sz="1600" dirty="0" err="1" smtClean="0"/>
                        <a:t>노드</a:t>
                      </a:r>
                      <a:r>
                        <a:rPr lang="ko-KR" altLang="en-US" sz="1600" dirty="0" smtClean="0"/>
                        <a:t> 매니저</a:t>
                      </a:r>
                      <a:r>
                        <a:rPr lang="en-US" altLang="ko-KR" sz="1600" dirty="0" smtClean="0"/>
                        <a:t>)</a:t>
                      </a:r>
                      <a:r>
                        <a:rPr lang="ko-KR" altLang="en-US" sz="1600" dirty="0" smtClean="0"/>
                        <a:t>가 할당되어 있고 리소스관리는 </a:t>
                      </a:r>
                      <a:r>
                        <a:rPr lang="en-US" altLang="ko-KR" sz="1600" dirty="0" smtClean="0"/>
                        <a:t>Resource Manager(</a:t>
                      </a:r>
                      <a:r>
                        <a:rPr lang="ko-KR" altLang="en-US" sz="1600" dirty="0" smtClean="0"/>
                        <a:t>리소스 매니저</a:t>
                      </a:r>
                      <a:r>
                        <a:rPr lang="en-US" altLang="ko-KR" sz="1600" dirty="0" smtClean="0"/>
                        <a:t>)</a:t>
                      </a:r>
                      <a:r>
                        <a:rPr lang="ko-KR" altLang="en-US" sz="1600" dirty="0" smtClean="0"/>
                        <a:t>가 어플리케이션 수행 및 </a:t>
                      </a:r>
                      <a:r>
                        <a:rPr lang="ko-KR" altLang="en-US" sz="1600" dirty="0" err="1" smtClean="0"/>
                        <a:t>스케쥴링</a:t>
                      </a:r>
                      <a:r>
                        <a:rPr lang="ko-KR" altLang="en-US" sz="1600" dirty="0" smtClean="0"/>
                        <a:t> 관리는 </a:t>
                      </a:r>
                      <a:r>
                        <a:rPr lang="en-US" altLang="ko-KR" sz="1600" dirty="0" smtClean="0"/>
                        <a:t>Application Master(</a:t>
                      </a:r>
                      <a:r>
                        <a:rPr lang="ko-KR" altLang="en-US" sz="1600" dirty="0" smtClean="0"/>
                        <a:t>어플리케이션 마스터</a:t>
                      </a:r>
                      <a:r>
                        <a:rPr lang="en-US" altLang="ko-KR" sz="1600" dirty="0" smtClean="0"/>
                        <a:t>)</a:t>
                      </a:r>
                      <a:r>
                        <a:rPr lang="ko-KR" altLang="en-US" sz="1600" dirty="0" smtClean="0"/>
                        <a:t>로 역할이 분리되어 운영된다</a:t>
                      </a:r>
                      <a:r>
                        <a:rPr lang="en-US" altLang="ko-KR" sz="1600" dirty="0" smtClean="0"/>
                        <a:t>.</a:t>
                      </a:r>
                      <a:endParaRPr lang="ko-KR" altLang="en-US" sz="16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0286665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err="1" smtClean="0"/>
              <a:t>Hadoop</a:t>
            </a:r>
            <a:r>
              <a:rPr lang="en-US" altLang="ko-KR" b="1" dirty="0" smtClean="0"/>
              <a:t> 2.0</a:t>
            </a:r>
            <a:endParaRPr lang="ko-KR" altLang="en-US" b="1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41</a:t>
            </a:fld>
            <a:r>
              <a:rPr lang="en-US" smtClean="0"/>
              <a:t> - </a:t>
            </a:r>
            <a:endParaRPr lang="en-US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5914230"/>
              </p:ext>
            </p:extLst>
          </p:nvPr>
        </p:nvGraphicFramePr>
        <p:xfrm>
          <a:off x="573999" y="1182921"/>
          <a:ext cx="11133739" cy="3444240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4792964"/>
                <a:gridCol w="6340775"/>
              </a:tblGrid>
              <a:tr h="2853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 smtClean="0"/>
                        <a:t>Hadoop</a:t>
                      </a:r>
                      <a:r>
                        <a:rPr lang="en-US" altLang="ko-KR" sz="1600" baseline="0" dirty="0" smtClean="0"/>
                        <a:t> 1.0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 smtClean="0"/>
                        <a:t>Hadoop</a:t>
                      </a:r>
                      <a:r>
                        <a:rPr lang="en-US" altLang="ko-KR" sz="1600" baseline="0" dirty="0" smtClean="0"/>
                        <a:t> 2.0</a:t>
                      </a:r>
                      <a:endParaRPr lang="ko-KR" altLang="en-US" sz="1600" dirty="0"/>
                    </a:p>
                  </a:txBody>
                  <a:tcPr/>
                </a:tc>
              </a:tr>
              <a:tr h="63320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err="1" smtClean="0"/>
                        <a:t>맵리듀스를</a:t>
                      </a:r>
                      <a:r>
                        <a:rPr lang="ko-KR" altLang="en-US" sz="1600" dirty="0" smtClean="0"/>
                        <a:t> 실행할 때는 슬롯 단위로 </a:t>
                      </a:r>
                      <a:r>
                        <a:rPr lang="ko-KR" altLang="en-US" sz="1600" dirty="0" err="1" smtClean="0"/>
                        <a:t>맵</a:t>
                      </a:r>
                      <a:r>
                        <a:rPr lang="en-US" altLang="ko-KR" sz="1600" dirty="0" smtClean="0"/>
                        <a:t>/</a:t>
                      </a:r>
                      <a:r>
                        <a:rPr lang="ko-KR" altLang="en-US" sz="1600" dirty="0" err="1" smtClean="0"/>
                        <a:t>리듀스</a:t>
                      </a:r>
                      <a:r>
                        <a:rPr lang="ko-KR" altLang="en-US" sz="1600" dirty="0" smtClean="0"/>
                        <a:t> 태스크 </a:t>
                      </a:r>
                      <a:r>
                        <a:rPr lang="ko-KR" altLang="en-US" sz="1600" dirty="0" err="1" smtClean="0"/>
                        <a:t>갯수를</a:t>
                      </a:r>
                      <a:r>
                        <a:rPr lang="ko-KR" altLang="en-US" sz="1600" dirty="0" smtClean="0"/>
                        <a:t> 관리</a:t>
                      </a:r>
                    </a:p>
                    <a:p>
                      <a:pPr latinLnBrk="1"/>
                      <a:r>
                        <a:rPr lang="ko-KR" altLang="en-US" sz="1600" dirty="0" err="1" smtClean="0"/>
                        <a:t>맵퍼는</a:t>
                      </a:r>
                      <a:r>
                        <a:rPr lang="ko-KR" altLang="en-US" sz="1600" dirty="0" smtClean="0"/>
                        <a:t> 모두 동작하는데 </a:t>
                      </a:r>
                      <a:r>
                        <a:rPr lang="ko-KR" altLang="en-US" sz="1600" dirty="0" err="1" smtClean="0"/>
                        <a:t>리듀서는</a:t>
                      </a:r>
                      <a:r>
                        <a:rPr lang="ko-KR" altLang="en-US" sz="1600" dirty="0" smtClean="0"/>
                        <a:t> 놀고 있거나 반대의 경우로 인해 클러스터 전체 사용률이 낮았다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YARN(</a:t>
                      </a:r>
                      <a:r>
                        <a:rPr lang="ko-KR" altLang="en-US" sz="1600" dirty="0" smtClean="0"/>
                        <a:t>얀</a:t>
                      </a:r>
                      <a:r>
                        <a:rPr lang="en-US" altLang="ko-KR" sz="1600" dirty="0" smtClean="0"/>
                        <a:t>)</a:t>
                      </a:r>
                      <a:r>
                        <a:rPr lang="ko-KR" altLang="en-US" sz="1600" dirty="0" smtClean="0"/>
                        <a:t>이 도입되면서 슬롯이 아닌 컨테이너 단위로 리소스를 할당</a:t>
                      </a:r>
                    </a:p>
                    <a:p>
                      <a:pPr latinLnBrk="1"/>
                      <a:r>
                        <a:rPr lang="ko-KR" altLang="en-US" sz="1600" dirty="0" err="1" smtClean="0"/>
                        <a:t>얀의</a:t>
                      </a:r>
                      <a:r>
                        <a:rPr lang="ko-KR" altLang="en-US" sz="1600" dirty="0" smtClean="0"/>
                        <a:t> 리소스 매니저는 전체 클러스터의 리소스 정보를 토대로 할당 가능한 컨테이너 개수를 계산하며</a:t>
                      </a:r>
                      <a:r>
                        <a:rPr lang="en-US" altLang="ko-KR" sz="1600" dirty="0" smtClean="0"/>
                        <a:t>, </a:t>
                      </a:r>
                      <a:r>
                        <a:rPr lang="ko-KR" altLang="en-US" sz="1600" dirty="0" err="1" smtClean="0"/>
                        <a:t>맵리듀스는</a:t>
                      </a:r>
                      <a:r>
                        <a:rPr lang="ko-KR" altLang="en-US" sz="1600" dirty="0" smtClean="0"/>
                        <a:t> 필요한 컨테이너들을 할당 받아서 </a:t>
                      </a:r>
                      <a:r>
                        <a:rPr lang="ko-KR" altLang="en-US" sz="1600" dirty="0" err="1" smtClean="0"/>
                        <a:t>맵리듀스</a:t>
                      </a:r>
                      <a:r>
                        <a:rPr lang="ko-KR" altLang="en-US" sz="1600" dirty="0" smtClean="0"/>
                        <a:t> 태스크를 실행하게 된다</a:t>
                      </a:r>
                      <a:r>
                        <a:rPr lang="en-US" altLang="ko-KR" sz="1600" dirty="0" smtClean="0"/>
                        <a:t>.</a:t>
                      </a:r>
                    </a:p>
                    <a:p>
                      <a:pPr latinLnBrk="1"/>
                      <a:r>
                        <a:rPr lang="ko-KR" altLang="en-US" sz="1600" dirty="0" smtClean="0"/>
                        <a:t>컨테이너 개수와 </a:t>
                      </a:r>
                      <a:r>
                        <a:rPr lang="ko-KR" altLang="en-US" sz="1600" dirty="0" err="1" smtClean="0"/>
                        <a:t>맵과</a:t>
                      </a:r>
                      <a:r>
                        <a:rPr lang="ko-KR" altLang="en-US" sz="1600" dirty="0" smtClean="0"/>
                        <a:t> </a:t>
                      </a:r>
                      <a:r>
                        <a:rPr lang="ko-KR" altLang="en-US" sz="1600" dirty="0" err="1" smtClean="0"/>
                        <a:t>리듀스</a:t>
                      </a:r>
                      <a:r>
                        <a:rPr lang="ko-KR" altLang="en-US" sz="1600" dirty="0" smtClean="0"/>
                        <a:t> 태스크의 관계는 </a:t>
                      </a:r>
                      <a:r>
                        <a:rPr lang="en-US" altLang="ko-KR" sz="1600" dirty="0" smtClean="0"/>
                        <a:t>1:1</a:t>
                      </a:r>
                      <a:r>
                        <a:rPr lang="ko-KR" altLang="en-US" sz="1600" dirty="0" smtClean="0"/>
                        <a:t>의 관계가 아니며</a:t>
                      </a:r>
                      <a:r>
                        <a:rPr lang="en-US" altLang="ko-KR" sz="1600" dirty="0" smtClean="0"/>
                        <a:t>, </a:t>
                      </a:r>
                      <a:r>
                        <a:rPr lang="ko-KR" altLang="en-US" sz="1600" dirty="0" err="1" smtClean="0"/>
                        <a:t>맵과</a:t>
                      </a:r>
                      <a:r>
                        <a:rPr lang="ko-KR" altLang="en-US" sz="1600" dirty="0" smtClean="0"/>
                        <a:t> </a:t>
                      </a:r>
                      <a:r>
                        <a:rPr lang="ko-KR" altLang="en-US" sz="1600" dirty="0" err="1" smtClean="0"/>
                        <a:t>리듀스</a:t>
                      </a:r>
                      <a:r>
                        <a:rPr lang="ko-KR" altLang="en-US" sz="1600" dirty="0" smtClean="0"/>
                        <a:t> 태스크는 상황에 따라서 하나 이상의 컨테이너를 실행할 수도 있다</a:t>
                      </a:r>
                    </a:p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</a:tr>
              <a:tr h="633201"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SPARK </a:t>
                      </a:r>
                      <a:r>
                        <a:rPr lang="ko-KR" altLang="en-US" sz="1600" dirty="0" smtClean="0"/>
                        <a:t>및 분산처리 프레임워크 지원 </a:t>
                      </a:r>
                      <a:r>
                        <a:rPr lang="en-US" altLang="ko-KR" sz="1600" dirty="0" smtClean="0"/>
                        <a:t>-  </a:t>
                      </a:r>
                      <a:r>
                        <a:rPr lang="ko-KR" altLang="en-US" sz="1600" dirty="0" err="1" smtClean="0"/>
                        <a:t>스파크는</a:t>
                      </a:r>
                      <a:r>
                        <a:rPr lang="ko-KR" altLang="en-US" sz="1600" dirty="0" smtClean="0"/>
                        <a:t> 배치 처리 작업에 있어서 </a:t>
                      </a:r>
                      <a:r>
                        <a:rPr lang="ko-KR" altLang="en-US" sz="1600" dirty="0" err="1" smtClean="0"/>
                        <a:t>맵리듀스보다</a:t>
                      </a:r>
                      <a:r>
                        <a:rPr lang="ko-KR" altLang="en-US" sz="1600" dirty="0" smtClean="0"/>
                        <a:t> </a:t>
                      </a:r>
                      <a:r>
                        <a:rPr lang="en-US" altLang="ko-KR" sz="1600" dirty="0" smtClean="0"/>
                        <a:t>10</a:t>
                      </a:r>
                      <a:r>
                        <a:rPr lang="ko-KR" altLang="en-US" sz="1600" dirty="0" smtClean="0"/>
                        <a:t>배정도 빠르며 </a:t>
                      </a:r>
                      <a:r>
                        <a:rPr lang="ko-KR" altLang="en-US" sz="1600" dirty="0" err="1" smtClean="0"/>
                        <a:t>인메모리</a:t>
                      </a:r>
                      <a:r>
                        <a:rPr lang="ko-KR" altLang="en-US" sz="1600" dirty="0" smtClean="0"/>
                        <a:t> 분석에서 </a:t>
                      </a:r>
                      <a:r>
                        <a:rPr lang="en-US" altLang="ko-KR" sz="1600" dirty="0" smtClean="0"/>
                        <a:t>100</a:t>
                      </a:r>
                      <a:r>
                        <a:rPr lang="ko-KR" altLang="en-US" sz="1600" dirty="0" smtClean="0"/>
                        <a:t>배나 빠르다</a:t>
                      </a:r>
                      <a:endParaRPr lang="ko-KR" altLang="en-US" sz="16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1116780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err="1" smtClean="0"/>
              <a:t>Hadoop</a:t>
            </a:r>
            <a:r>
              <a:rPr lang="en-US" altLang="ko-KR" b="1" dirty="0" smtClean="0"/>
              <a:t> 2.0</a:t>
            </a:r>
            <a:endParaRPr lang="ko-KR" altLang="en-US" b="1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42</a:t>
            </a:fld>
            <a:r>
              <a:rPr lang="en-US" smtClean="0"/>
              <a:t> - </a:t>
            </a:r>
            <a:endParaRPr 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935" y="2494081"/>
            <a:ext cx="5791200" cy="280987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6976" y="2151023"/>
            <a:ext cx="5767613" cy="3092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95886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50179" y="265473"/>
            <a:ext cx="10972800" cy="432000"/>
          </a:xfrm>
        </p:spPr>
        <p:txBody>
          <a:bodyPr>
            <a:normAutofit/>
          </a:bodyPr>
          <a:lstStyle/>
          <a:p>
            <a:r>
              <a:rPr lang="ko-KR" altLang="en-US" sz="2400" b="1" dirty="0" err="1">
                <a:latin typeface="+mn-ea"/>
              </a:rPr>
              <a:t>하둡</a:t>
            </a:r>
            <a:r>
              <a:rPr lang="ko-KR" altLang="en-US" sz="2400" b="1" dirty="0">
                <a:latin typeface="+mn-ea"/>
              </a:rPr>
              <a:t> </a:t>
            </a:r>
            <a:r>
              <a:rPr lang="ko-KR" altLang="en-US" sz="2400" b="1" dirty="0" err="1" smtClean="0">
                <a:latin typeface="+mn-ea"/>
              </a:rPr>
              <a:t>배포판</a:t>
            </a:r>
            <a:endParaRPr lang="ko-KR" altLang="en-US" sz="2400" b="1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43</a:t>
            </a:fld>
            <a:r>
              <a:rPr lang="en-US" smtClean="0"/>
              <a:t> - 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19545" y="1050557"/>
            <a:ext cx="11005048" cy="5601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000" dirty="0">
                <a:latin typeface="+mn-ea"/>
              </a:rPr>
              <a:t>현재 </a:t>
            </a:r>
            <a:r>
              <a:rPr lang="ko-KR" altLang="en-US" sz="2000" dirty="0" smtClean="0">
                <a:latin typeface="+mn-ea"/>
              </a:rPr>
              <a:t>아파치 </a:t>
            </a:r>
            <a:r>
              <a:rPr lang="ko-KR" altLang="en-US" sz="2000" dirty="0" err="1">
                <a:latin typeface="+mn-ea"/>
              </a:rPr>
              <a:t>배포판</a:t>
            </a:r>
            <a:r>
              <a:rPr lang="en-US" altLang="ko-KR" sz="2000" dirty="0">
                <a:latin typeface="+mn-ea"/>
              </a:rPr>
              <a:t>, </a:t>
            </a:r>
            <a:r>
              <a:rPr lang="ko-KR" altLang="en-US" sz="2000" dirty="0" err="1">
                <a:latin typeface="+mn-ea"/>
              </a:rPr>
              <a:t>호튼웍스</a:t>
            </a:r>
            <a:r>
              <a:rPr lang="en-US" altLang="ko-KR" sz="2000" dirty="0">
                <a:latin typeface="+mn-ea"/>
              </a:rPr>
              <a:t>, </a:t>
            </a:r>
            <a:r>
              <a:rPr lang="ko-KR" altLang="en-US" sz="2000" dirty="0" err="1">
                <a:latin typeface="+mn-ea"/>
              </a:rPr>
              <a:t>클라우드데라</a:t>
            </a:r>
            <a:r>
              <a:rPr lang="en-US" altLang="ko-KR" sz="2000" dirty="0">
                <a:latin typeface="+mn-ea"/>
              </a:rPr>
              <a:t>, </a:t>
            </a:r>
            <a:r>
              <a:rPr lang="ko-KR" altLang="en-US" sz="2000" dirty="0" err="1">
                <a:latin typeface="+mn-ea"/>
              </a:rPr>
              <a:t>맵알</a:t>
            </a:r>
            <a:r>
              <a:rPr lang="en-US" altLang="ko-KR" sz="2000" dirty="0">
                <a:latin typeface="+mn-ea"/>
              </a:rPr>
              <a:t>(MAPR) </a:t>
            </a:r>
            <a:r>
              <a:rPr lang="ko-KR" altLang="en-US" sz="2000" dirty="0">
                <a:latin typeface="+mn-ea"/>
              </a:rPr>
              <a:t>등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000" dirty="0">
                <a:latin typeface="+mn-ea"/>
              </a:rPr>
              <a:t>“운영진의 생각과 여러 기업 상황에 따라 적절하게 선택해야 한다” 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ko-KR" altLang="en-US" sz="2000" dirty="0">
              <a:latin typeface="+mn-ea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2000" b="1" dirty="0" err="1">
                <a:latin typeface="+mn-ea"/>
              </a:rPr>
              <a:t>클라우데라</a:t>
            </a:r>
            <a:r>
              <a:rPr lang="ko-KR" altLang="en-US" sz="2000" b="1" dirty="0">
                <a:latin typeface="+mn-ea"/>
              </a:rPr>
              <a:t> </a:t>
            </a:r>
          </a:p>
          <a:p>
            <a:r>
              <a:rPr lang="en-US" altLang="ko-KR" dirty="0">
                <a:latin typeface="+mn-ea"/>
              </a:rPr>
              <a:t>CDH </a:t>
            </a:r>
            <a:r>
              <a:rPr lang="ko-KR" altLang="en-US" dirty="0">
                <a:latin typeface="+mn-ea"/>
              </a:rPr>
              <a:t>관리시스템이 우월하다</a:t>
            </a:r>
          </a:p>
          <a:p>
            <a:r>
              <a:rPr lang="ko-KR" altLang="en-US" dirty="0" err="1">
                <a:latin typeface="+mn-ea"/>
              </a:rPr>
              <a:t>임팔라</a:t>
            </a:r>
            <a:r>
              <a:rPr lang="en-US" altLang="ko-KR" dirty="0">
                <a:latin typeface="+mn-ea"/>
              </a:rPr>
              <a:t>(Impala) , </a:t>
            </a:r>
            <a:r>
              <a:rPr lang="ko-KR" altLang="en-US" dirty="0" err="1">
                <a:latin typeface="+mn-ea"/>
              </a:rPr>
              <a:t>스파크</a:t>
            </a:r>
            <a:r>
              <a:rPr lang="en-US" altLang="ko-KR" dirty="0">
                <a:latin typeface="+mn-ea"/>
              </a:rPr>
              <a:t>(Spark) </a:t>
            </a:r>
            <a:r>
              <a:rPr lang="ko-KR" altLang="en-US" dirty="0">
                <a:latin typeface="+mn-ea"/>
              </a:rPr>
              <a:t>등을 전략적으로 포함</a:t>
            </a:r>
          </a:p>
          <a:p>
            <a:r>
              <a:rPr lang="ko-KR" altLang="en-US" dirty="0">
                <a:latin typeface="+mn-ea"/>
              </a:rPr>
              <a:t>관리가 중요하다고 하면 </a:t>
            </a:r>
            <a:r>
              <a:rPr lang="ko-KR" altLang="en-US" dirty="0" err="1">
                <a:latin typeface="+mn-ea"/>
              </a:rPr>
              <a:t>클라우데라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CDH</a:t>
            </a:r>
            <a:r>
              <a:rPr lang="ko-KR" altLang="en-US" dirty="0">
                <a:latin typeface="+mn-ea"/>
              </a:rPr>
              <a:t>를 사용하는 것이 권장된다</a:t>
            </a:r>
            <a:r>
              <a:rPr lang="en-US" altLang="ko-KR" dirty="0" smtClean="0">
                <a:latin typeface="+mn-ea"/>
              </a:rPr>
              <a:t>.</a:t>
            </a:r>
          </a:p>
          <a:p>
            <a:r>
              <a:rPr lang="en-US" altLang="ko-KR" dirty="0" smtClean="0">
                <a:latin typeface="+mn-ea"/>
              </a:rPr>
              <a:t>Hive, Pig </a:t>
            </a:r>
            <a:r>
              <a:rPr lang="ko-KR" altLang="en-US" dirty="0" smtClean="0">
                <a:latin typeface="+mn-ea"/>
              </a:rPr>
              <a:t>등 </a:t>
            </a:r>
            <a:r>
              <a:rPr lang="en-US" altLang="ko-KR" dirty="0" smtClean="0">
                <a:latin typeface="+mn-ea"/>
              </a:rPr>
              <a:t>Hadoop </a:t>
            </a:r>
            <a:r>
              <a:rPr lang="ko-KR" altLang="en-US" dirty="0" smtClean="0">
                <a:latin typeface="+mn-ea"/>
              </a:rPr>
              <a:t>연동 제품 패키지</a:t>
            </a:r>
            <a:r>
              <a:rPr lang="en-US" altLang="ko-KR" dirty="0" smtClean="0">
                <a:latin typeface="+mn-ea"/>
              </a:rPr>
              <a:t>, </a:t>
            </a:r>
            <a:r>
              <a:rPr lang="ko-KR" altLang="en-US" dirty="0" smtClean="0">
                <a:latin typeface="+mn-ea"/>
              </a:rPr>
              <a:t>동작 검증</a:t>
            </a:r>
            <a:r>
              <a:rPr lang="en-US" altLang="ko-KR" dirty="0" smtClean="0">
                <a:latin typeface="+mn-ea"/>
              </a:rPr>
              <a:t>, </a:t>
            </a:r>
            <a:r>
              <a:rPr lang="ko-KR" altLang="en-US" dirty="0" smtClean="0">
                <a:latin typeface="+mn-ea"/>
              </a:rPr>
              <a:t>가동 스크립트 등 유틸리티 제공</a:t>
            </a:r>
            <a:endParaRPr lang="en-US" altLang="ko-KR" dirty="0">
              <a:latin typeface="+mn-ea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2000" b="1" dirty="0" err="1">
                <a:latin typeface="+mn-ea"/>
              </a:rPr>
              <a:t>호튼웍스</a:t>
            </a:r>
            <a:r>
              <a:rPr lang="ko-KR" altLang="en-US" sz="2000" b="1" dirty="0">
                <a:latin typeface="+mn-ea"/>
              </a:rPr>
              <a:t> </a:t>
            </a:r>
            <a:r>
              <a:rPr lang="en-US" altLang="ko-KR" sz="2000" b="1" dirty="0">
                <a:latin typeface="+mn-ea"/>
              </a:rPr>
              <a:t>HDP</a:t>
            </a:r>
          </a:p>
          <a:p>
            <a:r>
              <a:rPr lang="ko-KR" altLang="en-US" dirty="0" smtClean="0">
                <a:latin typeface="+mn-ea"/>
              </a:rPr>
              <a:t>가장 </a:t>
            </a:r>
            <a:r>
              <a:rPr lang="ko-KR" altLang="en-US" dirty="0" err="1">
                <a:latin typeface="+mn-ea"/>
              </a:rPr>
              <a:t>오픈소스처럼</a:t>
            </a:r>
            <a:r>
              <a:rPr lang="ko-KR" altLang="en-US" dirty="0">
                <a:latin typeface="+mn-ea"/>
              </a:rPr>
              <a:t> 사용하는 것을 중요하게 생각한다면 선택해야 할 </a:t>
            </a:r>
            <a:r>
              <a:rPr lang="ko-KR" altLang="en-US" dirty="0" err="1" smtClean="0">
                <a:latin typeface="+mn-ea"/>
              </a:rPr>
              <a:t>배포판</a:t>
            </a:r>
            <a:r>
              <a:rPr lang="ko-KR" altLang="en-US" dirty="0" smtClean="0">
                <a:latin typeface="+mn-ea"/>
              </a:rPr>
              <a:t> 버전업이 </a:t>
            </a:r>
            <a:r>
              <a:rPr lang="ko-KR" altLang="en-US" dirty="0">
                <a:latin typeface="+mn-ea"/>
              </a:rPr>
              <a:t>빠른 것이 </a:t>
            </a:r>
            <a:r>
              <a:rPr lang="ko-KR" altLang="en-US" dirty="0" smtClean="0">
                <a:latin typeface="+mn-ea"/>
              </a:rPr>
              <a:t>장점</a:t>
            </a:r>
            <a:endParaRPr lang="en-US" altLang="ko-KR" dirty="0" smtClean="0">
              <a:latin typeface="+mn-ea"/>
            </a:endParaRPr>
          </a:p>
          <a:p>
            <a:r>
              <a:rPr lang="ko-KR" altLang="en-US" dirty="0" smtClean="0">
                <a:latin typeface="+mn-ea"/>
              </a:rPr>
              <a:t>감시계 소프트웨어를 포함해 모두 오픈 소스로 제공  </a:t>
            </a:r>
            <a:endParaRPr lang="ko-KR" altLang="en-US" dirty="0">
              <a:latin typeface="+mn-ea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2000" b="1" dirty="0">
                <a:latin typeface="+mn-ea"/>
              </a:rPr>
              <a:t>아파치 </a:t>
            </a:r>
            <a:r>
              <a:rPr lang="ko-KR" altLang="en-US" sz="2000" b="1" dirty="0" err="1">
                <a:latin typeface="+mn-ea"/>
              </a:rPr>
              <a:t>하둡</a:t>
            </a:r>
            <a:endParaRPr lang="ko-KR" altLang="en-US" sz="2000" b="1" dirty="0">
              <a:latin typeface="+mn-ea"/>
            </a:endParaRPr>
          </a:p>
          <a:p>
            <a:r>
              <a:rPr lang="ko-KR" altLang="en-US" dirty="0">
                <a:latin typeface="+mn-ea"/>
              </a:rPr>
              <a:t>단순하게 </a:t>
            </a:r>
            <a:r>
              <a:rPr lang="ko-KR" altLang="en-US" dirty="0" err="1">
                <a:latin typeface="+mn-ea"/>
              </a:rPr>
              <a:t>커스터마이징해서</a:t>
            </a:r>
            <a:r>
              <a:rPr lang="ko-KR" altLang="en-US" dirty="0">
                <a:latin typeface="+mn-ea"/>
              </a:rPr>
              <a:t> 사용하고자 하는 경우에 </a:t>
            </a:r>
            <a:r>
              <a:rPr lang="ko-KR" altLang="en-US" dirty="0" smtClean="0">
                <a:latin typeface="+mn-ea"/>
              </a:rPr>
              <a:t>적당</a:t>
            </a:r>
            <a:endParaRPr lang="en-US" altLang="ko-KR" dirty="0" smtClean="0">
              <a:latin typeface="+mn-ea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2000" b="1" dirty="0" err="1">
                <a:latin typeface="+mn-ea"/>
              </a:rPr>
              <a:t>맵알</a:t>
            </a:r>
            <a:r>
              <a:rPr lang="en-US" altLang="ko-KR" sz="2000" b="1" dirty="0">
                <a:latin typeface="+mn-ea"/>
              </a:rPr>
              <a:t>(MAPR)</a:t>
            </a:r>
          </a:p>
          <a:p>
            <a:r>
              <a:rPr lang="ko-KR" altLang="en-US" dirty="0">
                <a:latin typeface="+mn-ea"/>
              </a:rPr>
              <a:t>파일시스템의 성능이 중요한 선택 </a:t>
            </a:r>
            <a:r>
              <a:rPr lang="ko-KR" altLang="en-US" dirty="0" smtClean="0">
                <a:latin typeface="+mn-ea"/>
              </a:rPr>
              <a:t>조건</a:t>
            </a:r>
            <a:endParaRPr lang="en-US" altLang="ko-KR" dirty="0" smtClean="0">
              <a:latin typeface="+mn-ea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2000" b="1" dirty="0" err="1">
                <a:latin typeface="+mn-ea"/>
              </a:rPr>
              <a:t>피보탈</a:t>
            </a:r>
            <a:r>
              <a:rPr lang="en-US" altLang="ko-KR" sz="2000" b="1" dirty="0">
                <a:latin typeface="+mn-ea"/>
              </a:rPr>
              <a:t>HD</a:t>
            </a:r>
          </a:p>
          <a:p>
            <a:r>
              <a:rPr lang="en-US" altLang="ko-KR" dirty="0">
                <a:latin typeface="+mn-ea"/>
              </a:rPr>
              <a:t>EMC </a:t>
            </a:r>
            <a:r>
              <a:rPr lang="ko-KR" altLang="en-US" dirty="0" err="1">
                <a:latin typeface="+mn-ea"/>
              </a:rPr>
              <a:t>어플라이언스</a:t>
            </a:r>
            <a:r>
              <a:rPr lang="ko-KR" altLang="en-US" dirty="0">
                <a:latin typeface="+mn-ea"/>
              </a:rPr>
              <a:t> 기반으로 국내 </a:t>
            </a:r>
            <a:r>
              <a:rPr lang="ko-KR" altLang="en-US" dirty="0" err="1">
                <a:latin typeface="+mn-ea"/>
              </a:rPr>
              <a:t>딜리버리가</a:t>
            </a:r>
            <a:r>
              <a:rPr lang="ko-KR" altLang="en-US" dirty="0">
                <a:latin typeface="+mn-ea"/>
              </a:rPr>
              <a:t> 이루어져있다</a:t>
            </a:r>
            <a:r>
              <a:rPr lang="en-US" altLang="ko-KR" dirty="0">
                <a:latin typeface="+mn-ea"/>
              </a:rPr>
              <a:t>.</a:t>
            </a:r>
          </a:p>
          <a:p>
            <a:r>
              <a:rPr lang="ko-KR" altLang="en-US" dirty="0" err="1">
                <a:latin typeface="+mn-ea"/>
              </a:rPr>
              <a:t>하둡</a:t>
            </a:r>
            <a:r>
              <a:rPr lang="ko-KR" altLang="en-US" dirty="0">
                <a:latin typeface="+mn-ea"/>
              </a:rPr>
              <a:t> </a:t>
            </a:r>
            <a:r>
              <a:rPr lang="ko-KR" altLang="en-US" dirty="0" err="1">
                <a:latin typeface="+mn-ea"/>
              </a:rPr>
              <a:t>배포판</a:t>
            </a:r>
            <a:r>
              <a:rPr lang="ko-KR" altLang="en-US" dirty="0">
                <a:latin typeface="+mn-ea"/>
              </a:rPr>
              <a:t> 중에는 국내 가장 큰 </a:t>
            </a:r>
            <a:r>
              <a:rPr lang="ko-KR" altLang="en-US" dirty="0" err="1">
                <a:latin typeface="+mn-ea"/>
              </a:rPr>
              <a:t>레퍼런스를</a:t>
            </a:r>
            <a:r>
              <a:rPr lang="ko-KR" altLang="en-US" dirty="0">
                <a:latin typeface="+mn-ea"/>
              </a:rPr>
              <a:t> 다수 보유하고 있다</a:t>
            </a:r>
            <a:r>
              <a:rPr lang="en-US" altLang="ko-KR" dirty="0">
                <a:latin typeface="+mn-ea"/>
              </a:rPr>
              <a:t>.</a:t>
            </a:r>
          </a:p>
          <a:p>
            <a:r>
              <a:rPr lang="ko-KR" altLang="en-US" dirty="0">
                <a:latin typeface="+mn-ea"/>
              </a:rPr>
              <a:t>삼성반도체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삼성</a:t>
            </a:r>
            <a:r>
              <a:rPr lang="en-US" altLang="ko-KR" dirty="0">
                <a:latin typeface="+mn-ea"/>
              </a:rPr>
              <a:t>SDI, </a:t>
            </a:r>
            <a:r>
              <a:rPr lang="ko-KR" altLang="en-US" dirty="0">
                <a:latin typeface="+mn-ea"/>
              </a:rPr>
              <a:t>삼성디스플레이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삼성전자 </a:t>
            </a:r>
            <a:r>
              <a:rPr lang="en-US" altLang="ko-KR" dirty="0">
                <a:latin typeface="+mn-ea"/>
              </a:rPr>
              <a:t>MSC </a:t>
            </a:r>
            <a:r>
              <a:rPr lang="ko-KR" altLang="en-US" dirty="0">
                <a:latin typeface="+mn-ea"/>
              </a:rPr>
              <a:t>등이 주요 구축 사이트다</a:t>
            </a:r>
            <a:r>
              <a:rPr lang="en-US" altLang="ko-KR" dirty="0">
                <a:latin typeface="+mn-ea"/>
              </a:rPr>
              <a:t>.</a:t>
            </a:r>
            <a:endParaRPr lang="ko-KR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56632205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44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4621855" y="1234982"/>
            <a:ext cx="7023830" cy="33281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446088" marR="0" lvl="0" indent="-446088" algn="l" defTabSz="4572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  <a:t>   Session 3</a:t>
            </a:r>
            <a:b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</a:br>
            <a: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  <a:t/>
            </a:r>
            <a:b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</a:br>
            <a: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  <a:t/>
            </a:r>
            <a:b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</a:br>
            <a: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  <a:t/>
            </a:r>
            <a:b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</a:br>
            <a:r>
              <a:rPr kumimoji="0" lang="ko-KR" altLang="en-US" sz="32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  <a:t>빅데이터</a:t>
            </a:r>
            <a:r>
              <a:rPr kumimoji="0" lang="ko-KR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  <a:t> 활용 사례</a:t>
            </a:r>
            <a:endParaRPr kumimoji="0" lang="en-US" altLang="ko-KR" sz="3200" b="1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j-ea"/>
              <a:ea typeface="+mj-ea"/>
              <a:cs typeface="JBold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6650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50179" y="265473"/>
            <a:ext cx="10972800" cy="432000"/>
          </a:xfrm>
        </p:spPr>
        <p:txBody>
          <a:bodyPr>
            <a:normAutofit/>
          </a:bodyPr>
          <a:lstStyle/>
          <a:p>
            <a:r>
              <a:rPr lang="ko-KR" altLang="en-US" sz="2400" b="1" dirty="0" err="1">
                <a:latin typeface="+mn-ea"/>
              </a:rPr>
              <a:t>하둡</a:t>
            </a:r>
            <a:r>
              <a:rPr lang="ko-KR" altLang="en-US" sz="2400" b="1" dirty="0">
                <a:latin typeface="+mn-ea"/>
              </a:rPr>
              <a:t> </a:t>
            </a:r>
            <a:r>
              <a:rPr lang="ko-KR" altLang="en-US" sz="2400" b="1" dirty="0" smtClean="0">
                <a:latin typeface="+mn-ea"/>
              </a:rPr>
              <a:t>애플리케이션 이용 사례</a:t>
            </a:r>
            <a:endParaRPr lang="ko-KR" altLang="en-US" sz="2400" b="1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45</a:t>
            </a:fld>
            <a:r>
              <a:rPr lang="en-US" smtClean="0"/>
              <a:t> - 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19545" y="1050557"/>
            <a:ext cx="11131172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000" dirty="0" smtClean="0">
                <a:latin typeface="+mn-ea"/>
              </a:rPr>
              <a:t>웹 접속 로그 </a:t>
            </a:r>
            <a:r>
              <a:rPr lang="ko-KR" altLang="en-US" sz="2000" dirty="0" err="1" smtClean="0">
                <a:latin typeface="+mn-ea"/>
              </a:rPr>
              <a:t>통게</a:t>
            </a:r>
            <a:r>
              <a:rPr lang="ko-KR" altLang="en-US" sz="2000" dirty="0" smtClean="0">
                <a:latin typeface="+mn-ea"/>
              </a:rPr>
              <a:t> </a:t>
            </a:r>
            <a:r>
              <a:rPr lang="en-US" altLang="ko-KR" sz="2000" dirty="0" smtClean="0">
                <a:latin typeface="+mn-ea"/>
              </a:rPr>
              <a:t>- </a:t>
            </a:r>
            <a:r>
              <a:rPr lang="ko-KR" altLang="en-US" sz="2000" dirty="0" smtClean="0">
                <a:latin typeface="+mn-ea"/>
              </a:rPr>
              <a:t>클릭 이력 축적 </a:t>
            </a:r>
            <a:r>
              <a:rPr lang="en-US" altLang="ko-KR" sz="2000" dirty="0" smtClean="0">
                <a:latin typeface="+mn-ea"/>
              </a:rPr>
              <a:t>, </a:t>
            </a:r>
            <a:r>
              <a:rPr lang="ko-KR" altLang="en-US" sz="2000" dirty="0" smtClean="0">
                <a:latin typeface="+mn-ea"/>
              </a:rPr>
              <a:t>사용자 접속 경향 분석</a:t>
            </a:r>
            <a:endParaRPr lang="en-US" altLang="ko-KR" sz="2000" dirty="0" smtClean="0">
              <a:latin typeface="+mn-ea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000" dirty="0" smtClean="0">
                <a:latin typeface="+mn-ea"/>
              </a:rPr>
              <a:t>전문 검색용 전치 인덱스 구축 </a:t>
            </a:r>
            <a:r>
              <a:rPr lang="en-US" altLang="ko-KR" sz="2000" dirty="0" smtClean="0">
                <a:latin typeface="+mn-ea"/>
              </a:rPr>
              <a:t>– </a:t>
            </a:r>
            <a:r>
              <a:rPr lang="ko-KR" altLang="en-US" sz="2000" dirty="0" smtClean="0">
                <a:latin typeface="+mn-ea"/>
              </a:rPr>
              <a:t>어떤 단어가 어떤 문서에 </a:t>
            </a:r>
            <a:r>
              <a:rPr lang="ko-KR" altLang="en-US" sz="2000" dirty="0" err="1" smtClean="0">
                <a:latin typeface="+mn-ea"/>
              </a:rPr>
              <a:t>존재하는가란</a:t>
            </a:r>
            <a:r>
              <a:rPr lang="ko-KR" altLang="en-US" sz="2000" dirty="0" smtClean="0">
                <a:latin typeface="+mn-ea"/>
              </a:rPr>
              <a:t> 정보를 전치 인덱스라는 형태로 색인화</a:t>
            </a:r>
            <a:endParaRPr lang="en-US" altLang="ko-KR" sz="2000" dirty="0" smtClean="0">
              <a:latin typeface="+mn-ea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000" dirty="0" smtClean="0">
                <a:latin typeface="+mn-ea"/>
              </a:rPr>
              <a:t>통계적 기계 번역</a:t>
            </a:r>
            <a:endParaRPr lang="en-US" altLang="ko-KR" sz="2000" dirty="0" smtClean="0">
              <a:latin typeface="+mn-ea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000" dirty="0" smtClean="0">
                <a:latin typeface="+mn-ea"/>
              </a:rPr>
              <a:t>대용량 동영상 데이터의 포맷을 변환할 경우</a:t>
            </a:r>
            <a:r>
              <a:rPr lang="en-US" altLang="ko-KR" sz="2000" dirty="0" smtClean="0">
                <a:latin typeface="+mn-ea"/>
              </a:rPr>
              <a:t>, </a:t>
            </a:r>
            <a:r>
              <a:rPr lang="ko-KR" altLang="en-US" sz="2000" dirty="0" smtClean="0">
                <a:latin typeface="+mn-ea"/>
              </a:rPr>
              <a:t>데이터를 작은 크기로 나누어 변환하고 변환 후에 데이터를 다시 결합하여 한 개의 파일로 만드는 처리</a:t>
            </a:r>
            <a:endParaRPr lang="en-US" altLang="ko-KR" sz="2000" dirty="0" smtClean="0">
              <a:latin typeface="+mn-ea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000" dirty="0" smtClean="0">
                <a:latin typeface="+mn-ea"/>
              </a:rPr>
              <a:t>특정 패턴에 속하지 않는 </a:t>
            </a:r>
            <a:r>
              <a:rPr lang="ko-KR" altLang="en-US" sz="2000" dirty="0" err="1" smtClean="0">
                <a:latin typeface="+mn-ea"/>
              </a:rPr>
              <a:t>이상값을</a:t>
            </a:r>
            <a:r>
              <a:rPr lang="ko-KR" altLang="en-US" sz="2000" dirty="0" smtClean="0">
                <a:latin typeface="+mn-ea"/>
              </a:rPr>
              <a:t> 대량의 데이터에서 검출 처리 </a:t>
            </a:r>
            <a:r>
              <a:rPr lang="en-US" altLang="ko-KR" sz="2000" dirty="0" smtClean="0">
                <a:latin typeface="+mn-ea"/>
              </a:rPr>
              <a:t>– </a:t>
            </a:r>
            <a:r>
              <a:rPr lang="ko-KR" altLang="en-US" sz="2000" dirty="0" smtClean="0">
                <a:latin typeface="+mn-ea"/>
              </a:rPr>
              <a:t>비자 </a:t>
            </a:r>
            <a:r>
              <a:rPr lang="ko-KR" altLang="en-US" sz="2000" dirty="0" err="1" smtClean="0">
                <a:latin typeface="+mn-ea"/>
              </a:rPr>
              <a:t>리스크</a:t>
            </a:r>
            <a:r>
              <a:rPr lang="ko-KR" altLang="en-US" sz="2000" dirty="0" smtClean="0">
                <a:latin typeface="+mn-ea"/>
              </a:rPr>
              <a:t> 관리를 위한 </a:t>
            </a:r>
            <a:r>
              <a:rPr lang="ko-KR" altLang="en-US" sz="2000" dirty="0" err="1" smtClean="0">
                <a:latin typeface="+mn-ea"/>
              </a:rPr>
              <a:t>스코링</a:t>
            </a:r>
            <a:r>
              <a:rPr lang="ko-KR" altLang="en-US" sz="2000" dirty="0" smtClean="0">
                <a:latin typeface="+mn-ea"/>
              </a:rPr>
              <a:t> 시스템</a:t>
            </a:r>
            <a:r>
              <a:rPr lang="en-US" altLang="ko-KR" sz="2000" dirty="0" smtClean="0">
                <a:latin typeface="+mn-ea"/>
              </a:rPr>
              <a:t>, </a:t>
            </a:r>
            <a:r>
              <a:rPr lang="ko-KR" altLang="en-US" sz="2000" dirty="0" err="1" smtClean="0">
                <a:latin typeface="+mn-ea"/>
              </a:rPr>
              <a:t>야후</a:t>
            </a:r>
            <a:r>
              <a:rPr lang="ko-KR" altLang="en-US" sz="2000" dirty="0" smtClean="0">
                <a:latin typeface="+mn-ea"/>
              </a:rPr>
              <a:t> </a:t>
            </a:r>
            <a:r>
              <a:rPr lang="ko-KR" altLang="en-US" sz="2000" dirty="0" err="1" smtClean="0">
                <a:latin typeface="+mn-ea"/>
              </a:rPr>
              <a:t>스팸</a:t>
            </a:r>
            <a:r>
              <a:rPr lang="ko-KR" altLang="en-US" sz="2000" dirty="0" smtClean="0">
                <a:latin typeface="+mn-ea"/>
              </a:rPr>
              <a:t> 필터 학습</a:t>
            </a:r>
            <a:endParaRPr lang="en-US" altLang="ko-KR" sz="2000" dirty="0" smtClean="0">
              <a:latin typeface="+mn-ea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000" dirty="0" smtClean="0">
                <a:latin typeface="+mn-ea"/>
              </a:rPr>
              <a:t>일정량의 데이터를 분석하고 그 데이터에서 </a:t>
            </a:r>
            <a:r>
              <a:rPr lang="ko-KR" altLang="en-US" sz="2000" dirty="0" err="1" smtClean="0">
                <a:latin typeface="+mn-ea"/>
              </a:rPr>
              <a:t>의미있는</a:t>
            </a:r>
            <a:r>
              <a:rPr lang="ko-KR" altLang="en-US" sz="2000" dirty="0" smtClean="0">
                <a:latin typeface="+mn-ea"/>
              </a:rPr>
              <a:t> 규칙이나 경향을 끄집어 내는 처리 </a:t>
            </a:r>
            <a:r>
              <a:rPr lang="en-US" altLang="ko-KR" sz="2000" dirty="0" smtClean="0">
                <a:latin typeface="+mn-ea"/>
              </a:rPr>
              <a:t>– </a:t>
            </a:r>
            <a:r>
              <a:rPr lang="ko-KR" altLang="en-US" sz="2000" dirty="0" smtClean="0">
                <a:latin typeface="+mn-ea"/>
              </a:rPr>
              <a:t>음성인식이나 패턴 인식</a:t>
            </a:r>
            <a:r>
              <a:rPr lang="en-US" altLang="ko-KR" sz="2000" dirty="0" smtClean="0">
                <a:latin typeface="+mn-ea"/>
              </a:rPr>
              <a:t>, </a:t>
            </a:r>
            <a:r>
              <a:rPr lang="ko-KR" altLang="en-US" sz="2000" dirty="0" smtClean="0">
                <a:latin typeface="+mn-ea"/>
              </a:rPr>
              <a:t>금융</a:t>
            </a:r>
            <a:r>
              <a:rPr lang="en-US" altLang="ko-KR" sz="2000" dirty="0" smtClean="0">
                <a:latin typeface="+mn-ea"/>
              </a:rPr>
              <a:t>, </a:t>
            </a:r>
            <a:r>
              <a:rPr lang="ko-KR" altLang="en-US" sz="2000" dirty="0" smtClean="0">
                <a:latin typeface="+mn-ea"/>
              </a:rPr>
              <a:t>증권시장의 동향분석</a:t>
            </a:r>
            <a:r>
              <a:rPr lang="en-US" altLang="ko-KR" sz="2000" dirty="0" smtClean="0">
                <a:latin typeface="+mn-ea"/>
              </a:rPr>
              <a:t>, </a:t>
            </a:r>
            <a:r>
              <a:rPr lang="ko-KR" altLang="en-US" sz="2000" dirty="0" smtClean="0">
                <a:latin typeface="+mn-ea"/>
              </a:rPr>
              <a:t>유전자 분석</a:t>
            </a:r>
            <a:r>
              <a:rPr lang="en-US" altLang="ko-KR" sz="2000" dirty="0" smtClean="0">
                <a:latin typeface="+mn-ea"/>
              </a:rPr>
              <a:t>, </a:t>
            </a:r>
            <a:r>
              <a:rPr lang="ko-KR" altLang="en-US" sz="2000" dirty="0" smtClean="0">
                <a:latin typeface="+mn-ea"/>
              </a:rPr>
              <a:t>기상 예측</a:t>
            </a:r>
            <a:r>
              <a:rPr lang="en-US" altLang="ko-KR" sz="2000" dirty="0" smtClean="0">
                <a:latin typeface="+mn-ea"/>
              </a:rPr>
              <a:t>, </a:t>
            </a:r>
            <a:r>
              <a:rPr lang="ko-KR" altLang="en-US" sz="2000" dirty="0" smtClean="0">
                <a:latin typeface="+mn-ea"/>
              </a:rPr>
              <a:t>교통 예측</a:t>
            </a:r>
            <a:endParaRPr lang="en-US" altLang="ko-KR" sz="2000" dirty="0" smtClean="0">
              <a:latin typeface="+mn-ea"/>
            </a:endParaRPr>
          </a:p>
          <a:p>
            <a:endParaRPr lang="en-US" altLang="ko-KR" sz="2000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5742661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6" y="305361"/>
            <a:ext cx="7226905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0000"/>
          </a:bodyPr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4. </a:t>
            </a:r>
            <a:r>
              <a:rPr lang="ko-KR" altLang="en-US" b="1" dirty="0" err="1">
                <a:latin typeface="+mn-ea"/>
                <a:ea typeface="+mn-ea"/>
                <a:cs typeface="JBold" pitchFamily="18" charset="-127"/>
              </a:rPr>
              <a:t>빅데이터</a:t>
            </a:r>
            <a:r>
              <a:rPr lang="ko-KR" altLang="en-US" b="1" dirty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ko-KR" altLang="en-US" b="1" dirty="0" smtClean="0">
                <a:latin typeface="+mn-ea"/>
                <a:ea typeface="+mn-ea"/>
                <a:cs typeface="JBold" pitchFamily="18" charset="-127"/>
              </a:rPr>
              <a:t>비즈니스</a:t>
            </a:r>
            <a:r>
              <a:rPr lang="ko-KR" altLang="ko-KR" b="1" dirty="0">
                <a:latin typeface="+mn-ea"/>
                <a:ea typeface="+mn-ea"/>
                <a:cs typeface="JBold" pitchFamily="18" charset="-127"/>
              </a:rPr>
              <a:t/>
            </a:r>
            <a:br>
              <a:rPr lang="ko-KR" altLang="ko-KR" b="1" dirty="0">
                <a:latin typeface="+mn-ea"/>
                <a:ea typeface="+mn-ea"/>
                <a:cs typeface="JBold" pitchFamily="18" charset="-127"/>
              </a:rPr>
            </a:br>
            <a:endParaRPr lang="ko-KR" altLang="en-US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46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내용 개체 틀 7"/>
          <p:cNvSpPr txBox="1">
            <a:spLocks/>
          </p:cNvSpPr>
          <p:nvPr/>
        </p:nvSpPr>
        <p:spPr bwMode="auto">
          <a:xfrm>
            <a:off x="652300" y="884593"/>
            <a:ext cx="802865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dirty="0" err="1"/>
              <a:t>미래부</a:t>
            </a:r>
            <a:r>
              <a:rPr lang="ko-KR" altLang="en-US" dirty="0"/>
              <a:t> </a:t>
            </a:r>
            <a:r>
              <a:rPr lang="ko-KR" altLang="en-US" dirty="0" err="1"/>
              <a:t>빅데이터</a:t>
            </a:r>
            <a:r>
              <a:rPr lang="ko-KR" altLang="en-US" dirty="0"/>
              <a:t> 시범사업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263741" y="6383989"/>
            <a:ext cx="998557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 smtClean="0">
                <a:latin typeface="+mj-ea"/>
                <a:ea typeface="+mj-ea"/>
              </a:rPr>
              <a:t>출처 </a:t>
            </a:r>
            <a:r>
              <a:rPr lang="en-US" altLang="ko-KR" sz="1400" dirty="0" smtClean="0">
                <a:latin typeface="+mj-ea"/>
                <a:ea typeface="+mj-ea"/>
              </a:rPr>
              <a:t>: </a:t>
            </a:r>
            <a:r>
              <a:rPr lang="ko-KR" altLang="en-US" sz="1400" dirty="0" err="1" smtClean="0">
                <a:latin typeface="+mj-ea"/>
                <a:ea typeface="+mj-ea"/>
              </a:rPr>
              <a:t>빅스터</a:t>
            </a:r>
            <a:r>
              <a:rPr lang="ko-KR" altLang="en-US" sz="1400" dirty="0" smtClean="0">
                <a:latin typeface="+mj-ea"/>
                <a:ea typeface="+mj-ea"/>
              </a:rPr>
              <a:t> 이현종 대표</a:t>
            </a:r>
            <a:r>
              <a:rPr lang="en-US" altLang="ko-KR" sz="1400" dirty="0" smtClean="0">
                <a:latin typeface="+mj-ea"/>
                <a:ea typeface="+mj-ea"/>
              </a:rPr>
              <a:t> </a:t>
            </a:r>
            <a:endParaRPr lang="en-US" altLang="ko-KR" sz="1400" dirty="0">
              <a:latin typeface="+mj-ea"/>
              <a:ea typeface="+mj-ea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/>
        </p:nvGraphicFramePr>
        <p:xfrm>
          <a:off x="477855" y="1412723"/>
          <a:ext cx="11191631" cy="44785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4964"/>
                <a:gridCol w="2646228"/>
                <a:gridCol w="5110439"/>
              </a:tblGrid>
              <a:tr h="43992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 smtClean="0"/>
                        <a:t>사업명</a:t>
                      </a:r>
                      <a:endParaRPr lang="ko-KR" altLang="en-US" sz="1400" dirty="0"/>
                    </a:p>
                  </a:txBody>
                  <a:tcPr marL="112542" marR="112542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컨소시엄</a:t>
                      </a:r>
                      <a:endParaRPr lang="ko-KR" altLang="en-US" sz="1400" dirty="0"/>
                    </a:p>
                  </a:txBody>
                  <a:tcPr marL="112542" marR="112542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내용</a:t>
                      </a:r>
                      <a:endParaRPr lang="ko-KR" altLang="en-US" sz="1400" dirty="0"/>
                    </a:p>
                  </a:txBody>
                  <a:tcPr marL="112542" marR="112542" anchor="ctr"/>
                </a:tc>
              </a:tr>
              <a:tr h="61469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심야버스 노선 정책 지원</a:t>
                      </a:r>
                      <a:endParaRPr lang="ko-KR" altLang="en-US" sz="1400" dirty="0"/>
                    </a:p>
                  </a:txBody>
                  <a:tcPr marL="112542" marR="112542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서울시</a:t>
                      </a:r>
                      <a:endParaRPr lang="en-US" altLang="ko-KR" sz="1400" dirty="0" smtClean="0"/>
                    </a:p>
                    <a:p>
                      <a:pPr latinLnBrk="1"/>
                      <a:r>
                        <a:rPr lang="ko-KR" altLang="en-US" sz="1400" dirty="0" smtClean="0"/>
                        <a:t>㈜</a:t>
                      </a:r>
                      <a:r>
                        <a:rPr lang="en-US" altLang="ko-KR" sz="1400" dirty="0" smtClean="0"/>
                        <a:t>KT</a:t>
                      </a:r>
                      <a:endParaRPr lang="ko-KR" altLang="en-US" sz="1400" dirty="0"/>
                    </a:p>
                  </a:txBody>
                  <a:tcPr marL="112542" marR="112542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서울시의 교통데이터와 </a:t>
                      </a:r>
                      <a:r>
                        <a:rPr lang="en-US" altLang="ko-KR" sz="1400" dirty="0" smtClean="0"/>
                        <a:t>KT</a:t>
                      </a:r>
                      <a:r>
                        <a:rPr lang="ko-KR" altLang="en-US" sz="1400" dirty="0" smtClean="0"/>
                        <a:t>의 유동인구 데이터를 연계</a:t>
                      </a:r>
                      <a:r>
                        <a:rPr lang="en-US" altLang="ko-KR" sz="1400" dirty="0" smtClean="0"/>
                        <a:t>/</a:t>
                      </a:r>
                      <a:r>
                        <a:rPr lang="ko-KR" altLang="en-US" sz="1400" dirty="0" smtClean="0"/>
                        <a:t>분석하여 최적의 심야버스 노선 정책 수립</a:t>
                      </a:r>
                      <a:endParaRPr lang="ko-KR" altLang="en-US" sz="1400" dirty="0"/>
                    </a:p>
                  </a:txBody>
                  <a:tcPr marL="112542" marR="112542" anchor="ctr"/>
                </a:tc>
              </a:tr>
              <a:tr h="61469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국민건강 주의예보 서비스</a:t>
                      </a:r>
                      <a:endParaRPr lang="ko-KR" altLang="en-US" sz="1400" dirty="0"/>
                    </a:p>
                  </a:txBody>
                  <a:tcPr marL="112542" marR="112542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국민건강보험공단</a:t>
                      </a:r>
                      <a:endParaRPr lang="en-US" altLang="ko-KR" sz="1400" dirty="0" smtClean="0"/>
                    </a:p>
                    <a:p>
                      <a:pPr latinLnBrk="1"/>
                      <a:r>
                        <a:rPr lang="ko-KR" altLang="en-US" sz="1400" dirty="0" smtClean="0"/>
                        <a:t>다음소프트</a:t>
                      </a:r>
                      <a:endParaRPr lang="ko-KR" altLang="en-US" sz="1400" dirty="0"/>
                    </a:p>
                  </a:txBody>
                  <a:tcPr marL="112542" marR="112542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건강보험공단의 </a:t>
                      </a:r>
                      <a:r>
                        <a:rPr lang="en-US" altLang="ko-KR" sz="1400" dirty="0" smtClean="0"/>
                        <a:t>DB</a:t>
                      </a:r>
                      <a:r>
                        <a:rPr lang="ko-KR" altLang="en-US" sz="1400" dirty="0" smtClean="0"/>
                        <a:t>와 </a:t>
                      </a:r>
                      <a:r>
                        <a:rPr lang="en-US" altLang="ko-KR" sz="1400" dirty="0" smtClean="0"/>
                        <a:t>SNS</a:t>
                      </a:r>
                      <a:r>
                        <a:rPr lang="en-US" altLang="ko-KR" sz="1400" baseline="0" dirty="0" smtClean="0"/>
                        <a:t> </a:t>
                      </a:r>
                      <a:r>
                        <a:rPr lang="ko-KR" altLang="en-US" sz="1400" baseline="0" dirty="0" smtClean="0"/>
                        <a:t>정보를 연계하여 홍역</a:t>
                      </a:r>
                      <a:r>
                        <a:rPr lang="en-US" altLang="ko-KR" sz="1400" baseline="0" dirty="0" smtClean="0"/>
                        <a:t>, </a:t>
                      </a:r>
                      <a:r>
                        <a:rPr lang="ko-KR" altLang="en-US" sz="1400" baseline="0" dirty="0" smtClean="0"/>
                        <a:t>조류독감</a:t>
                      </a:r>
                      <a:r>
                        <a:rPr lang="en-US" altLang="ko-KR" sz="1400" baseline="0" dirty="0" smtClean="0"/>
                        <a:t> </a:t>
                      </a:r>
                      <a:r>
                        <a:rPr lang="ko-KR" altLang="en-US" sz="1400" baseline="0" dirty="0" smtClean="0"/>
                        <a:t>등 </a:t>
                      </a:r>
                      <a:r>
                        <a:rPr lang="ko-KR" altLang="en-US" sz="1400" baseline="0" dirty="0" err="1" smtClean="0"/>
                        <a:t>감염병</a:t>
                      </a:r>
                      <a:r>
                        <a:rPr lang="ko-KR" altLang="en-US" sz="1400" baseline="0" dirty="0" smtClean="0"/>
                        <a:t> 발생 예측 모델을 개발 및 주의 예보</a:t>
                      </a:r>
                      <a:endParaRPr lang="ko-KR" altLang="en-US" sz="1400" dirty="0"/>
                    </a:p>
                  </a:txBody>
                  <a:tcPr marL="112542" marR="112542" anchor="ctr"/>
                </a:tc>
              </a:tr>
              <a:tr h="61469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의약품 안전성 조기경보 서비스</a:t>
                      </a:r>
                      <a:endParaRPr lang="ko-KR" altLang="en-US" sz="1400" dirty="0"/>
                    </a:p>
                  </a:txBody>
                  <a:tcPr marL="112542" marR="112542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 smtClean="0"/>
                        <a:t>의약품안전원관리원</a:t>
                      </a:r>
                      <a:endParaRPr lang="en-US" altLang="ko-KR" sz="1400" dirty="0" smtClean="0"/>
                    </a:p>
                    <a:p>
                      <a:pPr latinLnBrk="1"/>
                      <a:r>
                        <a:rPr lang="en-US" altLang="ko-KR" sz="1400" dirty="0" smtClean="0"/>
                        <a:t>SGA</a:t>
                      </a:r>
                      <a:r>
                        <a:rPr lang="ko-KR" altLang="en-US" sz="1400" dirty="0" smtClean="0"/>
                        <a:t>㈜</a:t>
                      </a:r>
                      <a:endParaRPr lang="ko-KR" altLang="en-US" sz="1400" dirty="0"/>
                    </a:p>
                  </a:txBody>
                  <a:tcPr marL="112542" marR="112542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유해사례 </a:t>
                      </a:r>
                      <a:r>
                        <a:rPr lang="en-US" altLang="ko-KR" sz="1400" dirty="0" smtClean="0"/>
                        <a:t>DB, </a:t>
                      </a:r>
                      <a:r>
                        <a:rPr lang="ko-KR" altLang="en-US" sz="1400" dirty="0" smtClean="0"/>
                        <a:t>진료기록</a:t>
                      </a:r>
                      <a:r>
                        <a:rPr lang="en-US" altLang="ko-KR" sz="1400" dirty="0" smtClean="0"/>
                        <a:t>, SNS </a:t>
                      </a:r>
                      <a:r>
                        <a:rPr lang="ko-KR" altLang="en-US" sz="1400" dirty="0" smtClean="0"/>
                        <a:t>등을 분석하여 유의 의약품을 추출하고 </a:t>
                      </a:r>
                      <a:r>
                        <a:rPr lang="ko-KR" altLang="en-US" sz="1400" dirty="0" err="1" smtClean="0"/>
                        <a:t>병의원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제약회사 및 유관기관에 위험도 예측 서비스를 제공</a:t>
                      </a:r>
                      <a:endParaRPr lang="ko-KR" altLang="en-US" sz="1400" dirty="0"/>
                    </a:p>
                  </a:txBody>
                  <a:tcPr marL="112542" marR="112542" anchor="ctr"/>
                </a:tc>
              </a:tr>
              <a:tr h="61469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심실부정맥 예측 등 </a:t>
                      </a:r>
                      <a:endParaRPr lang="en-US" altLang="ko-KR" sz="1400" dirty="0" smtClean="0"/>
                    </a:p>
                    <a:p>
                      <a:pPr latinLnBrk="1"/>
                      <a:r>
                        <a:rPr lang="ko-KR" altLang="en-US" sz="1400" dirty="0" smtClean="0"/>
                        <a:t>보건의료 서비스</a:t>
                      </a:r>
                      <a:endParaRPr lang="ko-KR" altLang="en-US" sz="1400" dirty="0"/>
                    </a:p>
                  </a:txBody>
                  <a:tcPr marL="112542" marR="112542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서울아산병원</a:t>
                      </a:r>
                      <a:endParaRPr lang="en-US" altLang="ko-KR" sz="1400" dirty="0" smtClean="0"/>
                    </a:p>
                    <a:p>
                      <a:pPr latinLnBrk="1"/>
                      <a:r>
                        <a:rPr lang="en-US" altLang="ko-KR" sz="1400" dirty="0" smtClean="0"/>
                        <a:t>ETRI</a:t>
                      </a:r>
                      <a:endParaRPr lang="ko-KR" altLang="en-US" sz="1400" dirty="0"/>
                    </a:p>
                  </a:txBody>
                  <a:tcPr marL="112542" marR="112542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포털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질병관리본부 </a:t>
                      </a:r>
                      <a:r>
                        <a:rPr lang="en-US" altLang="ko-KR" sz="1400" dirty="0" smtClean="0"/>
                        <a:t>DB</a:t>
                      </a:r>
                      <a:r>
                        <a:rPr lang="ko-KR" altLang="en-US" sz="1400" dirty="0" smtClean="0"/>
                        <a:t>와 병원 </a:t>
                      </a:r>
                      <a:r>
                        <a:rPr lang="en-US" altLang="ko-KR" sz="1400" dirty="0" smtClean="0"/>
                        <a:t>DB</a:t>
                      </a:r>
                      <a:r>
                        <a:rPr lang="ko-KR" altLang="en-US" sz="1400" dirty="0" smtClean="0"/>
                        <a:t>를 활용하여 독감 유행 예측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심실부정맥 예측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입원 병상 배정의 최적화 등의 서비스를 제공</a:t>
                      </a:r>
                      <a:endParaRPr lang="ko-KR" altLang="en-US" sz="1400" dirty="0"/>
                    </a:p>
                  </a:txBody>
                  <a:tcPr marL="112542" marR="112542" anchor="ctr"/>
                </a:tc>
              </a:tr>
              <a:tr h="61469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소상공인 창업성공 제고를 위한 </a:t>
                      </a:r>
                      <a:endParaRPr lang="en-US" altLang="ko-KR" sz="1400" dirty="0" smtClean="0"/>
                    </a:p>
                    <a:p>
                      <a:pPr latinLnBrk="1"/>
                      <a:r>
                        <a:rPr lang="ko-KR" altLang="en-US" sz="1400" dirty="0" smtClean="0"/>
                        <a:t>점포이력분석 서비스</a:t>
                      </a:r>
                      <a:endParaRPr lang="ko-KR" altLang="en-US" sz="1400" dirty="0"/>
                    </a:p>
                  </a:txBody>
                  <a:tcPr marL="112542" marR="112542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 smtClean="0"/>
                        <a:t>비씨카드</a:t>
                      </a:r>
                      <a:r>
                        <a:rPr lang="ko-KR" altLang="en-US" sz="1400" dirty="0" smtClean="0"/>
                        <a:t>㈜</a:t>
                      </a:r>
                      <a:endParaRPr lang="en-US" altLang="ko-KR" sz="1400" dirty="0" smtClean="0"/>
                    </a:p>
                    <a:p>
                      <a:pPr latinLnBrk="1"/>
                      <a:r>
                        <a:rPr lang="ko-KR" altLang="en-US" sz="1400" dirty="0" smtClean="0"/>
                        <a:t>㈜</a:t>
                      </a:r>
                      <a:r>
                        <a:rPr lang="ko-KR" altLang="en-US" sz="1400" dirty="0" err="1" smtClean="0"/>
                        <a:t>오픈메이트</a:t>
                      </a:r>
                      <a:endParaRPr lang="ko-KR" altLang="en-US" sz="1400" dirty="0"/>
                    </a:p>
                  </a:txBody>
                  <a:tcPr marL="112542" marR="112542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카드거래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부동산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상가이력 </a:t>
                      </a:r>
                      <a:r>
                        <a:rPr lang="en-US" altLang="ko-KR" sz="1400" dirty="0" smtClean="0"/>
                        <a:t>DB</a:t>
                      </a:r>
                      <a:r>
                        <a:rPr lang="ko-KR" altLang="en-US" sz="1400" dirty="0" smtClean="0"/>
                        <a:t>의 연계 분석을 통해 창업관련 과거</a:t>
                      </a:r>
                      <a:r>
                        <a:rPr lang="en-US" altLang="ko-KR" sz="1400" dirty="0" smtClean="0"/>
                        <a:t>/</a:t>
                      </a:r>
                      <a:r>
                        <a:rPr lang="ko-KR" altLang="en-US" sz="1400" dirty="0" smtClean="0"/>
                        <a:t>현황 분석 및 예측 정보를 소상공인에게 제공하여 창업을 지원하고자 함</a:t>
                      </a:r>
                      <a:endParaRPr lang="ko-KR" altLang="en-US" sz="1400" dirty="0"/>
                    </a:p>
                  </a:txBody>
                  <a:tcPr marL="112542" marR="112542" anchor="ctr"/>
                </a:tc>
              </a:tr>
              <a:tr h="61469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 smtClean="0"/>
                        <a:t>모바일을</a:t>
                      </a:r>
                      <a:r>
                        <a:rPr lang="ko-KR" altLang="en-US" sz="1400" dirty="0" smtClean="0"/>
                        <a:t> 통한 지능형 뉴스검색 </a:t>
                      </a:r>
                      <a:endParaRPr lang="en-US" altLang="ko-KR" sz="1400" dirty="0" smtClean="0"/>
                    </a:p>
                    <a:p>
                      <a:pPr latinLnBrk="1"/>
                      <a:r>
                        <a:rPr lang="ko-KR" altLang="en-US" sz="1400" dirty="0" smtClean="0"/>
                        <a:t>서비스</a:t>
                      </a:r>
                      <a:endParaRPr lang="ko-KR" altLang="en-US" sz="1400" dirty="0"/>
                    </a:p>
                  </a:txBody>
                  <a:tcPr marL="112542" marR="112542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차세대융합기술연구원</a:t>
                      </a:r>
                      <a:endParaRPr lang="ko-KR" altLang="en-US" sz="1400" dirty="0"/>
                    </a:p>
                  </a:txBody>
                  <a:tcPr marL="112542" marR="112542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대량의 기사</a:t>
                      </a:r>
                      <a:r>
                        <a:rPr lang="ko-KR" altLang="en-US" sz="1400" baseline="0" dirty="0" smtClean="0"/>
                        <a:t> </a:t>
                      </a:r>
                      <a:r>
                        <a:rPr lang="en-US" altLang="ko-KR" sz="1400" baseline="0" dirty="0" smtClean="0"/>
                        <a:t>DB</a:t>
                      </a:r>
                      <a:r>
                        <a:rPr lang="ko-KR" altLang="en-US" sz="1400" baseline="0" dirty="0" smtClean="0"/>
                        <a:t>에 대해 중요도</a:t>
                      </a:r>
                      <a:r>
                        <a:rPr lang="en-US" altLang="ko-KR" sz="1400" baseline="0" dirty="0" smtClean="0"/>
                        <a:t>, </a:t>
                      </a:r>
                      <a:r>
                        <a:rPr lang="ko-KR" altLang="en-US" sz="1400" baseline="0" dirty="0" smtClean="0"/>
                        <a:t>관계도 등 다각도의 고급분석 기법을 적용하여 지능형 뉴스 검색 서비스를 제공하고자 함</a:t>
                      </a:r>
                      <a:endParaRPr lang="ko-KR" altLang="en-US" sz="1400" dirty="0"/>
                    </a:p>
                  </a:txBody>
                  <a:tcPr marL="112542" marR="112542" anchor="ctr"/>
                </a:tc>
              </a:tr>
            </a:tbl>
          </a:graphicData>
        </a:graphic>
      </p:graphicFrame>
      <p:sp>
        <p:nvSpPr>
          <p:cNvPr id="9" name="직사각형 8"/>
          <p:cNvSpPr/>
          <p:nvPr/>
        </p:nvSpPr>
        <p:spPr bwMode="gray">
          <a:xfrm>
            <a:off x="241161" y="2471058"/>
            <a:ext cx="11656087" cy="2177143"/>
          </a:xfrm>
          <a:prstGeom prst="rect">
            <a:avLst/>
          </a:prstGeom>
          <a:noFill/>
          <a:ln w="63500">
            <a:gradFill flip="none" rotWithShape="1">
              <a:gsLst>
                <a:gs pos="0">
                  <a:srgbClr val="A603AB"/>
                </a:gs>
                <a:gs pos="21001">
                  <a:srgbClr val="0819FB"/>
                </a:gs>
                <a:gs pos="35001">
                  <a:srgbClr val="1A8D48"/>
                </a:gs>
                <a:gs pos="52000">
                  <a:srgbClr val="FFFF00"/>
                </a:gs>
                <a:gs pos="73000">
                  <a:srgbClr val="EE3F17"/>
                </a:gs>
                <a:gs pos="88000">
                  <a:srgbClr val="E81766"/>
                </a:gs>
                <a:gs pos="100000">
                  <a:srgbClr val="A603AB"/>
                </a:gs>
              </a:gsLst>
              <a:lin ang="16200000" scaled="0"/>
              <a:tileRect/>
            </a:gradFill>
            <a:prstDash val="sys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8642" tIns="0" rIns="88642" bIns="0" rtlCol="0" anchor="ctr"/>
          <a:lstStyle/>
          <a:p>
            <a:pPr algn="ctr"/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  <a:cs typeface="JBold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34413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6" y="305361"/>
            <a:ext cx="7226905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4. </a:t>
            </a:r>
            <a:r>
              <a:rPr lang="ko-KR" altLang="en-US" b="1" dirty="0" err="1">
                <a:latin typeface="+mn-ea"/>
                <a:ea typeface="+mn-ea"/>
                <a:cs typeface="JBold" pitchFamily="18" charset="-127"/>
              </a:rPr>
              <a:t>빅데이터</a:t>
            </a:r>
            <a:r>
              <a:rPr lang="ko-KR" altLang="en-US" b="1" dirty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ko-KR" altLang="en-US" b="1" dirty="0" smtClean="0">
                <a:latin typeface="+mn-ea"/>
                <a:ea typeface="+mn-ea"/>
                <a:cs typeface="JBold" pitchFamily="18" charset="-127"/>
              </a:rPr>
              <a:t>비즈니스</a:t>
            </a:r>
            <a:endParaRPr lang="ko-KR" altLang="en-US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47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6" name="내용 개체 틀 7"/>
          <p:cNvSpPr txBox="1">
            <a:spLocks/>
          </p:cNvSpPr>
          <p:nvPr/>
        </p:nvSpPr>
        <p:spPr bwMode="auto">
          <a:xfrm>
            <a:off x="652300" y="884593"/>
            <a:ext cx="802865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dirty="0"/>
              <a:t>미국 정부의 </a:t>
            </a:r>
            <a:r>
              <a:rPr lang="ko-KR" altLang="en-US" dirty="0" err="1"/>
              <a:t>빅데이터</a:t>
            </a:r>
            <a:r>
              <a:rPr lang="ko-KR" altLang="en-US" dirty="0"/>
              <a:t> 사례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11425" y="1268760"/>
            <a:ext cx="9967591" cy="51713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직사각형 8"/>
          <p:cNvSpPr/>
          <p:nvPr/>
        </p:nvSpPr>
        <p:spPr>
          <a:xfrm>
            <a:off x="263741" y="6383989"/>
            <a:ext cx="998557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 smtClean="0">
                <a:latin typeface="+mj-ea"/>
                <a:ea typeface="+mj-ea"/>
              </a:rPr>
              <a:t>출처 </a:t>
            </a:r>
            <a:r>
              <a:rPr lang="en-US" altLang="ko-KR" sz="1400" dirty="0" smtClean="0">
                <a:latin typeface="+mj-ea"/>
                <a:ea typeface="+mj-ea"/>
              </a:rPr>
              <a:t>: NIA</a:t>
            </a:r>
            <a:endParaRPr lang="en-US" altLang="ko-KR" sz="14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370397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6" y="305361"/>
            <a:ext cx="7226905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0000"/>
          </a:bodyPr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4. </a:t>
            </a:r>
            <a:r>
              <a:rPr lang="ko-KR" altLang="en-US" b="1" dirty="0" err="1">
                <a:latin typeface="+mn-ea"/>
                <a:ea typeface="+mn-ea"/>
                <a:cs typeface="JBold" pitchFamily="18" charset="-127"/>
              </a:rPr>
              <a:t>빅데이터</a:t>
            </a:r>
            <a:r>
              <a:rPr lang="ko-KR" altLang="en-US" b="1" dirty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ko-KR" altLang="en-US" b="1" dirty="0" smtClean="0">
                <a:latin typeface="+mn-ea"/>
                <a:ea typeface="+mn-ea"/>
                <a:cs typeface="JBold" pitchFamily="18" charset="-127"/>
              </a:rPr>
              <a:t>비즈니스</a:t>
            </a:r>
            <a:r>
              <a:rPr lang="ko-KR" altLang="ko-KR" b="1" dirty="0">
                <a:latin typeface="+mn-ea"/>
                <a:ea typeface="+mn-ea"/>
                <a:cs typeface="JBold" pitchFamily="18" charset="-127"/>
              </a:rPr>
              <a:t/>
            </a:r>
            <a:br>
              <a:rPr lang="ko-KR" altLang="ko-KR" b="1" dirty="0">
                <a:latin typeface="+mn-ea"/>
                <a:ea typeface="+mn-ea"/>
                <a:cs typeface="JBold" pitchFamily="18" charset="-127"/>
              </a:rPr>
            </a:br>
            <a:endParaRPr lang="ko-KR" altLang="en-US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48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내용 개체 틀 7"/>
          <p:cNvSpPr txBox="1">
            <a:spLocks/>
          </p:cNvSpPr>
          <p:nvPr/>
        </p:nvSpPr>
        <p:spPr bwMode="auto">
          <a:xfrm>
            <a:off x="652300" y="884593"/>
            <a:ext cx="802865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dirty="0" err="1"/>
              <a:t>빅데이터</a:t>
            </a:r>
            <a:r>
              <a:rPr lang="ko-KR" altLang="en-US" dirty="0"/>
              <a:t> 비즈니스 모델</a:t>
            </a:r>
            <a:r>
              <a:rPr lang="en-US" altLang="ko-KR" dirty="0"/>
              <a:t>(</a:t>
            </a:r>
            <a:r>
              <a:rPr lang="ko-KR" altLang="en-US" dirty="0"/>
              <a:t>단계별</a:t>
            </a:r>
            <a:r>
              <a:rPr lang="en-US" altLang="ko-KR" dirty="0"/>
              <a:t>)  </a:t>
            </a:r>
            <a:endParaRPr lang="ko-KR" altLang="en-US" dirty="0"/>
          </a:p>
        </p:txBody>
      </p:sp>
      <p:sp>
        <p:nvSpPr>
          <p:cNvPr id="8" name="오각형 7"/>
          <p:cNvSpPr/>
          <p:nvPr/>
        </p:nvSpPr>
        <p:spPr bwMode="gray">
          <a:xfrm>
            <a:off x="755699" y="4924462"/>
            <a:ext cx="2174913" cy="629948"/>
          </a:xfrm>
          <a:prstGeom prst="homePlate">
            <a:avLst/>
          </a:prstGeom>
          <a:ln>
            <a:headEnd/>
            <a:tailEnd type="triangle" w="med" len="med"/>
          </a:ln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교육</a:t>
            </a:r>
            <a:r>
              <a:rPr lang="en-US" altLang="ko-KR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, </a:t>
            </a:r>
            <a:r>
              <a:rPr lang="ko-KR" altLang="en-US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컨설팅</a:t>
            </a:r>
            <a:endParaRPr lang="ko-KR" altLang="en-US" sz="14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9" name="오각형 8"/>
          <p:cNvSpPr/>
          <p:nvPr/>
        </p:nvSpPr>
        <p:spPr bwMode="gray">
          <a:xfrm>
            <a:off x="2815943" y="4069416"/>
            <a:ext cx="2191327" cy="629948"/>
          </a:xfrm>
          <a:prstGeom prst="homePlate">
            <a:avLst/>
          </a:prstGeom>
          <a:ln>
            <a:headEnd/>
            <a:tailEnd type="triangle" w="med" len="med"/>
          </a:ln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인프라</a:t>
            </a:r>
            <a:r>
              <a:rPr lang="en-US" altLang="ko-KR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, </a:t>
            </a:r>
            <a:r>
              <a:rPr lang="ko-KR" altLang="en-US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컨설팅</a:t>
            </a:r>
            <a:endParaRPr lang="ko-KR" altLang="en-US" sz="14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0" name="오각형 9"/>
          <p:cNvSpPr/>
          <p:nvPr/>
        </p:nvSpPr>
        <p:spPr bwMode="gray">
          <a:xfrm>
            <a:off x="9166501" y="1613942"/>
            <a:ext cx="2191327" cy="629948"/>
          </a:xfrm>
          <a:prstGeom prst="homePlate">
            <a:avLst/>
          </a:prstGeom>
          <a:ln>
            <a:headEnd/>
            <a:tailEnd type="triangle" w="med" len="med"/>
          </a:ln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서비스</a:t>
            </a:r>
            <a:endParaRPr lang="ko-KR" altLang="en-US" sz="14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1" name="오각형 10"/>
          <p:cNvSpPr/>
          <p:nvPr/>
        </p:nvSpPr>
        <p:spPr bwMode="gray">
          <a:xfrm>
            <a:off x="5013183" y="3312893"/>
            <a:ext cx="2191326" cy="629948"/>
          </a:xfrm>
          <a:prstGeom prst="homePlate">
            <a:avLst/>
          </a:prstGeom>
          <a:ln>
            <a:headEnd/>
            <a:tailEnd type="triangle" w="med" len="med"/>
          </a:ln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분석</a:t>
            </a:r>
            <a:endParaRPr lang="ko-KR" altLang="en-US" sz="14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2" name="오각형 11"/>
          <p:cNvSpPr/>
          <p:nvPr/>
        </p:nvSpPr>
        <p:spPr bwMode="gray">
          <a:xfrm>
            <a:off x="7116637" y="2485579"/>
            <a:ext cx="2191326" cy="629948"/>
          </a:xfrm>
          <a:prstGeom prst="homePlate">
            <a:avLst/>
          </a:prstGeom>
          <a:ln>
            <a:headEnd/>
            <a:tailEnd type="triangle" w="med" len="med"/>
          </a:ln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데이터 판매</a:t>
            </a:r>
            <a:endParaRPr lang="ko-KR" altLang="en-US" sz="14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41264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6" y="305361"/>
            <a:ext cx="7226905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0000"/>
          </a:bodyPr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4. </a:t>
            </a:r>
            <a:r>
              <a:rPr lang="ko-KR" altLang="en-US" b="1" dirty="0" err="1">
                <a:latin typeface="+mn-ea"/>
                <a:ea typeface="+mn-ea"/>
                <a:cs typeface="JBold" pitchFamily="18" charset="-127"/>
              </a:rPr>
              <a:t>빅데이터</a:t>
            </a:r>
            <a:r>
              <a:rPr lang="ko-KR" altLang="en-US" b="1" dirty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ko-KR" altLang="en-US" b="1" dirty="0" smtClean="0">
                <a:latin typeface="+mn-ea"/>
                <a:ea typeface="+mn-ea"/>
                <a:cs typeface="JBold" pitchFamily="18" charset="-127"/>
              </a:rPr>
              <a:t>비즈니스</a:t>
            </a:r>
            <a:r>
              <a:rPr lang="ko-KR" altLang="ko-KR" b="1" dirty="0">
                <a:latin typeface="+mn-ea"/>
                <a:ea typeface="+mn-ea"/>
                <a:cs typeface="JBold" pitchFamily="18" charset="-127"/>
              </a:rPr>
              <a:t/>
            </a:r>
            <a:br>
              <a:rPr lang="ko-KR" altLang="ko-KR" b="1" dirty="0">
                <a:latin typeface="+mn-ea"/>
                <a:ea typeface="+mn-ea"/>
                <a:cs typeface="JBold" pitchFamily="18" charset="-127"/>
              </a:rPr>
            </a:br>
            <a:endParaRPr lang="ko-KR" altLang="en-US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49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내용 개체 틀 7"/>
          <p:cNvSpPr txBox="1">
            <a:spLocks/>
          </p:cNvSpPr>
          <p:nvPr/>
        </p:nvSpPr>
        <p:spPr bwMode="auto">
          <a:xfrm>
            <a:off x="652300" y="884593"/>
            <a:ext cx="802865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dirty="0" err="1"/>
              <a:t>빅데이터</a:t>
            </a:r>
            <a:r>
              <a:rPr lang="ko-KR" altLang="en-US" dirty="0"/>
              <a:t> 비즈니스 모델</a:t>
            </a:r>
            <a:r>
              <a:rPr lang="en-US" altLang="ko-KR" dirty="0"/>
              <a:t>(</a:t>
            </a:r>
            <a:r>
              <a:rPr lang="ko-KR" altLang="en-US" dirty="0"/>
              <a:t>단계별</a:t>
            </a:r>
            <a:r>
              <a:rPr lang="en-US" altLang="ko-KR" dirty="0"/>
              <a:t>)  </a:t>
            </a:r>
            <a:endParaRPr lang="ko-KR" altLang="en-US" dirty="0"/>
          </a:p>
        </p:txBody>
      </p:sp>
      <p:sp>
        <p:nvSpPr>
          <p:cNvPr id="8" name="오각형 7"/>
          <p:cNvSpPr/>
          <p:nvPr/>
        </p:nvSpPr>
        <p:spPr bwMode="gray">
          <a:xfrm>
            <a:off x="755699" y="4924462"/>
            <a:ext cx="2174913" cy="629948"/>
          </a:xfrm>
          <a:prstGeom prst="homePlate">
            <a:avLst/>
          </a:prstGeom>
          <a:solidFill>
            <a:schemeClr val="accent2">
              <a:lumMod val="40000"/>
              <a:lumOff val="60000"/>
            </a:schemeClr>
          </a:solidFill>
          <a:ln>
            <a:headEnd/>
            <a:tailEnd type="triangle" w="med" len="med"/>
          </a:ln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교육</a:t>
            </a:r>
            <a:r>
              <a:rPr lang="en-US" altLang="ko-KR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, </a:t>
            </a:r>
            <a:r>
              <a:rPr lang="ko-KR" altLang="en-US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컨설팅</a:t>
            </a:r>
            <a:endParaRPr lang="ko-KR" altLang="en-US" sz="14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9" name="오각형 8"/>
          <p:cNvSpPr/>
          <p:nvPr/>
        </p:nvSpPr>
        <p:spPr bwMode="gray">
          <a:xfrm>
            <a:off x="2815943" y="4069416"/>
            <a:ext cx="2191327" cy="629948"/>
          </a:xfrm>
          <a:prstGeom prst="homePlate">
            <a:avLst/>
          </a:prstGeom>
          <a:solidFill>
            <a:schemeClr val="accent2">
              <a:lumMod val="40000"/>
              <a:lumOff val="60000"/>
            </a:schemeClr>
          </a:solidFill>
          <a:ln>
            <a:headEnd/>
            <a:tailEnd type="triangle" w="med" len="med"/>
          </a:ln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인프라</a:t>
            </a:r>
            <a:r>
              <a:rPr lang="en-US" altLang="ko-KR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, </a:t>
            </a:r>
            <a:r>
              <a:rPr lang="ko-KR" altLang="en-US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컨설팅</a:t>
            </a:r>
            <a:endParaRPr lang="ko-KR" altLang="en-US" sz="14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0" name="오각형 9"/>
          <p:cNvSpPr/>
          <p:nvPr/>
        </p:nvSpPr>
        <p:spPr bwMode="gray">
          <a:xfrm>
            <a:off x="9166501" y="1613942"/>
            <a:ext cx="2191327" cy="629948"/>
          </a:xfrm>
          <a:prstGeom prst="homePlate">
            <a:avLst/>
          </a:prstGeom>
          <a:ln>
            <a:headEnd/>
            <a:tailEnd type="triangle" w="med" len="med"/>
          </a:ln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서비스</a:t>
            </a:r>
            <a:endParaRPr lang="ko-KR" altLang="en-US" sz="14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1" name="오각형 10"/>
          <p:cNvSpPr/>
          <p:nvPr/>
        </p:nvSpPr>
        <p:spPr bwMode="gray">
          <a:xfrm>
            <a:off x="5013183" y="3312893"/>
            <a:ext cx="2191326" cy="629948"/>
          </a:xfrm>
          <a:prstGeom prst="homePlate">
            <a:avLst/>
          </a:prstGeom>
          <a:solidFill>
            <a:schemeClr val="accent2">
              <a:lumMod val="40000"/>
              <a:lumOff val="60000"/>
            </a:schemeClr>
          </a:solidFill>
          <a:ln>
            <a:headEnd/>
            <a:tailEnd type="triangle" w="med" len="med"/>
          </a:ln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분석</a:t>
            </a:r>
            <a:endParaRPr lang="ko-KR" altLang="en-US" sz="14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2" name="오각형 11"/>
          <p:cNvSpPr/>
          <p:nvPr/>
        </p:nvSpPr>
        <p:spPr bwMode="gray">
          <a:xfrm>
            <a:off x="7116637" y="2485579"/>
            <a:ext cx="2191326" cy="629948"/>
          </a:xfrm>
          <a:prstGeom prst="homePlate">
            <a:avLst/>
          </a:prstGeom>
          <a:solidFill>
            <a:schemeClr val="accent2">
              <a:lumMod val="40000"/>
              <a:lumOff val="60000"/>
            </a:schemeClr>
          </a:solidFill>
          <a:ln>
            <a:headEnd/>
            <a:tailEnd type="triangle" w="med" len="med"/>
          </a:ln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데이터 판매</a:t>
            </a:r>
            <a:endParaRPr lang="ko-KR" altLang="en-US" sz="14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58493" y="1583387"/>
            <a:ext cx="429151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ko-KR" altLang="en-US" sz="1600" b="1" dirty="0" smtClean="0">
                <a:solidFill>
                  <a:srgbClr val="C00000"/>
                </a:solidFill>
                <a:latin typeface="+mj-ea"/>
                <a:ea typeface="+mj-ea"/>
              </a:rPr>
              <a:t> 아마존 웹 서비스</a:t>
            </a:r>
            <a:r>
              <a:rPr lang="en-US" altLang="ko-KR" sz="1600" b="1" dirty="0" smtClean="0">
                <a:solidFill>
                  <a:srgbClr val="C00000"/>
                </a:solidFill>
                <a:latin typeface="+mj-ea"/>
                <a:ea typeface="+mj-ea"/>
              </a:rPr>
              <a:t>(AWS)</a:t>
            </a:r>
          </a:p>
          <a:p>
            <a:r>
              <a:rPr lang="en-US" altLang="ko-KR" sz="1600" dirty="0" smtClean="0">
                <a:latin typeface="+mj-ea"/>
                <a:ea typeface="+mj-ea"/>
              </a:rPr>
              <a:t>- </a:t>
            </a:r>
            <a:r>
              <a:rPr lang="ko-KR" altLang="en-US" sz="1600" dirty="0" smtClean="0">
                <a:latin typeface="+mj-ea"/>
                <a:ea typeface="+mj-ea"/>
              </a:rPr>
              <a:t>국내 </a:t>
            </a:r>
            <a:r>
              <a:rPr lang="en-US" altLang="ko-KR" sz="1600" dirty="0" smtClean="0">
                <a:latin typeface="+mj-ea"/>
                <a:ea typeface="+mj-ea"/>
              </a:rPr>
              <a:t>: </a:t>
            </a:r>
            <a:r>
              <a:rPr lang="ko-KR" altLang="en-US" sz="1600" dirty="0" smtClean="0">
                <a:latin typeface="+mj-ea"/>
                <a:ea typeface="+mj-ea"/>
              </a:rPr>
              <a:t>삼성</a:t>
            </a:r>
            <a:r>
              <a:rPr lang="en-US" altLang="ko-KR" sz="1600" dirty="0" smtClean="0">
                <a:latin typeface="+mj-ea"/>
                <a:ea typeface="+mj-ea"/>
              </a:rPr>
              <a:t>SDS</a:t>
            </a:r>
            <a:endParaRPr lang="en-US" altLang="ko-KR" sz="16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247503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7"/>
          <p:cNvSpPr txBox="1">
            <a:spLocks/>
          </p:cNvSpPr>
          <p:nvPr/>
        </p:nvSpPr>
        <p:spPr bwMode="auto">
          <a:xfrm>
            <a:off x="652300" y="1144476"/>
            <a:ext cx="10513853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Blip>
                <a:blip r:embed="rId3"/>
              </a:buBlip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pPr marL="0" indent="0">
              <a:buNone/>
            </a:pPr>
            <a:endParaRPr lang="en-US" altLang="ko-KR" sz="2000" dirty="0"/>
          </a:p>
        </p:txBody>
      </p:sp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8" y="305361"/>
            <a:ext cx="3504000" cy="432000"/>
          </a:xfrm>
        </p:spPr>
        <p:txBody>
          <a:bodyPr/>
          <a:lstStyle/>
          <a:p>
            <a:r>
              <a:rPr lang="en-US" altLang="ko-KR" b="1" dirty="0">
                <a:latin typeface="+mn-ea"/>
                <a:ea typeface="+mn-ea"/>
                <a:cs typeface="JBold" pitchFamily="18" charset="-127"/>
              </a:rPr>
              <a:t>1. </a:t>
            </a:r>
            <a:r>
              <a:rPr lang="ko-KR" altLang="en-US" b="1" dirty="0" err="1" smtClean="0">
                <a:latin typeface="+mn-ea"/>
                <a:ea typeface="+mn-ea"/>
                <a:cs typeface="JBold" pitchFamily="18" charset="-127"/>
              </a:rPr>
              <a:t>빅데이터</a:t>
            </a:r>
            <a:endParaRPr lang="ko-KR" altLang="en-US" sz="2000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5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16898" y="1000298"/>
            <a:ext cx="1157030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dirty="0"/>
              <a:t>비정형 데이터</a:t>
            </a:r>
            <a:r>
              <a:rPr lang="en-US" altLang="ko-KR" dirty="0"/>
              <a:t>(Unstructured-Data)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데이터 세트가 아닌 하나의 데이터가 수집 데이터로 객체화돼 있다</a:t>
            </a:r>
            <a:r>
              <a:rPr lang="en-US" altLang="ko-KR" dirty="0"/>
              <a:t>. </a:t>
            </a:r>
            <a:r>
              <a:rPr lang="ko-KR" altLang="en-US" dirty="0"/>
              <a:t>언어 분석이 가능한 텍스트 데이터나 이미지</a:t>
            </a:r>
            <a:r>
              <a:rPr lang="en-US" altLang="ko-KR" dirty="0"/>
              <a:t>, </a:t>
            </a:r>
            <a:r>
              <a:rPr lang="ko-KR" altLang="en-US" dirty="0"/>
              <a:t>동영상 같은 멀티미디어 데이터가 대표적인 비정형 데이터다</a:t>
            </a:r>
            <a:r>
              <a:rPr lang="en-US" altLang="ko-KR" dirty="0"/>
              <a:t>. </a:t>
            </a:r>
            <a:r>
              <a:rPr lang="ko-KR" altLang="en-US" dirty="0"/>
              <a:t>웹에 존재하는 데이터의 경우 </a:t>
            </a:r>
            <a:r>
              <a:rPr lang="en-US" altLang="ko-KR" dirty="0"/>
              <a:t>html </a:t>
            </a:r>
            <a:r>
              <a:rPr lang="ko-KR" altLang="en-US" dirty="0"/>
              <a:t>형태로 존재하여 </a:t>
            </a:r>
            <a:r>
              <a:rPr lang="ko-KR" altLang="en-US" dirty="0" err="1"/>
              <a:t>반정형</a:t>
            </a:r>
            <a:r>
              <a:rPr lang="ko-KR" altLang="en-US" dirty="0"/>
              <a:t> 데이터로 구분할 수도 있지만</a:t>
            </a:r>
            <a:r>
              <a:rPr lang="en-US" altLang="ko-KR" dirty="0"/>
              <a:t>, </a:t>
            </a:r>
            <a:r>
              <a:rPr lang="ko-KR" altLang="en-US" dirty="0"/>
              <a:t>특정한 경우 텍스트 </a:t>
            </a:r>
            <a:r>
              <a:rPr lang="ko-KR" altLang="en-US" dirty="0" err="1"/>
              <a:t>마이닝을</a:t>
            </a:r>
            <a:r>
              <a:rPr lang="ko-KR" altLang="en-US" dirty="0"/>
              <a:t> 통해 데이터를 수집하는 경우도 존재하므로 명확한 구분은 어렵다</a:t>
            </a:r>
            <a:r>
              <a:rPr lang="en-US" altLang="ko-KR" dirty="0"/>
              <a:t>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이진 파일 형태</a:t>
            </a:r>
            <a:r>
              <a:rPr lang="en-US" altLang="ko-KR" dirty="0"/>
              <a:t>: </a:t>
            </a:r>
            <a:r>
              <a:rPr lang="ko-KR" altLang="en-US" dirty="0"/>
              <a:t>동영상</a:t>
            </a:r>
            <a:r>
              <a:rPr lang="en-US" altLang="ko-KR" dirty="0"/>
              <a:t>, </a:t>
            </a:r>
            <a:r>
              <a:rPr lang="ko-KR" altLang="en-US" dirty="0"/>
              <a:t>이미지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스크립트 파일 형태</a:t>
            </a:r>
            <a:r>
              <a:rPr lang="en-US" altLang="ko-KR" dirty="0"/>
              <a:t>: </a:t>
            </a:r>
            <a:r>
              <a:rPr lang="ko-KR" altLang="en-US" dirty="0" err="1"/>
              <a:t>소셜</a:t>
            </a:r>
            <a:r>
              <a:rPr lang="ko-KR" altLang="en-US" dirty="0"/>
              <a:t> 데이터의 </a:t>
            </a:r>
            <a:r>
              <a:rPr lang="ko-KR" altLang="en-US" dirty="0" smtClean="0"/>
              <a:t>텍스트</a:t>
            </a:r>
            <a:endParaRPr lang="en-US" altLang="ko-KR" dirty="0" smtClean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이진 파일 형태의 데이터일 때</a:t>
            </a:r>
            <a:r>
              <a:rPr lang="en-US" altLang="ko-KR" dirty="0"/>
              <a:t>, </a:t>
            </a:r>
            <a:r>
              <a:rPr lang="ko-KR" altLang="en-US" dirty="0"/>
              <a:t>데이터를 탐색하는 방법은 데이터의 종류별로 응용소프트웨어를 이용하여 탐색한다</a:t>
            </a:r>
            <a:r>
              <a:rPr lang="en-US" altLang="ko-KR" dirty="0"/>
              <a:t>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ko-KR" altLang="en-US" dirty="0"/>
              <a:t>동영상</a:t>
            </a:r>
            <a:r>
              <a:rPr lang="en-US" altLang="ko-KR" dirty="0"/>
              <a:t>: </a:t>
            </a:r>
            <a:r>
              <a:rPr lang="ko-KR" altLang="en-US" dirty="0"/>
              <a:t>동영상 플레이어 </a:t>
            </a:r>
            <a:r>
              <a:rPr lang="en-US" altLang="ko-KR" dirty="0"/>
              <a:t>(</a:t>
            </a:r>
            <a:r>
              <a:rPr lang="ko-KR" altLang="en-US" dirty="0"/>
              <a:t>스크립트 파일 형태일 경우 데이터를 </a:t>
            </a:r>
            <a:r>
              <a:rPr lang="ko-KR" altLang="en-US" dirty="0" err="1"/>
              <a:t>파싱해</a:t>
            </a:r>
            <a:r>
              <a:rPr lang="ko-KR" altLang="en-US" dirty="0"/>
              <a:t> 처리</a:t>
            </a:r>
            <a:r>
              <a:rPr lang="en-US" altLang="ko-KR" dirty="0" smtClean="0"/>
              <a:t>)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텍스트 </a:t>
            </a:r>
            <a:r>
              <a:rPr lang="ko-KR" altLang="en-US" dirty="0" err="1"/>
              <a:t>마이닝</a:t>
            </a:r>
            <a:r>
              <a:rPr lang="ko-KR" altLang="en-US" dirty="0"/>
              <a:t> 혹은 파일일 경우 파일을 데이터 형태로 </a:t>
            </a:r>
            <a:r>
              <a:rPr lang="ko-KR" altLang="en-US" dirty="0" err="1"/>
              <a:t>파싱해야</a:t>
            </a:r>
            <a:r>
              <a:rPr lang="ko-KR" altLang="en-US" dirty="0"/>
              <a:t> 하기 때문에 수집 데이터 처리가 어렵다</a:t>
            </a:r>
            <a:r>
              <a:rPr lang="en-US" altLang="ko-KR" dirty="0"/>
              <a:t>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텍스트나 파일을 </a:t>
            </a:r>
            <a:r>
              <a:rPr lang="ko-KR" altLang="en-US" dirty="0" err="1"/>
              <a:t>파싱해</a:t>
            </a:r>
            <a:r>
              <a:rPr lang="ko-KR" altLang="en-US" dirty="0"/>
              <a:t> 메타구조를 갖는 데이터의 </a:t>
            </a:r>
            <a:r>
              <a:rPr lang="ko-KR" altLang="en-US" dirty="0" err="1"/>
              <a:t>셋형태로</a:t>
            </a:r>
            <a:r>
              <a:rPr lang="ko-KR" altLang="en-US" dirty="0"/>
              <a:t> 바꾸고 정형 데이터 형태의 구조로 만들 수 있도록 아키텍처 구조를 수정해야 한다</a:t>
            </a:r>
            <a:r>
              <a:rPr lang="en-US" altLang="ko-KR" dirty="0"/>
              <a:t>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수집주체에 의해 데이터에 대한 분석이 선행되었기 때문에 목적론적 데이터 특징이 가장 잘 나타나는 데이터이다</a:t>
            </a:r>
            <a:r>
              <a:rPr lang="en-US" altLang="ko-KR" dirty="0"/>
              <a:t>. </a:t>
            </a:r>
            <a:r>
              <a:rPr lang="ko-KR" altLang="en-US" dirty="0"/>
              <a:t>그렇기 때문에 일단 수집이 가능하면 수집주체에게는 가장 높은 잠재적 가치를 제공한다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52624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6" y="305361"/>
            <a:ext cx="7226905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0000"/>
          </a:bodyPr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4. </a:t>
            </a:r>
            <a:r>
              <a:rPr lang="ko-KR" altLang="en-US" b="1" dirty="0" err="1">
                <a:latin typeface="+mn-ea"/>
                <a:ea typeface="+mn-ea"/>
                <a:cs typeface="JBold" pitchFamily="18" charset="-127"/>
              </a:rPr>
              <a:t>빅데이터</a:t>
            </a:r>
            <a:r>
              <a:rPr lang="ko-KR" altLang="en-US" b="1" dirty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ko-KR" altLang="en-US" b="1" dirty="0" smtClean="0">
                <a:latin typeface="+mn-ea"/>
                <a:ea typeface="+mn-ea"/>
                <a:cs typeface="JBold" pitchFamily="18" charset="-127"/>
              </a:rPr>
              <a:t>비즈니스</a:t>
            </a:r>
            <a:r>
              <a:rPr lang="ko-KR" altLang="ko-KR" b="1" dirty="0">
                <a:latin typeface="+mn-ea"/>
                <a:ea typeface="+mn-ea"/>
                <a:cs typeface="JBold" pitchFamily="18" charset="-127"/>
              </a:rPr>
              <a:t/>
            </a:r>
            <a:br>
              <a:rPr lang="ko-KR" altLang="ko-KR" b="1" dirty="0">
                <a:latin typeface="+mn-ea"/>
                <a:ea typeface="+mn-ea"/>
                <a:cs typeface="JBold" pitchFamily="18" charset="-127"/>
              </a:rPr>
            </a:br>
            <a:endParaRPr lang="ko-KR" altLang="en-US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50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내용 개체 틀 7"/>
          <p:cNvSpPr txBox="1">
            <a:spLocks/>
          </p:cNvSpPr>
          <p:nvPr/>
        </p:nvSpPr>
        <p:spPr bwMode="auto">
          <a:xfrm>
            <a:off x="652300" y="884593"/>
            <a:ext cx="802865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dirty="0" err="1"/>
              <a:t>빅데이터</a:t>
            </a:r>
            <a:r>
              <a:rPr lang="ko-KR" altLang="en-US" dirty="0"/>
              <a:t> 비즈니스 모델</a:t>
            </a:r>
            <a:r>
              <a:rPr lang="en-US" altLang="ko-KR" dirty="0"/>
              <a:t>(</a:t>
            </a:r>
            <a:r>
              <a:rPr lang="ko-KR" altLang="en-US" dirty="0"/>
              <a:t>단계별</a:t>
            </a:r>
            <a:r>
              <a:rPr lang="en-US" altLang="ko-KR" dirty="0"/>
              <a:t>)  </a:t>
            </a:r>
            <a:endParaRPr lang="ko-KR" altLang="en-US" dirty="0"/>
          </a:p>
        </p:txBody>
      </p:sp>
      <p:sp>
        <p:nvSpPr>
          <p:cNvPr id="8" name="오각형 7"/>
          <p:cNvSpPr/>
          <p:nvPr/>
        </p:nvSpPr>
        <p:spPr bwMode="gray">
          <a:xfrm>
            <a:off x="755699" y="4924462"/>
            <a:ext cx="2174913" cy="629948"/>
          </a:xfrm>
          <a:prstGeom prst="homePlate">
            <a:avLst/>
          </a:prstGeom>
          <a:solidFill>
            <a:schemeClr val="accent2">
              <a:lumMod val="40000"/>
              <a:lumOff val="60000"/>
            </a:schemeClr>
          </a:solidFill>
          <a:ln>
            <a:headEnd/>
            <a:tailEnd type="triangle" w="med" len="med"/>
          </a:ln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교육</a:t>
            </a:r>
            <a:r>
              <a:rPr lang="en-US" altLang="ko-KR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, </a:t>
            </a:r>
            <a:r>
              <a:rPr lang="ko-KR" altLang="en-US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컨설팅</a:t>
            </a:r>
            <a:endParaRPr lang="ko-KR" altLang="en-US" sz="14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9" name="오각형 8"/>
          <p:cNvSpPr/>
          <p:nvPr/>
        </p:nvSpPr>
        <p:spPr bwMode="gray">
          <a:xfrm>
            <a:off x="2815943" y="4069416"/>
            <a:ext cx="2191327" cy="629948"/>
          </a:xfrm>
          <a:prstGeom prst="homePlate">
            <a:avLst/>
          </a:prstGeom>
          <a:solidFill>
            <a:schemeClr val="accent2">
              <a:lumMod val="40000"/>
              <a:lumOff val="60000"/>
            </a:schemeClr>
          </a:solidFill>
          <a:ln>
            <a:headEnd/>
            <a:tailEnd type="triangle" w="med" len="med"/>
          </a:ln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인프라</a:t>
            </a:r>
            <a:r>
              <a:rPr lang="en-US" altLang="ko-KR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, </a:t>
            </a:r>
            <a:r>
              <a:rPr lang="ko-KR" altLang="en-US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컨설팅</a:t>
            </a:r>
            <a:endParaRPr lang="ko-KR" altLang="en-US" sz="14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0" name="오각형 9"/>
          <p:cNvSpPr/>
          <p:nvPr/>
        </p:nvSpPr>
        <p:spPr bwMode="gray">
          <a:xfrm>
            <a:off x="9166501" y="1613942"/>
            <a:ext cx="2191327" cy="629948"/>
          </a:xfrm>
          <a:prstGeom prst="homePlate">
            <a:avLst/>
          </a:prstGeom>
          <a:solidFill>
            <a:schemeClr val="accent2">
              <a:lumMod val="40000"/>
              <a:lumOff val="60000"/>
            </a:schemeClr>
          </a:solidFill>
          <a:ln>
            <a:headEnd/>
            <a:tailEnd type="triangle" w="med" len="med"/>
          </a:ln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서비스</a:t>
            </a:r>
            <a:endParaRPr lang="ko-KR" altLang="en-US" sz="14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1" name="오각형 10"/>
          <p:cNvSpPr/>
          <p:nvPr/>
        </p:nvSpPr>
        <p:spPr bwMode="gray">
          <a:xfrm>
            <a:off x="5013183" y="3312893"/>
            <a:ext cx="2191326" cy="629948"/>
          </a:xfrm>
          <a:prstGeom prst="homePlate">
            <a:avLst/>
          </a:prstGeom>
          <a:solidFill>
            <a:schemeClr val="accent2">
              <a:lumMod val="40000"/>
              <a:lumOff val="60000"/>
            </a:schemeClr>
          </a:solidFill>
          <a:ln>
            <a:headEnd/>
            <a:tailEnd type="triangle" w="med" len="med"/>
          </a:ln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분석</a:t>
            </a:r>
            <a:endParaRPr lang="ko-KR" altLang="en-US" sz="14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58492" y="2356293"/>
            <a:ext cx="832425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ko-KR" altLang="en-US" sz="1600" b="1" dirty="0" smtClean="0">
                <a:solidFill>
                  <a:srgbClr val="C00000"/>
                </a:solidFill>
                <a:latin typeface="+mj-ea"/>
                <a:ea typeface="+mj-ea"/>
              </a:rPr>
              <a:t> 데이터 판매</a:t>
            </a:r>
            <a:endParaRPr lang="en-US" altLang="ko-KR" sz="1600" b="1" dirty="0" smtClean="0">
              <a:solidFill>
                <a:srgbClr val="C00000"/>
              </a:solidFill>
              <a:latin typeface="+mj-ea"/>
              <a:ea typeface="+mj-ea"/>
            </a:endParaRPr>
          </a:p>
          <a:p>
            <a:pPr>
              <a:buFontTx/>
              <a:buChar char="-"/>
            </a:pPr>
            <a:r>
              <a:rPr lang="ko-KR" altLang="en-US" sz="1600" dirty="0" smtClean="0">
                <a:latin typeface="+mj-ea"/>
                <a:ea typeface="+mj-ea"/>
              </a:rPr>
              <a:t> 미국 데이터 공개 </a:t>
            </a:r>
            <a:r>
              <a:rPr lang="en-US" altLang="ko-KR" sz="1600" dirty="0" smtClean="0">
                <a:latin typeface="+mj-ea"/>
                <a:ea typeface="+mj-ea"/>
              </a:rPr>
              <a:t>: </a:t>
            </a:r>
            <a:r>
              <a:rPr lang="ko-KR" altLang="en-US" sz="1600" dirty="0" smtClean="0">
                <a:latin typeface="+mj-ea"/>
                <a:ea typeface="+mj-ea"/>
              </a:rPr>
              <a:t>데이터 판매 업체의 증가로 </a:t>
            </a:r>
            <a:endParaRPr lang="en-US" altLang="ko-KR" sz="1600" dirty="0" smtClean="0">
              <a:latin typeface="+mj-ea"/>
              <a:ea typeface="+mj-ea"/>
            </a:endParaRPr>
          </a:p>
          <a:p>
            <a:r>
              <a:rPr lang="en-US" altLang="ko-KR" sz="1600" dirty="0" smtClean="0">
                <a:latin typeface="+mj-ea"/>
                <a:ea typeface="+mj-ea"/>
              </a:rPr>
              <a:t>                           </a:t>
            </a:r>
            <a:r>
              <a:rPr lang="ko-KR" altLang="en-US" sz="1600" dirty="0" smtClean="0">
                <a:latin typeface="+mj-ea"/>
                <a:ea typeface="+mj-ea"/>
              </a:rPr>
              <a:t>창업 증가</a:t>
            </a:r>
            <a:r>
              <a:rPr lang="en-US" altLang="ko-KR" sz="1600" dirty="0" smtClean="0">
                <a:latin typeface="+mj-ea"/>
                <a:ea typeface="+mj-ea"/>
              </a:rPr>
              <a:t>, </a:t>
            </a:r>
            <a:r>
              <a:rPr lang="ko-KR" altLang="en-US" sz="1600" dirty="0" smtClean="0">
                <a:latin typeface="+mj-ea"/>
                <a:ea typeface="+mj-ea"/>
              </a:rPr>
              <a:t>고용창출</a:t>
            </a:r>
            <a:endParaRPr lang="en-US" altLang="ko-KR" sz="1600" dirty="0" smtClean="0">
              <a:latin typeface="+mj-ea"/>
              <a:ea typeface="+mj-ea"/>
            </a:endParaRPr>
          </a:p>
          <a:p>
            <a:pPr>
              <a:buFontTx/>
              <a:buChar char="-"/>
            </a:pPr>
            <a:r>
              <a:rPr lang="en-US" altLang="ko-KR" sz="1600" dirty="0" smtClean="0">
                <a:latin typeface="+mj-ea"/>
                <a:ea typeface="+mj-ea"/>
              </a:rPr>
              <a:t> </a:t>
            </a:r>
            <a:r>
              <a:rPr lang="ko-KR" altLang="en-US" sz="1600" dirty="0" smtClean="0">
                <a:latin typeface="+mj-ea"/>
                <a:ea typeface="+mj-ea"/>
              </a:rPr>
              <a:t>국내 </a:t>
            </a:r>
            <a:r>
              <a:rPr lang="en-US" altLang="ko-KR" sz="1600" dirty="0" smtClean="0">
                <a:latin typeface="+mj-ea"/>
                <a:ea typeface="+mj-ea"/>
              </a:rPr>
              <a:t>: </a:t>
            </a:r>
            <a:r>
              <a:rPr lang="ko-KR" altLang="en-US" sz="1600" dirty="0" err="1" smtClean="0">
                <a:latin typeface="+mj-ea"/>
                <a:ea typeface="+mj-ea"/>
              </a:rPr>
              <a:t>그루터</a:t>
            </a:r>
            <a:endParaRPr lang="en-US" altLang="ko-KR" sz="1600" dirty="0">
              <a:latin typeface="+mj-ea"/>
              <a:ea typeface="+mj-ea"/>
            </a:endParaRPr>
          </a:p>
        </p:txBody>
      </p:sp>
      <p:sp>
        <p:nvSpPr>
          <p:cNvPr id="14" name="오각형 13"/>
          <p:cNvSpPr/>
          <p:nvPr/>
        </p:nvSpPr>
        <p:spPr bwMode="gray">
          <a:xfrm>
            <a:off x="7116637" y="2485579"/>
            <a:ext cx="2191326" cy="629948"/>
          </a:xfrm>
          <a:prstGeom prst="homePlate">
            <a:avLst/>
          </a:prstGeom>
          <a:ln>
            <a:headEnd/>
            <a:tailEnd type="triangle" w="med" len="med"/>
          </a:ln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데이터 판매</a:t>
            </a:r>
            <a:endParaRPr lang="ko-KR" altLang="en-US" sz="14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3127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6" y="305361"/>
            <a:ext cx="7226905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0000"/>
          </a:bodyPr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4. </a:t>
            </a:r>
            <a:r>
              <a:rPr lang="ko-KR" altLang="en-US" b="1" dirty="0" err="1">
                <a:latin typeface="+mn-ea"/>
                <a:ea typeface="+mn-ea"/>
                <a:cs typeface="JBold" pitchFamily="18" charset="-127"/>
              </a:rPr>
              <a:t>빅데이터</a:t>
            </a:r>
            <a:r>
              <a:rPr lang="ko-KR" altLang="en-US" b="1" dirty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ko-KR" altLang="en-US" b="1" dirty="0" smtClean="0">
                <a:latin typeface="+mn-ea"/>
                <a:ea typeface="+mn-ea"/>
                <a:cs typeface="JBold" pitchFamily="18" charset="-127"/>
              </a:rPr>
              <a:t>비즈니스</a:t>
            </a:r>
            <a:r>
              <a:rPr lang="ko-KR" altLang="ko-KR" b="1" dirty="0">
                <a:latin typeface="+mn-ea"/>
                <a:ea typeface="+mn-ea"/>
                <a:cs typeface="JBold" pitchFamily="18" charset="-127"/>
              </a:rPr>
              <a:t/>
            </a:r>
            <a:br>
              <a:rPr lang="ko-KR" altLang="ko-KR" b="1" dirty="0">
                <a:latin typeface="+mn-ea"/>
                <a:ea typeface="+mn-ea"/>
                <a:cs typeface="JBold" pitchFamily="18" charset="-127"/>
              </a:rPr>
            </a:br>
            <a:endParaRPr lang="ko-KR" altLang="en-US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51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내용 개체 틀 7"/>
          <p:cNvSpPr txBox="1">
            <a:spLocks/>
          </p:cNvSpPr>
          <p:nvPr/>
        </p:nvSpPr>
        <p:spPr bwMode="auto">
          <a:xfrm>
            <a:off x="652300" y="884593"/>
            <a:ext cx="802865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dirty="0" err="1"/>
              <a:t>빅데이터</a:t>
            </a:r>
            <a:r>
              <a:rPr lang="ko-KR" altLang="en-US" dirty="0"/>
              <a:t> 비즈니스 모델</a:t>
            </a:r>
            <a:r>
              <a:rPr lang="en-US" altLang="ko-KR" dirty="0"/>
              <a:t>(</a:t>
            </a:r>
            <a:r>
              <a:rPr lang="ko-KR" altLang="en-US" dirty="0"/>
              <a:t>단계별</a:t>
            </a:r>
            <a:r>
              <a:rPr lang="en-US" altLang="ko-KR" dirty="0"/>
              <a:t>)  </a:t>
            </a:r>
            <a:endParaRPr lang="ko-KR" altLang="en-US" dirty="0"/>
          </a:p>
        </p:txBody>
      </p:sp>
      <p:sp>
        <p:nvSpPr>
          <p:cNvPr id="10" name="오각형 9"/>
          <p:cNvSpPr/>
          <p:nvPr/>
        </p:nvSpPr>
        <p:spPr bwMode="gray">
          <a:xfrm>
            <a:off x="9166501" y="1613942"/>
            <a:ext cx="2191327" cy="629948"/>
          </a:xfrm>
          <a:prstGeom prst="homePlate">
            <a:avLst/>
          </a:prstGeom>
          <a:solidFill>
            <a:schemeClr val="accent2">
              <a:lumMod val="40000"/>
              <a:lumOff val="60000"/>
            </a:schemeClr>
          </a:solidFill>
          <a:ln>
            <a:headEnd/>
            <a:tailEnd type="triangle" w="med" len="med"/>
          </a:ln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서비스</a:t>
            </a:r>
            <a:endParaRPr lang="ko-KR" altLang="en-US" sz="14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354906" y="4892646"/>
            <a:ext cx="623419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ko-KR" altLang="en-US" sz="1600" b="1" dirty="0" smtClean="0">
                <a:solidFill>
                  <a:srgbClr val="C00000"/>
                </a:solidFill>
                <a:latin typeface="+mj-ea"/>
                <a:ea typeface="+mj-ea"/>
              </a:rPr>
              <a:t> 교육</a:t>
            </a:r>
            <a:r>
              <a:rPr lang="en-US" altLang="ko-KR" sz="1600" b="1" dirty="0" smtClean="0">
                <a:solidFill>
                  <a:srgbClr val="C00000"/>
                </a:solidFill>
                <a:latin typeface="+mj-ea"/>
                <a:ea typeface="+mj-ea"/>
              </a:rPr>
              <a:t>,</a:t>
            </a:r>
            <a:r>
              <a:rPr lang="ko-KR" altLang="en-US" sz="1600" b="1" dirty="0" smtClean="0">
                <a:solidFill>
                  <a:srgbClr val="C00000"/>
                </a:solidFill>
                <a:latin typeface="+mj-ea"/>
                <a:ea typeface="+mj-ea"/>
              </a:rPr>
              <a:t>컨설팅</a:t>
            </a:r>
            <a:r>
              <a:rPr lang="en-US" altLang="ko-KR" sz="1600" b="1" dirty="0" smtClean="0">
                <a:solidFill>
                  <a:srgbClr val="C00000"/>
                </a:solidFill>
                <a:latin typeface="+mj-ea"/>
                <a:ea typeface="+mj-ea"/>
              </a:rPr>
              <a:t> ~ </a:t>
            </a:r>
            <a:r>
              <a:rPr lang="ko-KR" altLang="en-US" sz="1600" b="1" dirty="0" smtClean="0">
                <a:solidFill>
                  <a:srgbClr val="C00000"/>
                </a:solidFill>
                <a:latin typeface="+mj-ea"/>
                <a:ea typeface="+mj-ea"/>
              </a:rPr>
              <a:t>분석</a:t>
            </a:r>
            <a:endParaRPr lang="en-US" altLang="ko-KR" sz="1600" b="1" dirty="0" smtClean="0">
              <a:solidFill>
                <a:srgbClr val="C00000"/>
              </a:solidFill>
              <a:latin typeface="+mj-ea"/>
              <a:ea typeface="+mj-ea"/>
            </a:endParaRPr>
          </a:p>
          <a:p>
            <a:pPr>
              <a:buFontTx/>
              <a:buChar char="-"/>
            </a:pPr>
            <a:r>
              <a:rPr lang="ko-KR" altLang="en-US" sz="1600" dirty="0" smtClean="0">
                <a:latin typeface="+mj-ea"/>
                <a:ea typeface="+mj-ea"/>
              </a:rPr>
              <a:t> 미국</a:t>
            </a:r>
            <a:r>
              <a:rPr lang="en-US" altLang="ko-KR" sz="1600" dirty="0" smtClean="0">
                <a:latin typeface="+mj-ea"/>
                <a:ea typeface="+mj-ea"/>
              </a:rPr>
              <a:t>, </a:t>
            </a:r>
            <a:r>
              <a:rPr lang="ko-KR" altLang="en-US" sz="1600" dirty="0" smtClean="0">
                <a:latin typeface="+mj-ea"/>
                <a:ea typeface="+mj-ea"/>
              </a:rPr>
              <a:t>일본</a:t>
            </a:r>
            <a:r>
              <a:rPr lang="en-US" altLang="ko-KR" sz="1600" dirty="0" smtClean="0">
                <a:latin typeface="+mj-ea"/>
                <a:ea typeface="+mj-ea"/>
              </a:rPr>
              <a:t>, EU </a:t>
            </a:r>
            <a:r>
              <a:rPr lang="ko-KR" altLang="en-US" sz="1600" dirty="0" smtClean="0">
                <a:latin typeface="+mj-ea"/>
                <a:ea typeface="+mj-ea"/>
              </a:rPr>
              <a:t>등 실제 적용사례 확보</a:t>
            </a:r>
            <a:endParaRPr lang="en-US" altLang="ko-KR" sz="1600" dirty="0" smtClean="0">
              <a:latin typeface="+mj-ea"/>
              <a:ea typeface="+mj-ea"/>
            </a:endParaRPr>
          </a:p>
          <a:p>
            <a:pPr>
              <a:buFontTx/>
              <a:buChar char="-"/>
            </a:pPr>
            <a:r>
              <a:rPr lang="en-US" altLang="ko-KR" sz="1600" dirty="0" smtClean="0">
                <a:latin typeface="+mj-ea"/>
                <a:ea typeface="+mj-ea"/>
              </a:rPr>
              <a:t> </a:t>
            </a:r>
            <a:r>
              <a:rPr lang="ko-KR" altLang="en-US" sz="1600" dirty="0" smtClean="0">
                <a:latin typeface="+mj-ea"/>
                <a:ea typeface="+mj-ea"/>
              </a:rPr>
              <a:t>국내 </a:t>
            </a:r>
            <a:r>
              <a:rPr lang="en-US" altLang="ko-KR" sz="1600" dirty="0" smtClean="0">
                <a:latin typeface="+mj-ea"/>
                <a:ea typeface="+mj-ea"/>
              </a:rPr>
              <a:t>?</a:t>
            </a:r>
            <a:endParaRPr lang="en-US" altLang="ko-KR" sz="1600" dirty="0">
              <a:latin typeface="+mj-ea"/>
              <a:ea typeface="+mj-ea"/>
            </a:endParaRPr>
          </a:p>
        </p:txBody>
      </p:sp>
      <p:sp>
        <p:nvSpPr>
          <p:cNvPr id="14" name="오각형 13"/>
          <p:cNvSpPr/>
          <p:nvPr/>
        </p:nvSpPr>
        <p:spPr bwMode="gray">
          <a:xfrm>
            <a:off x="7116637" y="2485579"/>
            <a:ext cx="2191326" cy="629948"/>
          </a:xfrm>
          <a:prstGeom prst="homePlate">
            <a:avLst/>
          </a:prstGeom>
          <a:solidFill>
            <a:schemeClr val="accent2">
              <a:lumMod val="40000"/>
              <a:lumOff val="60000"/>
            </a:schemeClr>
          </a:solidFill>
          <a:ln>
            <a:headEnd/>
            <a:tailEnd type="triangle" w="med" len="med"/>
          </a:ln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데이터 판매</a:t>
            </a:r>
            <a:endParaRPr lang="ko-KR" altLang="en-US" sz="14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2" name="오각형 11"/>
          <p:cNvSpPr/>
          <p:nvPr/>
        </p:nvSpPr>
        <p:spPr bwMode="gray">
          <a:xfrm>
            <a:off x="755699" y="4924462"/>
            <a:ext cx="2174913" cy="629948"/>
          </a:xfrm>
          <a:prstGeom prst="homePlate">
            <a:avLst/>
          </a:prstGeom>
          <a:ln>
            <a:headEnd/>
            <a:tailEnd type="triangle" w="med" len="med"/>
          </a:ln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교육</a:t>
            </a:r>
            <a:r>
              <a:rPr lang="en-US" altLang="ko-KR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, </a:t>
            </a:r>
            <a:r>
              <a:rPr lang="ko-KR" altLang="en-US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컨설팅</a:t>
            </a:r>
            <a:endParaRPr lang="ko-KR" altLang="en-US" sz="14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5" name="오각형 14"/>
          <p:cNvSpPr/>
          <p:nvPr/>
        </p:nvSpPr>
        <p:spPr bwMode="gray">
          <a:xfrm>
            <a:off x="2815943" y="4069416"/>
            <a:ext cx="2191327" cy="629948"/>
          </a:xfrm>
          <a:prstGeom prst="homePlate">
            <a:avLst/>
          </a:prstGeom>
          <a:ln>
            <a:headEnd/>
            <a:tailEnd type="triangle" w="med" len="med"/>
          </a:ln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인프라</a:t>
            </a:r>
            <a:r>
              <a:rPr lang="en-US" altLang="ko-KR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, </a:t>
            </a:r>
            <a:r>
              <a:rPr lang="ko-KR" altLang="en-US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컨설팅</a:t>
            </a:r>
            <a:endParaRPr lang="ko-KR" altLang="en-US" sz="14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7" name="오각형 16"/>
          <p:cNvSpPr/>
          <p:nvPr/>
        </p:nvSpPr>
        <p:spPr bwMode="gray">
          <a:xfrm>
            <a:off x="5013183" y="3312893"/>
            <a:ext cx="2191326" cy="629948"/>
          </a:xfrm>
          <a:prstGeom prst="homePlate">
            <a:avLst/>
          </a:prstGeom>
          <a:ln>
            <a:headEnd/>
            <a:tailEnd type="triangle" w="med" len="med"/>
          </a:ln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분석</a:t>
            </a:r>
            <a:endParaRPr lang="ko-KR" altLang="en-US" sz="14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77103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6" y="305361"/>
            <a:ext cx="7226905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0000"/>
          </a:bodyPr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4. </a:t>
            </a:r>
            <a:r>
              <a:rPr lang="ko-KR" altLang="en-US" b="1" dirty="0" err="1">
                <a:latin typeface="+mn-ea"/>
                <a:ea typeface="+mn-ea"/>
                <a:cs typeface="JBold" pitchFamily="18" charset="-127"/>
              </a:rPr>
              <a:t>빅데이터</a:t>
            </a:r>
            <a:r>
              <a:rPr lang="ko-KR" altLang="en-US" b="1" dirty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ko-KR" altLang="en-US" b="1" dirty="0" smtClean="0">
                <a:latin typeface="+mn-ea"/>
                <a:ea typeface="+mn-ea"/>
                <a:cs typeface="JBold" pitchFamily="18" charset="-127"/>
              </a:rPr>
              <a:t>비즈니스</a:t>
            </a:r>
            <a:r>
              <a:rPr lang="ko-KR" altLang="ko-KR" b="1" dirty="0">
                <a:latin typeface="+mn-ea"/>
                <a:ea typeface="+mn-ea"/>
                <a:cs typeface="JBold" pitchFamily="18" charset="-127"/>
              </a:rPr>
              <a:t/>
            </a:r>
            <a:br>
              <a:rPr lang="ko-KR" altLang="ko-KR" b="1" dirty="0">
                <a:latin typeface="+mn-ea"/>
                <a:ea typeface="+mn-ea"/>
                <a:cs typeface="JBold" pitchFamily="18" charset="-127"/>
              </a:rPr>
            </a:br>
            <a:endParaRPr lang="ko-KR" altLang="en-US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52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내용 개체 틀 7"/>
          <p:cNvSpPr txBox="1">
            <a:spLocks/>
          </p:cNvSpPr>
          <p:nvPr/>
        </p:nvSpPr>
        <p:spPr bwMode="auto">
          <a:xfrm>
            <a:off x="652300" y="884593"/>
            <a:ext cx="802865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dirty="0" err="1"/>
              <a:t>수퍼컴퓨터의</a:t>
            </a:r>
            <a:r>
              <a:rPr lang="ko-KR" altLang="en-US" dirty="0"/>
              <a:t> 용도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370924" y="1354789"/>
            <a:ext cx="11708535" cy="15388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sz="1600" b="1" dirty="0" smtClean="0">
                <a:solidFill>
                  <a:srgbClr val="C00000"/>
                </a:solidFill>
                <a:latin typeface="+mj-ea"/>
                <a:ea typeface="+mj-ea"/>
              </a:rPr>
              <a:t>최초의 컴퓨터 </a:t>
            </a:r>
            <a:endParaRPr lang="en-US" altLang="ko-KR" sz="1600" b="1" dirty="0" smtClean="0">
              <a:solidFill>
                <a:srgbClr val="C00000"/>
              </a:solidFill>
              <a:latin typeface="+mj-ea"/>
              <a:ea typeface="+mj-ea"/>
            </a:endParaRPr>
          </a:p>
          <a:p>
            <a:pPr marL="285750" indent="-285750"/>
            <a:r>
              <a:rPr lang="en-US" altLang="ko-KR" sz="1600" b="1" dirty="0" smtClean="0">
                <a:latin typeface="+mj-ea"/>
                <a:ea typeface="+mj-ea"/>
              </a:rPr>
              <a:t>   - </a:t>
            </a:r>
            <a:r>
              <a:rPr lang="ko-KR" altLang="en-US" sz="1600" b="1" dirty="0" err="1" smtClean="0">
                <a:latin typeface="+mj-ea"/>
                <a:ea typeface="+mj-ea"/>
              </a:rPr>
              <a:t>에니악</a:t>
            </a:r>
            <a:r>
              <a:rPr lang="en-US" altLang="ko-KR" sz="1600" b="1" dirty="0" smtClean="0">
                <a:latin typeface="+mj-ea"/>
                <a:ea typeface="+mj-ea"/>
              </a:rPr>
              <a:t>(ENIAC, 1946)</a:t>
            </a:r>
          </a:p>
          <a:p>
            <a:pPr marL="285750" indent="-285750"/>
            <a:r>
              <a:rPr lang="en-US" altLang="ko-KR" sz="1600" b="1" dirty="0" smtClean="0">
                <a:latin typeface="+mj-ea"/>
                <a:ea typeface="+mj-ea"/>
              </a:rPr>
              <a:t>   - </a:t>
            </a:r>
            <a:r>
              <a:rPr lang="ko-KR" altLang="en-US" sz="1600" b="1" dirty="0" smtClean="0">
                <a:latin typeface="+mj-ea"/>
                <a:ea typeface="+mj-ea"/>
              </a:rPr>
              <a:t>군사용</a:t>
            </a:r>
            <a:r>
              <a:rPr lang="en-US" altLang="ko-KR" sz="1600" b="1" dirty="0" smtClean="0">
                <a:latin typeface="+mj-ea"/>
                <a:ea typeface="+mj-ea"/>
              </a:rPr>
              <a:t>(</a:t>
            </a:r>
            <a:r>
              <a:rPr lang="ko-KR" altLang="en-US" sz="1600" b="1" dirty="0" smtClean="0">
                <a:latin typeface="+mj-ea"/>
                <a:ea typeface="+mj-ea"/>
              </a:rPr>
              <a:t>탄도미사일</a:t>
            </a:r>
            <a:r>
              <a:rPr lang="en-US" altLang="ko-KR" sz="1600" b="1" dirty="0" smtClean="0">
                <a:latin typeface="+mj-ea"/>
                <a:ea typeface="+mj-ea"/>
              </a:rPr>
              <a:t>)</a:t>
            </a:r>
          </a:p>
          <a:p>
            <a:pPr marL="285750" indent="-285750"/>
            <a:r>
              <a:rPr lang="en-US" altLang="ko-KR" sz="1600" b="1" dirty="0" smtClean="0">
                <a:latin typeface="+mj-ea"/>
                <a:ea typeface="+mj-ea"/>
              </a:rPr>
              <a:t>   - 30</a:t>
            </a:r>
            <a:r>
              <a:rPr lang="ko-KR" altLang="en-US" sz="1600" b="1" dirty="0" smtClean="0">
                <a:latin typeface="+mj-ea"/>
                <a:ea typeface="+mj-ea"/>
              </a:rPr>
              <a:t>톤</a:t>
            </a:r>
            <a:r>
              <a:rPr lang="en-US" altLang="ko-KR" sz="1600" b="1" dirty="0" smtClean="0">
                <a:latin typeface="+mj-ea"/>
                <a:ea typeface="+mj-ea"/>
              </a:rPr>
              <a:t>, 19,000</a:t>
            </a:r>
            <a:r>
              <a:rPr lang="ko-KR" altLang="en-US" sz="1600" b="1" dirty="0" smtClean="0">
                <a:latin typeface="+mj-ea"/>
                <a:ea typeface="+mj-ea"/>
              </a:rPr>
              <a:t>개 진공관</a:t>
            </a:r>
            <a:endParaRPr lang="en-US" altLang="ko-KR" sz="1600" b="1" dirty="0" smtClean="0">
              <a:latin typeface="+mj-ea"/>
              <a:ea typeface="+mj-ea"/>
            </a:endParaRPr>
          </a:p>
          <a:p>
            <a:pPr marL="285750" indent="-285750"/>
            <a:r>
              <a:rPr lang="en-US" altLang="ko-KR" sz="1600" b="1" dirty="0" smtClean="0">
                <a:latin typeface="+mj-ea"/>
                <a:ea typeface="+mj-ea"/>
              </a:rPr>
              <a:t>   * Mark1(1944)</a:t>
            </a:r>
          </a:p>
          <a:p>
            <a:pPr marL="285750" indent="-285750"/>
            <a:endParaRPr lang="en-US" altLang="ko-KR" sz="1400" dirty="0">
              <a:latin typeface="+mj-ea"/>
              <a:ea typeface="+mj-ea"/>
            </a:endParaRPr>
          </a:p>
        </p:txBody>
      </p:sp>
      <p:sp>
        <p:nvSpPr>
          <p:cNvPr id="8" name="모서리가 둥근 직사각형 7"/>
          <p:cNvSpPr/>
          <p:nvPr/>
        </p:nvSpPr>
        <p:spPr bwMode="gray">
          <a:xfrm>
            <a:off x="6985187" y="1850559"/>
            <a:ext cx="2219118" cy="869215"/>
          </a:xfrm>
          <a:prstGeom prst="roundRect">
            <a:avLst/>
          </a:prstGeom>
          <a:ln>
            <a:headEnd/>
            <a:tailEnd type="triangle" w="med" len="med"/>
          </a:ln>
          <a:ex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+mn-ea"/>
                <a:cs typeface="JBold" pitchFamily="18" charset="-127"/>
              </a:rPr>
              <a:t>군사</a:t>
            </a:r>
            <a:endParaRPr lang="ko-KR" altLang="en-US" sz="14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9" name="모서리가 둥근 직사각형 8"/>
          <p:cNvSpPr/>
          <p:nvPr/>
        </p:nvSpPr>
        <p:spPr bwMode="gray">
          <a:xfrm>
            <a:off x="6968759" y="2933175"/>
            <a:ext cx="2219118" cy="869214"/>
          </a:xfrm>
          <a:prstGeom prst="roundRect">
            <a:avLst/>
          </a:prstGeom>
          <a:ln>
            <a:headEnd/>
            <a:tailEnd type="triangle" w="med" len="med"/>
          </a:ln>
          <a:ex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기상예보</a:t>
            </a:r>
            <a:endParaRPr lang="ko-KR" altLang="en-US" sz="14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0" name="모서리가 둥근 직사각형 9"/>
          <p:cNvSpPr/>
          <p:nvPr/>
        </p:nvSpPr>
        <p:spPr bwMode="gray">
          <a:xfrm>
            <a:off x="6968763" y="4019595"/>
            <a:ext cx="2219118" cy="869216"/>
          </a:xfrm>
          <a:prstGeom prst="roundRect">
            <a:avLst/>
          </a:prstGeom>
          <a:ln>
            <a:headEnd/>
            <a:tailEnd type="triangle" w="med" len="med"/>
          </a:ln>
          <a:ex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유전자분석</a:t>
            </a:r>
            <a:endParaRPr lang="ko-KR" altLang="en-US" sz="14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49488" y="3107385"/>
            <a:ext cx="1170853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sz="1600" b="1" dirty="0" smtClean="0">
                <a:solidFill>
                  <a:srgbClr val="C00000"/>
                </a:solidFill>
                <a:latin typeface="+mj-ea"/>
                <a:ea typeface="+mj-ea"/>
              </a:rPr>
              <a:t>한국의 </a:t>
            </a:r>
            <a:r>
              <a:rPr lang="ko-KR" altLang="en-US" sz="1600" b="1" dirty="0" err="1" smtClean="0">
                <a:solidFill>
                  <a:srgbClr val="C00000"/>
                </a:solidFill>
                <a:latin typeface="+mj-ea"/>
                <a:ea typeface="+mj-ea"/>
              </a:rPr>
              <a:t>수퍼컴퓨터</a:t>
            </a:r>
            <a:r>
              <a:rPr lang="ko-KR" altLang="en-US" sz="1600" b="1" dirty="0" smtClean="0">
                <a:solidFill>
                  <a:srgbClr val="C00000"/>
                </a:solidFill>
                <a:latin typeface="+mj-ea"/>
                <a:ea typeface="+mj-ea"/>
              </a:rPr>
              <a:t> </a:t>
            </a:r>
            <a:endParaRPr lang="en-US" altLang="ko-KR" sz="1600" b="1" dirty="0" smtClean="0">
              <a:solidFill>
                <a:srgbClr val="C00000"/>
              </a:solidFill>
              <a:latin typeface="+mj-ea"/>
              <a:ea typeface="+mj-ea"/>
            </a:endParaRPr>
          </a:p>
          <a:p>
            <a:pPr marL="285750" indent="-285750"/>
            <a:r>
              <a:rPr lang="en-US" altLang="ko-KR" sz="1600" b="1" dirty="0" smtClean="0">
                <a:latin typeface="+mj-ea"/>
                <a:ea typeface="+mj-ea"/>
              </a:rPr>
              <a:t>   - </a:t>
            </a:r>
            <a:r>
              <a:rPr lang="ko-KR" altLang="en-US" sz="1600" b="1" dirty="0" smtClean="0">
                <a:latin typeface="+mj-ea"/>
                <a:ea typeface="+mj-ea"/>
              </a:rPr>
              <a:t>기상청 </a:t>
            </a:r>
            <a:r>
              <a:rPr lang="en-US" altLang="ko-KR" sz="1600" b="1" dirty="0" smtClean="0">
                <a:latin typeface="+mj-ea"/>
                <a:ea typeface="+mj-ea"/>
              </a:rPr>
              <a:t>: 4</a:t>
            </a:r>
            <a:r>
              <a:rPr lang="ko-KR" altLang="en-US" sz="1600" b="1" dirty="0" smtClean="0">
                <a:latin typeface="+mj-ea"/>
                <a:ea typeface="+mj-ea"/>
              </a:rPr>
              <a:t>대</a:t>
            </a:r>
            <a:r>
              <a:rPr lang="en-US" altLang="ko-KR" sz="1600" b="1" dirty="0" smtClean="0">
                <a:latin typeface="+mj-ea"/>
                <a:ea typeface="+mj-ea"/>
              </a:rPr>
              <a:t>(2</a:t>
            </a:r>
            <a:r>
              <a:rPr lang="ko-KR" altLang="en-US" sz="1600" b="1" dirty="0" smtClean="0">
                <a:latin typeface="+mj-ea"/>
                <a:ea typeface="+mj-ea"/>
              </a:rPr>
              <a:t>대는 은퇴</a:t>
            </a:r>
            <a:r>
              <a:rPr lang="en-US" altLang="ko-KR" sz="1600" b="1" dirty="0" smtClean="0">
                <a:latin typeface="+mj-ea"/>
                <a:ea typeface="+mj-ea"/>
              </a:rPr>
              <a:t>)</a:t>
            </a:r>
          </a:p>
          <a:p>
            <a:pPr marL="285750" indent="-285750"/>
            <a:r>
              <a:rPr lang="en-US" altLang="ko-KR" sz="1600" b="1" dirty="0" smtClean="0">
                <a:latin typeface="+mj-ea"/>
                <a:ea typeface="+mj-ea"/>
              </a:rPr>
              <a:t>   - KISTI   : 1</a:t>
            </a:r>
            <a:r>
              <a:rPr lang="ko-KR" altLang="en-US" sz="1600" b="1" dirty="0" smtClean="0">
                <a:latin typeface="+mj-ea"/>
                <a:ea typeface="+mj-ea"/>
              </a:rPr>
              <a:t>대</a:t>
            </a:r>
            <a:endParaRPr lang="en-US" altLang="ko-KR" sz="1600" b="1" dirty="0" smtClean="0">
              <a:latin typeface="+mj-ea"/>
              <a:ea typeface="+mj-ea"/>
            </a:endParaRPr>
          </a:p>
          <a:p>
            <a:pPr marL="285750" indent="-285750"/>
            <a:r>
              <a:rPr lang="en-US" altLang="ko-KR" sz="1600" b="1" dirty="0" smtClean="0">
                <a:latin typeface="+mj-ea"/>
                <a:ea typeface="+mj-ea"/>
              </a:rPr>
              <a:t>   - </a:t>
            </a:r>
            <a:r>
              <a:rPr lang="ko-KR" altLang="en-US" sz="1600" b="1" dirty="0" smtClean="0">
                <a:latin typeface="+mj-ea"/>
                <a:ea typeface="+mj-ea"/>
              </a:rPr>
              <a:t>서울대 </a:t>
            </a:r>
            <a:r>
              <a:rPr lang="en-US" altLang="ko-KR" sz="1600" b="1" dirty="0" smtClean="0">
                <a:latin typeface="+mj-ea"/>
                <a:ea typeface="+mj-ea"/>
              </a:rPr>
              <a:t>: 1</a:t>
            </a:r>
            <a:r>
              <a:rPr lang="ko-KR" altLang="en-US" sz="1600" b="1" dirty="0" smtClean="0">
                <a:latin typeface="+mj-ea"/>
                <a:ea typeface="+mj-ea"/>
              </a:rPr>
              <a:t>대</a:t>
            </a:r>
            <a:endParaRPr lang="en-US" altLang="ko-KR" sz="1400" dirty="0">
              <a:latin typeface="+mj-ea"/>
              <a:ea typeface="+mj-ea"/>
            </a:endParaRPr>
          </a:p>
        </p:txBody>
      </p:sp>
      <p:sp>
        <p:nvSpPr>
          <p:cNvPr id="12" name="직사각형 11"/>
          <p:cNvSpPr/>
          <p:nvPr/>
        </p:nvSpPr>
        <p:spPr bwMode="gray">
          <a:xfrm>
            <a:off x="5238540" y="1230086"/>
            <a:ext cx="5761055" cy="4648200"/>
          </a:xfrm>
          <a:prstGeom prst="rect">
            <a:avLst/>
          </a:prstGeom>
          <a:noFill/>
          <a:ln w="63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8642" tIns="0" rIns="88642" bIns="0" rtlCol="0" anchor="b"/>
          <a:lstStyle/>
          <a:p>
            <a:pPr algn="ctr"/>
            <a:r>
              <a:rPr lang="en-US" altLang="ko-KR" sz="1600" dirty="0" smtClean="0">
                <a:latin typeface="+mn-ea"/>
                <a:ea typeface="+mn-ea"/>
                <a:cs typeface="JBold" pitchFamily="18" charset="-127"/>
              </a:rPr>
              <a:t>[</a:t>
            </a:r>
            <a:r>
              <a:rPr lang="ko-KR" altLang="en-US" sz="1600" dirty="0" err="1" smtClean="0">
                <a:latin typeface="+mn-ea"/>
                <a:ea typeface="+mn-ea"/>
                <a:cs typeface="JBold" pitchFamily="18" charset="-127"/>
              </a:rPr>
              <a:t>수퍼컴퓨터</a:t>
            </a:r>
            <a:r>
              <a:rPr lang="ko-KR" altLang="en-US" sz="1600" dirty="0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sz="1600" dirty="0" smtClean="0">
                <a:latin typeface="+mn-ea"/>
                <a:ea typeface="+mn-ea"/>
                <a:cs typeface="JBold" pitchFamily="18" charset="-127"/>
              </a:rPr>
              <a:t>3</a:t>
            </a:r>
            <a:r>
              <a:rPr lang="ko-KR" altLang="en-US" sz="1600" dirty="0" smtClean="0">
                <a:latin typeface="+mn-ea"/>
                <a:ea typeface="+mn-ea"/>
                <a:cs typeface="JBold" pitchFamily="18" charset="-127"/>
              </a:rPr>
              <a:t>대 용도</a:t>
            </a:r>
            <a:r>
              <a:rPr lang="en-US" altLang="ko-KR" sz="1600" dirty="0" smtClean="0">
                <a:latin typeface="+mn-ea"/>
                <a:ea typeface="+mn-ea"/>
                <a:cs typeface="JBold" pitchFamily="18" charset="-127"/>
              </a:rPr>
              <a:t>]</a:t>
            </a:r>
          </a:p>
          <a:p>
            <a:pPr algn="ctr"/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  <a:cs typeface="JBold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0012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6" y="305361"/>
            <a:ext cx="7226905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0000"/>
          </a:bodyPr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4. </a:t>
            </a:r>
            <a:r>
              <a:rPr lang="ko-KR" altLang="en-US" b="1" dirty="0" err="1">
                <a:latin typeface="+mn-ea"/>
                <a:ea typeface="+mn-ea"/>
                <a:cs typeface="JBold" pitchFamily="18" charset="-127"/>
              </a:rPr>
              <a:t>빅데이터</a:t>
            </a:r>
            <a:r>
              <a:rPr lang="ko-KR" altLang="en-US" b="1" dirty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ko-KR" altLang="en-US" b="1" dirty="0" smtClean="0">
                <a:latin typeface="+mn-ea"/>
                <a:ea typeface="+mn-ea"/>
                <a:cs typeface="JBold" pitchFamily="18" charset="-127"/>
              </a:rPr>
              <a:t>비즈니스</a:t>
            </a:r>
            <a:r>
              <a:rPr lang="ko-KR" altLang="ko-KR" b="1" dirty="0">
                <a:latin typeface="+mn-ea"/>
                <a:ea typeface="+mn-ea"/>
                <a:cs typeface="JBold" pitchFamily="18" charset="-127"/>
              </a:rPr>
              <a:t/>
            </a:r>
            <a:br>
              <a:rPr lang="ko-KR" altLang="ko-KR" b="1" dirty="0">
                <a:latin typeface="+mn-ea"/>
                <a:ea typeface="+mn-ea"/>
                <a:cs typeface="JBold" pitchFamily="18" charset="-127"/>
              </a:rPr>
            </a:br>
            <a:endParaRPr lang="ko-KR" altLang="en-US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53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내용 개체 틀 7"/>
          <p:cNvSpPr txBox="1">
            <a:spLocks/>
          </p:cNvSpPr>
          <p:nvPr/>
        </p:nvSpPr>
        <p:spPr bwMode="auto">
          <a:xfrm>
            <a:off x="652300" y="884593"/>
            <a:ext cx="802865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dirty="0"/>
              <a:t>금융 분야</a:t>
            </a:r>
            <a:r>
              <a:rPr lang="en-US" altLang="ko-KR" dirty="0"/>
              <a:t>  </a:t>
            </a:r>
            <a:endParaRPr lang="ko-KR" altLang="en-US" dirty="0"/>
          </a:p>
        </p:txBody>
      </p:sp>
      <p:graphicFrame>
        <p:nvGraphicFramePr>
          <p:cNvPr id="8" name="Group 8"/>
          <p:cNvGraphicFramePr>
            <a:graphicFrameLocks noGrp="1"/>
          </p:cNvGraphicFramePr>
          <p:nvPr/>
        </p:nvGraphicFramePr>
        <p:xfrm>
          <a:off x="379326" y="1239621"/>
          <a:ext cx="11450933" cy="5201647"/>
        </p:xfrm>
        <a:graphic>
          <a:graphicData uri="http://schemas.openxmlformats.org/drawingml/2006/table">
            <a:tbl>
              <a:tblPr/>
              <a:tblGrid>
                <a:gridCol w="2198197"/>
                <a:gridCol w="9252736"/>
              </a:tblGrid>
              <a:tr h="24634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Optima" pitchFamily="2" charset="2"/>
                          <a:ea typeface="가는각진제목체" pitchFamily="18" charset="-127"/>
                        </a:rPr>
                        <a:t>영역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Optima" pitchFamily="2" charset="2"/>
                          <a:ea typeface="가는각진제목체" pitchFamily="18" charset="-127"/>
                        </a:rPr>
                        <a:t>주요 내용</a:t>
                      </a:r>
                      <a:endParaRPr kumimoji="0" lang="en-US" altLang="ko-KR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Optima" pitchFamily="2" charset="2"/>
                        <a:ea typeface="가는각진제목체" pitchFamily="18" charset="-127"/>
                      </a:endParaRPr>
                    </a:p>
                  </a:txBody>
                  <a:tcPr marL="0" marR="0" marT="0" marB="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77777"/>
                    </a:solidFill>
                  </a:tcPr>
                </a:tc>
              </a:tr>
              <a:tr h="100159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신규상품 및 서비스 개발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5725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고객 성향 파악 후 상품</a:t>
                      </a:r>
                      <a:r>
                        <a:rPr kumimoji="0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·</a:t>
                      </a: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서비스에 반영</a:t>
                      </a:r>
                      <a:endParaRPr kumimoji="0" lang="en-US" altLang="ko-KR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  <a:p>
                      <a:pPr marL="85725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미국의 </a:t>
                      </a:r>
                      <a:r>
                        <a:rPr kumimoji="0" lang="en-US" altLang="ko-KR" sz="11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BoA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는 자영업자 대상 자금관리 지원 상품인 캐쉬프로 온라인의 </a:t>
                      </a:r>
                      <a:r>
                        <a:rPr kumimoji="0" lang="ko-KR" altLang="en-US" sz="11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모바일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버전 개발 시</a:t>
                      </a: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, SNS 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분석을 통해 고객 성향을 파악하여 반영</a:t>
                      </a:r>
                    </a:p>
                    <a:p>
                      <a:pPr marL="85725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영국의 </a:t>
                      </a:r>
                      <a:r>
                        <a:rPr kumimoji="0" lang="ko-KR" altLang="en-US" sz="11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로이드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은행은 고객의 계좌 조회 시</a:t>
                      </a: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, 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단순 잔액 뿐 아니라 평소 계좌 이용 성향을 반영해 예상 잔액을 표시해주는 서비스를 제공할 계획</a:t>
                      </a:r>
                    </a:p>
                    <a:p>
                      <a:pPr marL="85725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여러 금융기관에 흩어진 대량의 금융거래 정보를 통합 분석</a:t>
                      </a: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·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관리하는 신규 사업모델도 등장</a:t>
                      </a: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. </a:t>
                      </a:r>
                    </a:p>
                  </a:txBody>
                  <a:tcPr marL="0" marR="0" marT="0" marB="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8346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타겟</a:t>
                      </a: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 마케팅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5725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신규 고객 발굴 및 고객별 실시간 맞춤형 상품 추천</a:t>
                      </a:r>
                      <a:endParaRPr kumimoji="0" lang="en-US" altLang="ko-KR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  <a:p>
                      <a:pPr marL="85725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미국의 신용카드결제 사업자인 비자</a:t>
                      </a: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, </a:t>
                      </a:r>
                      <a:r>
                        <a:rPr kumimoji="0" lang="ko-KR" altLang="en-US" sz="11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아멕스는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고객의 결제 위치 및 시점</a:t>
                      </a: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구입 품목을 실시간으로 파악하고 구매 이력 및 성향을 감안해 주유소에서 결제를 마치면 인근 카페의 쿠폰을 발송하는 등 실시간 </a:t>
                      </a:r>
                      <a:r>
                        <a:rPr kumimoji="0" lang="ko-KR" altLang="en-US" sz="11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타켓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마케팅을 실시</a:t>
                      </a:r>
                      <a:endParaRPr kumimoji="0" lang="en-US" altLang="ko-KR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  <a:p>
                      <a:pPr marL="85725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일본 도쿄해상화재보험은 통신사인 </a:t>
                      </a: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NTT</a:t>
                      </a:r>
                      <a:r>
                        <a:rPr kumimoji="0" lang="ko-KR" altLang="en-US" sz="11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도코모와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제휴해 </a:t>
                      </a: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GPS 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정보를 기반으로 고객이 스키장이나 골프장 도착 시 목적에 맞는 보험 안내 메일발송</a:t>
                      </a:r>
                      <a:endParaRPr kumimoji="0" lang="en-US" altLang="ko-KR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0" marR="0" marT="0" marB="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8346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투자관리 및 </a:t>
                      </a:r>
                      <a:r>
                        <a:rPr kumimoji="0" lang="ko-KR" alt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트레이딩</a:t>
                      </a:r>
                      <a:endParaRPr kumimoji="0" lang="ko-KR" altLang="en-U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5725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단기투자 포트폴리오 최적화 및 알고리즘 </a:t>
                      </a:r>
                      <a:r>
                        <a:rPr kumimoji="0" lang="ko-KR" alt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트레이딩</a:t>
                      </a:r>
                      <a:endParaRPr kumimoji="0" lang="en-US" altLang="ko-KR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  <a:p>
                      <a:pPr marL="85725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미국의 </a:t>
                      </a:r>
                      <a:r>
                        <a:rPr kumimoji="0" lang="ko-KR" altLang="en-US" sz="11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헤지펀드와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</a:t>
                      </a:r>
                      <a:r>
                        <a:rPr kumimoji="0" lang="ko-KR" altLang="en-US" sz="11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트레이딩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회사들은 시장 상황에 대한 데이터 수집 및 분석 주기를 단축해 알고리즘 </a:t>
                      </a:r>
                      <a:r>
                        <a:rPr kumimoji="0" lang="ko-KR" altLang="en-US" sz="11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트레이딩의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예측 정확도와 수익률 향상 도모</a:t>
                      </a:r>
                    </a:p>
                    <a:p>
                      <a:pPr marL="85725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영국의 </a:t>
                      </a:r>
                      <a:r>
                        <a:rPr kumimoji="0" lang="ko-KR" altLang="en-US" sz="11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헤지펀드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전문 투자기관인 </a:t>
                      </a: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DCM 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캐피털은 </a:t>
                      </a:r>
                      <a:r>
                        <a:rPr kumimoji="0" lang="ko-KR" altLang="en-US" sz="11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트위터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</a:t>
                      </a:r>
                      <a:r>
                        <a:rPr kumimoji="0" lang="ko-KR" altLang="en-US" sz="11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게시글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분석을 통해 금융 시장 상황을 판단하고 투자 방향에 반영했으며</a:t>
                      </a: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, 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이를 통해 </a:t>
                      </a: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2012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년 </a:t>
                      </a: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1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분기에만 </a:t>
                      </a: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7% 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이상의 수익 성장률을 기록했다고 발표</a:t>
                      </a:r>
                      <a:endParaRPr kumimoji="0" lang="en-US" altLang="ko-KR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0" marR="0" marT="0" marB="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87523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사기부정 방지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5725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고객 및 내부 직원의 부정 검출 능력 향상으로 손실 방지</a:t>
                      </a:r>
                      <a:endParaRPr kumimoji="0" lang="en-US" altLang="ko-KR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  <a:p>
                      <a:pPr marL="85725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미국 </a:t>
                      </a: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9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위의 금융지주사인 </a:t>
                      </a: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BB&amp;T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는 자금세탁 추적을 위해 분산거래</a:t>
                      </a: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, 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송금</a:t>
                      </a: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, 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현금거래 등 다양한 거래 내역을 분석해 최대 수개월씩 걸리던 자금세탁 추적 작업을 하루 단위 작업으로 단축</a:t>
                      </a:r>
                    </a:p>
                    <a:p>
                      <a:pPr marL="85725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JP</a:t>
                      </a:r>
                      <a:r>
                        <a:rPr kumimoji="0" lang="ko-KR" altLang="en-US" sz="11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모건은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</a:t>
                      </a:r>
                      <a:r>
                        <a:rPr kumimoji="0" lang="ko-KR" altLang="en-US" sz="11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미승인거래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등 직원 비리에 따른 손실 방지를 위해 인터넷 사용 데이터</a:t>
                      </a: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, </a:t>
                      </a:r>
                      <a:r>
                        <a:rPr kumimoji="0" lang="ko-KR" altLang="en-US" sz="11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이메일전화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기록을 분석하는 등 사내감찰 업무에 </a:t>
                      </a:r>
                      <a:r>
                        <a:rPr kumimoji="0" lang="ko-KR" altLang="en-US" sz="11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빅데이터를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활용</a:t>
                      </a:r>
                      <a:endParaRPr kumimoji="0" lang="en-US" altLang="ko-KR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0" marR="0" marT="0" marB="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0137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고객 서비스 강화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5725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고객 이탈 방지 및 로열티 강화</a:t>
                      </a:r>
                      <a:endParaRPr kumimoji="0" lang="en-US" altLang="ko-KR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  <a:p>
                      <a:pPr marL="85725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0" lang="ko-KR" altLang="en-US" sz="11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씨티그룹은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방문빈도가 높은 레스토랑의 쿠폰을 발송하는 등 고객별 맞춤 서비스를 제공하고 있으며</a:t>
                      </a: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, 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이를 위한 데이터 분석 전문 직원을 아시아 지역에만 </a:t>
                      </a: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250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명 이상 배치</a:t>
                      </a:r>
                      <a:endParaRPr kumimoji="0" lang="en-US" altLang="ko-KR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0" marR="0" marT="0" marB="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8346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신규 </a:t>
                      </a:r>
                      <a:r>
                        <a:rPr kumimoji="0" lang="ko-KR" alt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수익원</a:t>
                      </a: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 창출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5725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빅데이터</a:t>
                      </a: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분석 결과의 판매</a:t>
                      </a:r>
                      <a:r>
                        <a:rPr kumimoji="0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, </a:t>
                      </a: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타사와 전략적 제휴 통한 데이터 공유</a:t>
                      </a: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·</a:t>
                      </a:r>
                    </a:p>
                    <a:p>
                      <a:pPr marL="85725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JP</a:t>
                      </a:r>
                      <a:r>
                        <a:rPr kumimoji="0" lang="ko-KR" altLang="en-US" sz="11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모건은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신용카드 사업을 통해 축적된 고객의 거래 내역 등 내부 데이터와 미국의 경제지표 통계 등 외부 데이터를 통합해 소비 동향 분석 보고서를 작성했으며 이를 은행 고객에게 판매</a:t>
                      </a:r>
                    </a:p>
                    <a:p>
                      <a:pPr marL="85725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0" lang="ko-KR" altLang="en-US" sz="11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씨티그룹은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글로벌 데이터베이스를 통해 통합된 고객 거래 정보를 스페인의 의류회사와 공유하기로 했으며</a:t>
                      </a: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, 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의류회사는 공유된 데이터를 활용해 생산시설 및 판매매장 위치 계획 수립 등에 활용할 계획</a:t>
                      </a:r>
                      <a:endParaRPr kumimoji="0" lang="en-US" altLang="ko-KR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0" marR="0" marT="0" marB="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37301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6" y="305361"/>
            <a:ext cx="7226905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0000"/>
          </a:bodyPr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4. </a:t>
            </a:r>
            <a:r>
              <a:rPr lang="ko-KR" altLang="en-US" b="1" dirty="0" err="1">
                <a:latin typeface="+mn-ea"/>
                <a:ea typeface="+mn-ea"/>
                <a:cs typeface="JBold" pitchFamily="18" charset="-127"/>
              </a:rPr>
              <a:t>빅데이터</a:t>
            </a:r>
            <a:r>
              <a:rPr lang="ko-KR" altLang="en-US" b="1" dirty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ko-KR" altLang="en-US" b="1" dirty="0" smtClean="0">
                <a:latin typeface="+mn-ea"/>
                <a:ea typeface="+mn-ea"/>
                <a:cs typeface="JBold" pitchFamily="18" charset="-127"/>
              </a:rPr>
              <a:t>비즈니스</a:t>
            </a:r>
            <a:r>
              <a:rPr lang="ko-KR" altLang="ko-KR" b="1" dirty="0">
                <a:latin typeface="+mn-ea"/>
                <a:ea typeface="+mn-ea"/>
                <a:cs typeface="JBold" pitchFamily="18" charset="-127"/>
              </a:rPr>
              <a:t/>
            </a:r>
            <a:br>
              <a:rPr lang="ko-KR" altLang="ko-KR" b="1" dirty="0">
                <a:latin typeface="+mn-ea"/>
                <a:ea typeface="+mn-ea"/>
                <a:cs typeface="JBold" pitchFamily="18" charset="-127"/>
              </a:rPr>
            </a:br>
            <a:endParaRPr lang="ko-KR" altLang="en-US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54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내용 개체 틀 7"/>
          <p:cNvSpPr txBox="1">
            <a:spLocks/>
          </p:cNvSpPr>
          <p:nvPr/>
        </p:nvSpPr>
        <p:spPr bwMode="auto">
          <a:xfrm>
            <a:off x="652300" y="884593"/>
            <a:ext cx="802865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dirty="0"/>
              <a:t>국내외 </a:t>
            </a:r>
            <a:r>
              <a:rPr lang="ko-KR" altLang="en-US" dirty="0" err="1"/>
              <a:t>금용회사</a:t>
            </a:r>
            <a:r>
              <a:rPr lang="ko-KR" altLang="en-US" dirty="0"/>
              <a:t> </a:t>
            </a:r>
            <a:r>
              <a:rPr lang="ko-KR" altLang="en-US" dirty="0" err="1"/>
              <a:t>빅데이터</a:t>
            </a:r>
            <a:r>
              <a:rPr lang="ko-KR" altLang="en-US" dirty="0"/>
              <a:t> 활용 사례</a:t>
            </a:r>
          </a:p>
        </p:txBody>
      </p:sp>
      <p:graphicFrame>
        <p:nvGraphicFramePr>
          <p:cNvPr id="8" name="Group 74"/>
          <p:cNvGraphicFramePr>
            <a:graphicFrameLocks noGrp="1"/>
          </p:cNvGraphicFramePr>
          <p:nvPr/>
        </p:nvGraphicFramePr>
        <p:xfrm>
          <a:off x="375140" y="1415209"/>
          <a:ext cx="11414927" cy="4919665"/>
        </p:xfrm>
        <a:graphic>
          <a:graphicData uri="http://schemas.openxmlformats.org/drawingml/2006/table">
            <a:tbl>
              <a:tblPr/>
              <a:tblGrid>
                <a:gridCol w="3028801"/>
                <a:gridCol w="8386126"/>
              </a:tblGrid>
              <a:tr h="2841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회사명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주요 내용</a:t>
                      </a:r>
                    </a:p>
                  </a:txBody>
                  <a:tcPr marL="0" marR="0" marT="0" marB="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77777"/>
                    </a:solidFill>
                  </a:tcPr>
                </a:tc>
              </a:tr>
              <a:tr h="244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SC</a:t>
                      </a: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은행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7313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개별고객 </a:t>
                      </a: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SNS </a:t>
                      </a:r>
                      <a:r>
                        <a:rPr kumimoji="0" lang="ko-KR" altLang="en-U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타겟팅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마케팅 </a:t>
                      </a: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/ 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맞춤형 </a:t>
                      </a: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RM </a:t>
                      </a:r>
                      <a:r>
                        <a:rPr kumimoji="0" lang="ko-KR" altLang="en-U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세일즈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정보 제공</a:t>
                      </a:r>
                    </a:p>
                  </a:txBody>
                  <a:tcPr marL="0" marR="0" marT="0" marB="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13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IBK/</a:t>
                      </a: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신한</a:t>
                      </a:r>
                      <a:r>
                        <a:rPr kumimoji="0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/</a:t>
                      </a: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국민</a:t>
                      </a:r>
                      <a:r>
                        <a:rPr kumimoji="0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/</a:t>
                      </a: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우리은행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7313" marR="0" lvl="0" indent="-8731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 SNS </a:t>
                      </a:r>
                      <a:r>
                        <a:rPr kumimoji="0" lang="ko-KR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고객 감성분석을 통한 기업평판 파악</a:t>
                      </a:r>
                    </a:p>
                  </a:txBody>
                  <a:tcPr marL="0" marR="0" marT="0" marB="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4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현대해상화재보험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7313" marR="0" lvl="0" indent="-8731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 </a:t>
                      </a:r>
                      <a:r>
                        <a:rPr kumimoji="0" lang="ko-KR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빅데이터 분석 솔루션을 활용하여 보험사기 적발 및 예방</a:t>
                      </a:r>
                    </a:p>
                  </a:txBody>
                  <a:tcPr marL="0" marR="0" marT="0" marB="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4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삼성화재보험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7313" marR="0" lvl="0" indent="-8731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 </a:t>
                      </a:r>
                      <a:r>
                        <a:rPr kumimoji="0" lang="ko-KR" altLang="en-U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빅데이터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분석 솔루션을 활용하여 보험사기 고위험군 분석</a:t>
                      </a:r>
                    </a:p>
                  </a:txBody>
                  <a:tcPr marL="0" marR="0" marT="0" marB="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4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알리안츠생명보험</a:t>
                      </a:r>
                      <a:endParaRPr kumimoji="0" lang="ko-KR" altLang="en-U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7313" marR="0" lvl="0" indent="-8731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 </a:t>
                      </a:r>
                      <a:r>
                        <a:rPr kumimoji="0" lang="ko-KR" altLang="en-U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빅데이터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기반의 </a:t>
                      </a: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CRM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시스템을 활용하여 영업성과 제고</a:t>
                      </a:r>
                    </a:p>
                  </a:txBody>
                  <a:tcPr marL="0" marR="0" marT="0" marB="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2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한화생명보험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7313" marR="0" lvl="0" indent="-8731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 </a:t>
                      </a:r>
                      <a:r>
                        <a:rPr kumimoji="0" lang="ko-KR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사내외의 빅데이터를 활용하여 보험사기 적발률 제고</a:t>
                      </a:r>
                    </a:p>
                  </a:txBody>
                  <a:tcPr marL="0" marR="0" marT="0" marB="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4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신한카드</a:t>
                      </a:r>
                      <a:endParaRPr kumimoji="0" lang="ko-KR" altLang="en-U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7313" marR="0" lvl="0" indent="-8731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 </a:t>
                      </a:r>
                      <a:r>
                        <a:rPr kumimoji="0" lang="ko-KR" altLang="en-U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빅데이터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기반의 신상품을 성공적으로 출시</a:t>
                      </a:r>
                    </a:p>
                  </a:txBody>
                  <a:tcPr marL="0" marR="0" marT="0" marB="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4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KB</a:t>
                      </a: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카드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7313" marR="0" lvl="0" indent="-8731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 </a:t>
                      </a:r>
                      <a:r>
                        <a:rPr kumimoji="0" lang="ko-KR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빅데이터 기반의 카드 이용 서비스 제공</a:t>
                      </a:r>
                    </a:p>
                  </a:txBody>
                  <a:tcPr marL="0" marR="0" marT="0" marB="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4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현대카드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7313" marR="0" lvl="0" indent="-8731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 </a:t>
                      </a:r>
                      <a:r>
                        <a:rPr kumimoji="0" lang="ko-KR" altLang="en-U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빅데이터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분석 리포트 공개 및 카드 이용 서비스 제공</a:t>
                      </a:r>
                    </a:p>
                  </a:txBody>
                  <a:tcPr marL="0" marR="0" marT="0" marB="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2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씨티그룹</a:t>
                      </a:r>
                      <a:endParaRPr kumimoji="0" lang="ko-KR" altLang="en-U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7313" marR="0" lvl="0" indent="-8731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 </a:t>
                      </a:r>
                      <a:r>
                        <a:rPr kumimoji="0" lang="ko-KR" altLang="en-U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빅데이터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분석 시스템을 활용하여 대출 심사 정확도 제고</a:t>
                      </a:r>
                    </a:p>
                  </a:txBody>
                  <a:tcPr marL="0" marR="0" marT="0" marB="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4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BoA</a:t>
                      </a:r>
                      <a:endParaRPr kumimoji="0" lang="ko-KR" altLang="en-U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7313" marR="0" lvl="0" indent="-8731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 </a:t>
                      </a:r>
                      <a:r>
                        <a:rPr kumimoji="0" lang="ko-KR" altLang="en-U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빅데이터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분석시스템을 활용하여 수익성 및 업무효율 제고</a:t>
                      </a:r>
                    </a:p>
                  </a:txBody>
                  <a:tcPr marL="0" marR="0" marT="0" marB="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4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BB&amp;T</a:t>
                      </a:r>
                      <a:endParaRPr kumimoji="0" lang="ko-KR" altLang="en-U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7313" marR="0" lvl="0" indent="-8731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 </a:t>
                      </a:r>
                      <a:r>
                        <a:rPr kumimoji="0" lang="ko-KR" altLang="en-U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빅데이터를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자금 세탁 추적에 활용</a:t>
                      </a:r>
                    </a:p>
                  </a:txBody>
                  <a:tcPr marL="0" marR="0" marT="0" marB="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4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JP</a:t>
                      </a: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모건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7313" marR="0" lvl="0" indent="-8731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 SNS </a:t>
                      </a:r>
                      <a:r>
                        <a:rPr kumimoji="0" lang="ko-KR" altLang="en-U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빅데이터를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부동산</a:t>
                      </a: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시가 산정에 활용</a:t>
                      </a:r>
                    </a:p>
                  </a:txBody>
                  <a:tcPr marL="0" marR="0" marT="0" marB="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2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중국 광파은행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7313" marR="0" lvl="0" indent="-8731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 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사내 </a:t>
                      </a:r>
                      <a:r>
                        <a:rPr kumimoji="0" lang="ko-KR" altLang="en-U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빅데이터를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</a:t>
                      </a:r>
                      <a:r>
                        <a:rPr kumimoji="0" lang="ko-KR" altLang="en-U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신용리스크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관리에 활용</a:t>
                      </a:r>
                    </a:p>
                  </a:txBody>
                  <a:tcPr marL="0" marR="0" marT="0" marB="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4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어수어런트</a:t>
                      </a: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 솔루션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7313" marR="0" lvl="0" indent="-8731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 </a:t>
                      </a:r>
                      <a:r>
                        <a:rPr kumimoji="0" lang="ko-KR" altLang="en-U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빅데이터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분석 정보를 </a:t>
                      </a: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CRM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에 활용</a:t>
                      </a:r>
                    </a:p>
                  </a:txBody>
                  <a:tcPr marL="0" marR="0" marT="0" marB="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4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프로그레시브</a:t>
                      </a:r>
                      <a:endParaRPr kumimoji="0" lang="ko-KR" altLang="en-U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7313" marR="0" lvl="0" indent="-8731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 </a:t>
                      </a:r>
                      <a:r>
                        <a:rPr kumimoji="0" lang="ko-KR" altLang="en-U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빅데이터에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기반을 둔 자동차 보험료 산정</a:t>
                      </a:r>
                    </a:p>
                  </a:txBody>
                  <a:tcPr marL="0" marR="0" marT="0" marB="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4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AMEX</a:t>
                      </a:r>
                      <a:endParaRPr kumimoji="0" lang="ko-KR" altLang="en-U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7313" marR="0" lvl="0" indent="-8731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 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위치 기반 정보를 활용한 고객 서비스 제공</a:t>
                      </a:r>
                    </a:p>
                  </a:txBody>
                  <a:tcPr marL="0" marR="0" marT="0" marB="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2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제스트파이낸스</a:t>
                      </a:r>
                      <a:endParaRPr kumimoji="0" lang="ko-KR" altLang="en-U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7313" marR="0" lvl="0" indent="-8731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 </a:t>
                      </a:r>
                      <a:r>
                        <a:rPr kumimoji="0" lang="ko-KR" altLang="en-U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빅데이터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기반의 고객 신용평가 모델 개발</a:t>
                      </a:r>
                    </a:p>
                  </a:txBody>
                  <a:tcPr marL="0" marR="0" marT="0" marB="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4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더웬트캐피탈</a:t>
                      </a:r>
                      <a:endParaRPr kumimoji="0" lang="ko-KR" altLang="en-U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7313" marR="0" lvl="0" indent="-8731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 SNS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상 투자심리를 활용한 투자펀드 개발</a:t>
                      </a:r>
                    </a:p>
                  </a:txBody>
                  <a:tcPr marL="0" marR="0" marT="0" marB="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81990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6" y="305361"/>
            <a:ext cx="7226905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0000"/>
          </a:bodyPr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4. </a:t>
            </a:r>
            <a:r>
              <a:rPr lang="ko-KR" altLang="en-US" b="1" dirty="0" err="1">
                <a:latin typeface="+mn-ea"/>
                <a:ea typeface="+mn-ea"/>
                <a:cs typeface="JBold" pitchFamily="18" charset="-127"/>
              </a:rPr>
              <a:t>빅데이터</a:t>
            </a:r>
            <a:r>
              <a:rPr lang="ko-KR" altLang="en-US" b="1" dirty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ko-KR" altLang="en-US" b="1" dirty="0" smtClean="0">
                <a:latin typeface="+mn-ea"/>
                <a:ea typeface="+mn-ea"/>
                <a:cs typeface="JBold" pitchFamily="18" charset="-127"/>
              </a:rPr>
              <a:t>비즈니스</a:t>
            </a:r>
            <a:r>
              <a:rPr lang="ko-KR" altLang="ko-KR" b="1" dirty="0">
                <a:latin typeface="+mn-ea"/>
                <a:ea typeface="+mn-ea"/>
                <a:cs typeface="JBold" pitchFamily="18" charset="-127"/>
              </a:rPr>
              <a:t/>
            </a:r>
            <a:br>
              <a:rPr lang="ko-KR" altLang="ko-KR" b="1" dirty="0">
                <a:latin typeface="+mn-ea"/>
                <a:ea typeface="+mn-ea"/>
                <a:cs typeface="JBold" pitchFamily="18" charset="-127"/>
              </a:rPr>
            </a:br>
            <a:endParaRPr lang="ko-KR" altLang="en-US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55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내용 개체 틀 7"/>
          <p:cNvSpPr txBox="1">
            <a:spLocks/>
          </p:cNvSpPr>
          <p:nvPr/>
        </p:nvSpPr>
        <p:spPr bwMode="auto">
          <a:xfrm>
            <a:off x="652300" y="884593"/>
            <a:ext cx="802865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dirty="0"/>
              <a:t>국내 보험회사 사례</a:t>
            </a:r>
          </a:p>
        </p:txBody>
      </p:sp>
      <p:sp>
        <p:nvSpPr>
          <p:cNvPr id="8" name="직사각형 52"/>
          <p:cNvSpPr/>
          <p:nvPr/>
        </p:nvSpPr>
        <p:spPr>
          <a:xfrm>
            <a:off x="404447" y="1314206"/>
            <a:ext cx="2780322" cy="5164155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185738" indent="-185738" algn="ctr">
              <a:defRPr/>
            </a:pPr>
            <a:endParaRPr lang="ko-KR" altLang="en-US" sz="1300" dirty="0">
              <a:solidFill>
                <a:schemeClr val="tx1"/>
              </a:solidFill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9" name="직사각형 52"/>
          <p:cNvSpPr/>
          <p:nvPr/>
        </p:nvSpPr>
        <p:spPr>
          <a:xfrm>
            <a:off x="3272694" y="1323731"/>
            <a:ext cx="2778369" cy="5164155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185738" indent="-185738" algn="ctr">
              <a:defRPr/>
            </a:pPr>
            <a:endParaRPr lang="ko-KR" altLang="en-US" sz="1300" dirty="0">
              <a:solidFill>
                <a:schemeClr val="tx1"/>
              </a:solidFill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10" name="직사각형 52"/>
          <p:cNvSpPr/>
          <p:nvPr/>
        </p:nvSpPr>
        <p:spPr>
          <a:xfrm>
            <a:off x="6121401" y="1331668"/>
            <a:ext cx="2780322" cy="5164156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185738" indent="-185738" algn="ctr">
              <a:defRPr/>
            </a:pPr>
            <a:endParaRPr lang="ko-KR" altLang="en-US" sz="1300" dirty="0">
              <a:solidFill>
                <a:schemeClr val="tx1"/>
              </a:solidFill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11" name="직사각형 52"/>
          <p:cNvSpPr/>
          <p:nvPr/>
        </p:nvSpPr>
        <p:spPr>
          <a:xfrm>
            <a:off x="8989648" y="1342781"/>
            <a:ext cx="2778369" cy="5164155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185738" indent="-185738" algn="ctr">
              <a:defRPr/>
            </a:pPr>
            <a:endParaRPr lang="ko-KR" altLang="en-US" sz="1300" dirty="0">
              <a:solidFill>
                <a:schemeClr val="tx1"/>
              </a:solidFill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12" name="Rectangle 29"/>
          <p:cNvSpPr>
            <a:spLocks noChangeArrowheads="1"/>
          </p:cNvSpPr>
          <p:nvPr/>
        </p:nvSpPr>
        <p:spPr bwMode="auto">
          <a:xfrm>
            <a:off x="1137695" y="1380879"/>
            <a:ext cx="1769626" cy="292388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300" b="1" dirty="0">
                <a:latin typeface="+mj-ea"/>
                <a:ea typeface="+mj-ea"/>
              </a:rPr>
              <a:t>현대해상화재</a:t>
            </a:r>
            <a:endParaRPr lang="en-US" altLang="ko-KR" sz="1300" b="1" dirty="0">
              <a:latin typeface="+mj-ea"/>
              <a:ea typeface="+mj-ea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23986" y="1726956"/>
            <a:ext cx="2760784" cy="3508653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1200" b="1" dirty="0" err="1">
                <a:solidFill>
                  <a:srgbClr val="0000FF"/>
                </a:solidFill>
                <a:latin typeface="굴림체" pitchFamily="49" charset="-127"/>
                <a:ea typeface="굴림체" pitchFamily="49" charset="-127"/>
              </a:rPr>
              <a:t>빅데이터</a:t>
            </a:r>
            <a:r>
              <a:rPr lang="ko-KR" altLang="en-US" sz="1200" b="1" dirty="0">
                <a:solidFill>
                  <a:srgbClr val="0000FF"/>
                </a:solidFill>
                <a:latin typeface="굴림체" pitchFamily="49" charset="-127"/>
                <a:ea typeface="굴림체" pitchFamily="49" charset="-127"/>
              </a:rPr>
              <a:t> 분석 </a:t>
            </a:r>
            <a:r>
              <a:rPr lang="ko-KR" altLang="en-US" sz="1200" b="1" dirty="0" smtClean="0">
                <a:solidFill>
                  <a:srgbClr val="0000FF"/>
                </a:solidFill>
                <a:latin typeface="굴림체" pitchFamily="49" charset="-127"/>
                <a:ea typeface="굴림체" pitchFamily="49" charset="-127"/>
              </a:rPr>
              <a:t>솔루션으로 보험사기 </a:t>
            </a:r>
            <a:r>
              <a:rPr lang="ko-KR" altLang="en-US" sz="1200" b="1" dirty="0">
                <a:solidFill>
                  <a:srgbClr val="0000FF"/>
                </a:solidFill>
                <a:latin typeface="굴림체" pitchFamily="49" charset="-127"/>
                <a:ea typeface="굴림체" pitchFamily="49" charset="-127"/>
              </a:rPr>
              <a:t>적발 및 </a:t>
            </a:r>
            <a:r>
              <a:rPr lang="ko-KR" altLang="en-US" sz="1200" b="1" dirty="0" smtClean="0">
                <a:solidFill>
                  <a:srgbClr val="0000FF"/>
                </a:solidFill>
                <a:latin typeface="굴림체" pitchFamily="49" charset="-127"/>
                <a:ea typeface="굴림체" pitchFamily="49" charset="-127"/>
              </a:rPr>
              <a:t>예방</a:t>
            </a:r>
            <a:endParaRPr lang="ko-KR" altLang="en-US" sz="1200" dirty="0">
              <a:solidFill>
                <a:srgbClr val="0000FF"/>
              </a:solidFill>
              <a:latin typeface="굴림체" pitchFamily="49" charset="-127"/>
              <a:ea typeface="굴림체" pitchFamily="49" charset="-127"/>
            </a:endParaRPr>
          </a:p>
          <a:p>
            <a:pPr marL="228600" indent="-228600" algn="just">
              <a:buFont typeface="+mj-lt"/>
              <a:buAutoNum type="arabicParenR"/>
              <a:defRPr/>
            </a:pPr>
            <a:r>
              <a:rPr lang="ko-KR" altLang="en-US" sz="1100" b="0" dirty="0">
                <a:latin typeface="굴림체" pitchFamily="49" charset="-127"/>
                <a:ea typeface="굴림체" pitchFamily="49" charset="-127"/>
              </a:rPr>
              <a:t>보험사기청구 건수가 연간 </a:t>
            </a:r>
            <a:r>
              <a:rPr lang="en-US" altLang="ko-KR" sz="1100" b="0" dirty="0">
                <a:latin typeface="굴림체" pitchFamily="49" charset="-127"/>
                <a:ea typeface="굴림체" pitchFamily="49" charset="-127"/>
              </a:rPr>
              <a:t>30%</a:t>
            </a:r>
            <a:r>
              <a:rPr lang="ko-KR" altLang="en-US" sz="1100" b="0" dirty="0">
                <a:latin typeface="굴림체" pitchFamily="49" charset="-127"/>
                <a:ea typeface="굴림체" pitchFamily="49" charset="-127"/>
              </a:rPr>
              <a:t>씩 증가하고 있으나 청구심사 인력이 부족하고 기존 자료 분석만으로는 보험사기 적발이 어려워짐에 따라 국내 최초로 사기범죄 적발 및 예방을 위한 </a:t>
            </a:r>
            <a:r>
              <a:rPr lang="ko-KR" altLang="en-US" sz="1100" b="0" dirty="0" err="1">
                <a:latin typeface="굴림체" pitchFamily="49" charset="-127"/>
                <a:ea typeface="굴림체" pitchFamily="49" charset="-127"/>
              </a:rPr>
              <a:t>빅데이터</a:t>
            </a:r>
            <a:r>
              <a:rPr lang="ko-KR" altLang="en-US" sz="1100" b="0" dirty="0">
                <a:latin typeface="굴림체" pitchFamily="49" charset="-127"/>
                <a:ea typeface="굴림체" pitchFamily="49" charset="-127"/>
              </a:rPr>
              <a:t> 기반의 분석 솔루션</a:t>
            </a:r>
            <a:r>
              <a:rPr lang="en-US" altLang="ko-KR" sz="1100" b="0" dirty="0">
                <a:latin typeface="굴림체" pitchFamily="49" charset="-127"/>
                <a:ea typeface="굴림체" pitchFamily="49" charset="-127"/>
              </a:rPr>
              <a:t>(FDS)</a:t>
            </a:r>
            <a:r>
              <a:rPr lang="ko-KR" altLang="en-US" sz="1100" b="0" dirty="0">
                <a:latin typeface="굴림체" pitchFamily="49" charset="-127"/>
                <a:ea typeface="굴림체" pitchFamily="49" charset="-127"/>
              </a:rPr>
              <a:t>을 도입</a:t>
            </a:r>
            <a:r>
              <a:rPr lang="en-US" altLang="ko-KR" sz="1100" b="0" dirty="0">
                <a:latin typeface="굴림체" pitchFamily="49" charset="-127"/>
                <a:ea typeface="굴림체" pitchFamily="49" charset="-127"/>
              </a:rPr>
              <a:t>. </a:t>
            </a:r>
          </a:p>
          <a:p>
            <a:pPr marL="228600" indent="-228600" algn="just">
              <a:buFont typeface="+mj-lt"/>
              <a:buAutoNum type="arabicParenR"/>
              <a:defRPr/>
            </a:pPr>
            <a:r>
              <a:rPr lang="ko-KR" altLang="en-US" sz="1100" b="0" dirty="0">
                <a:latin typeface="굴림체" pitchFamily="49" charset="-127"/>
                <a:ea typeface="굴림체" pitchFamily="49" charset="-127"/>
              </a:rPr>
              <a:t>사고접수 시 자동으로 사건의 사기 위험도 정도를 보상 담당자에게 전달하여 보험사기 여부 판단 및 처리를 지원</a:t>
            </a:r>
          </a:p>
          <a:p>
            <a:pPr marL="228600" indent="-228600" algn="just">
              <a:buFont typeface="+mj-lt"/>
              <a:buAutoNum type="arabicParenR"/>
              <a:defRPr/>
            </a:pPr>
            <a:r>
              <a:rPr lang="ko-KR" altLang="en-US" sz="1100" b="0" dirty="0">
                <a:latin typeface="굴림체" pitchFamily="49" charset="-127"/>
                <a:ea typeface="굴림체" pitchFamily="49" charset="-127"/>
              </a:rPr>
              <a:t>본사에 청구된 보험금 지급 청구가 요주의 사고로 추정될 경우 보험심사 담당자에게 ‘주의</a:t>
            </a:r>
            <a:r>
              <a:rPr lang="en-US" altLang="ko-KR" sz="1100" b="0" dirty="0">
                <a:latin typeface="굴림체" pitchFamily="49" charset="-127"/>
                <a:ea typeface="굴림체" pitchFamily="49" charset="-127"/>
              </a:rPr>
              <a:t>(Warning)’ </a:t>
            </a:r>
            <a:r>
              <a:rPr lang="ko-KR" altLang="en-US" sz="1100" b="0" dirty="0">
                <a:latin typeface="굴림체" pitchFamily="49" charset="-127"/>
                <a:ea typeface="굴림체" pitchFamily="49" charset="-127"/>
              </a:rPr>
              <a:t>신호를 보내 심사 담당자가 보험사기 여부를 즉시 조사케 함</a:t>
            </a:r>
            <a:endParaRPr lang="en-US" altLang="ko-KR" sz="1100" b="0" dirty="0">
              <a:latin typeface="굴림체" pitchFamily="49" charset="-127"/>
              <a:ea typeface="굴림체" pitchFamily="49" charset="-127"/>
            </a:endParaRPr>
          </a:p>
          <a:p>
            <a:pPr algn="just">
              <a:defRPr/>
            </a:pPr>
            <a:r>
              <a:rPr lang="en-US" altLang="ko-KR" sz="1100" b="0" dirty="0">
                <a:latin typeface="굴림체" pitchFamily="49" charset="-127"/>
                <a:ea typeface="굴림체" pitchFamily="49" charset="-127"/>
              </a:rPr>
              <a:t>-&gt; </a:t>
            </a:r>
            <a:r>
              <a:rPr lang="ko-KR" altLang="en-US" sz="1100" dirty="0">
                <a:latin typeface="굴림체" pitchFamily="49" charset="-127"/>
                <a:ea typeface="굴림체" pitchFamily="49" charset="-127"/>
              </a:rPr>
              <a:t>시스템 적용 후 전체 사기 사건의 </a:t>
            </a:r>
            <a:r>
              <a:rPr lang="en-US" altLang="ko-KR" sz="1100" dirty="0">
                <a:latin typeface="굴림체" pitchFamily="49" charset="-127"/>
                <a:ea typeface="굴림체" pitchFamily="49" charset="-127"/>
              </a:rPr>
              <a:t>25%</a:t>
            </a:r>
            <a:r>
              <a:rPr lang="ko-KR" altLang="en-US" sz="1100" dirty="0">
                <a:latin typeface="굴림체" pitchFamily="49" charset="-127"/>
                <a:ea typeface="굴림체" pitchFamily="49" charset="-127"/>
              </a:rPr>
              <a:t>를 </a:t>
            </a:r>
            <a:r>
              <a:rPr lang="ko-KR" altLang="en-US" sz="1100" dirty="0" err="1">
                <a:latin typeface="굴림체" pitchFamily="49" charset="-127"/>
                <a:ea typeface="굴림체" pitchFamily="49" charset="-127"/>
              </a:rPr>
              <a:t>빅데이터</a:t>
            </a:r>
            <a:r>
              <a:rPr lang="ko-KR" altLang="en-US" sz="1100" dirty="0">
                <a:latin typeface="굴림체" pitchFamily="49" charset="-127"/>
                <a:ea typeface="굴림체" pitchFamily="49" charset="-127"/>
              </a:rPr>
              <a:t> 분석을 통해 적발</a:t>
            </a:r>
          </a:p>
        </p:txBody>
      </p:sp>
      <p:sp>
        <p:nvSpPr>
          <p:cNvPr id="14" name="Rectangle 29"/>
          <p:cNvSpPr>
            <a:spLocks noChangeArrowheads="1"/>
          </p:cNvSpPr>
          <p:nvPr/>
        </p:nvSpPr>
        <p:spPr bwMode="auto">
          <a:xfrm>
            <a:off x="4095262" y="1380879"/>
            <a:ext cx="1451429" cy="292388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300" b="1" dirty="0">
                <a:latin typeface="+mj-ea"/>
                <a:ea typeface="+mj-ea"/>
              </a:rPr>
              <a:t>삼성화재</a:t>
            </a:r>
            <a:endParaRPr lang="en-US" altLang="ko-KR" sz="1300" b="1" dirty="0">
              <a:latin typeface="+mj-ea"/>
              <a:ea typeface="+mj-ea"/>
            </a:endParaRPr>
          </a:p>
        </p:txBody>
      </p:sp>
      <p:sp>
        <p:nvSpPr>
          <p:cNvPr id="15" name="직사각형 17"/>
          <p:cNvSpPr>
            <a:spLocks noChangeArrowheads="1"/>
          </p:cNvSpPr>
          <p:nvPr/>
        </p:nvSpPr>
        <p:spPr bwMode="auto">
          <a:xfrm>
            <a:off x="3247293" y="1749180"/>
            <a:ext cx="2848708" cy="32316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0000FF"/>
                </a:solidFill>
                <a:latin typeface="굴림체" pitchFamily="49" charset="-127"/>
                <a:ea typeface="굴림체" pitchFamily="49" charset="-127"/>
              </a:rPr>
              <a:t>빅데이터</a:t>
            </a:r>
            <a:r>
              <a:rPr lang="ko-KR" altLang="en-US" sz="1200" b="1" dirty="0">
                <a:solidFill>
                  <a:srgbClr val="0000FF"/>
                </a:solidFill>
                <a:latin typeface="굴림체" pitchFamily="49" charset="-127"/>
                <a:ea typeface="굴림체" pitchFamily="49" charset="-127"/>
              </a:rPr>
              <a:t> 분석 </a:t>
            </a:r>
            <a:r>
              <a:rPr lang="ko-KR" altLang="en-US" sz="1200" b="1" dirty="0" smtClean="0">
                <a:solidFill>
                  <a:srgbClr val="0000FF"/>
                </a:solidFill>
                <a:latin typeface="굴림체" pitchFamily="49" charset="-127"/>
                <a:ea typeface="굴림체" pitchFamily="49" charset="-127"/>
              </a:rPr>
              <a:t>솔루션으로 </a:t>
            </a:r>
            <a:r>
              <a:rPr lang="ko-KR" altLang="en-US" sz="1200" b="1" dirty="0">
                <a:solidFill>
                  <a:srgbClr val="0000FF"/>
                </a:solidFill>
                <a:latin typeface="굴림체" pitchFamily="49" charset="-127"/>
                <a:ea typeface="굴림체" pitchFamily="49" charset="-127"/>
              </a:rPr>
              <a:t>보험사기 고위험군 </a:t>
            </a:r>
            <a:r>
              <a:rPr lang="ko-KR" altLang="en-US" sz="1200" b="1" dirty="0" smtClean="0">
                <a:solidFill>
                  <a:srgbClr val="0000FF"/>
                </a:solidFill>
                <a:latin typeface="굴림체" pitchFamily="49" charset="-127"/>
                <a:ea typeface="굴림체" pitchFamily="49" charset="-127"/>
              </a:rPr>
              <a:t>분석</a:t>
            </a:r>
            <a:endParaRPr lang="ko-KR" altLang="en-US" sz="1200" b="0" dirty="0">
              <a:latin typeface="굴림체" pitchFamily="49" charset="-127"/>
              <a:ea typeface="굴림체" pitchFamily="49" charset="-127"/>
            </a:endParaRPr>
          </a:p>
          <a:p>
            <a:pPr algn="just">
              <a:buFont typeface="굴림" pitchFamily="50" charset="-127"/>
              <a:buAutoNum type="arabicParenR"/>
            </a:pP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보험계약이나 보험관련 정보 등 방대한 데이터를 활용해 도덕적 </a:t>
            </a:r>
            <a:r>
              <a:rPr lang="ko-KR" altLang="en-US" sz="1200" b="0" dirty="0" smtClean="0">
                <a:latin typeface="굴림체" pitchFamily="49" charset="-127"/>
                <a:ea typeface="굴림체" pitchFamily="49" charset="-127"/>
              </a:rPr>
              <a:t>해이사고 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및 고위험군 사고를 분석하는 시스템인 </a:t>
            </a:r>
            <a:r>
              <a:rPr lang="en-US" altLang="ko-KR" sz="1200" b="0" dirty="0">
                <a:latin typeface="굴림체" pitchFamily="49" charset="-127"/>
                <a:ea typeface="굴림체" pitchFamily="49" charset="-127"/>
              </a:rPr>
              <a:t>IFDS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를 개발</a:t>
            </a:r>
            <a:endParaRPr lang="en-US" altLang="ko-KR" sz="1200" b="0" dirty="0">
              <a:latin typeface="굴림체" pitchFamily="49" charset="-127"/>
              <a:ea typeface="굴림체" pitchFamily="49" charset="-127"/>
            </a:endParaRPr>
          </a:p>
          <a:p>
            <a:pPr algn="just">
              <a:buFont typeface="굴림" pitchFamily="50" charset="-127"/>
              <a:buAutoNum type="arabicParenR"/>
            </a:pPr>
            <a:endParaRPr lang="ko-KR" altLang="en-US" sz="1200" b="0" dirty="0">
              <a:latin typeface="굴림체" pitchFamily="49" charset="-127"/>
              <a:ea typeface="굴림체" pitchFamily="49" charset="-127"/>
            </a:endParaRPr>
          </a:p>
          <a:p>
            <a:pPr algn="just">
              <a:buFont typeface="굴림" pitchFamily="50" charset="-127"/>
              <a:buAutoNum type="arabicParenR"/>
            </a:pP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기존 </a:t>
            </a:r>
            <a:r>
              <a:rPr lang="ko-KR" altLang="en-US" sz="1200" b="0" dirty="0" err="1">
                <a:latin typeface="굴림체" pitchFamily="49" charset="-127"/>
                <a:ea typeface="굴림체" pitchFamily="49" charset="-127"/>
              </a:rPr>
              <a:t>빅데이터를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 토대로 접수된 사고의 위험도를 </a:t>
            </a:r>
            <a:r>
              <a:rPr lang="ko-KR" altLang="en-US" sz="1200" b="0" dirty="0" err="1">
                <a:latin typeface="굴림체" pitchFamily="49" charset="-127"/>
                <a:ea typeface="굴림체" pitchFamily="49" charset="-127"/>
              </a:rPr>
              <a:t>스코어링한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 후</a:t>
            </a:r>
            <a:r>
              <a:rPr lang="en-US" altLang="ko-KR" sz="1200" b="0" dirty="0"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일정 점수 이상의 </a:t>
            </a:r>
            <a:r>
              <a:rPr lang="ko-KR" altLang="en-US" sz="1200" b="0" dirty="0" smtClean="0">
                <a:latin typeface="굴림체" pitchFamily="49" charset="-127"/>
                <a:ea typeface="굴림체" pitchFamily="49" charset="-127"/>
              </a:rPr>
              <a:t>건에 대해 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보험사기 의심 건으로 추정하여 즉시 조사에 착수</a:t>
            </a:r>
          </a:p>
          <a:p>
            <a:pPr algn="just">
              <a:buFont typeface="굴림" pitchFamily="50" charset="-127"/>
              <a:buAutoNum type="arabicParenR"/>
            </a:pPr>
            <a:endParaRPr lang="en-US" altLang="ko-KR" sz="1200" b="0" dirty="0">
              <a:latin typeface="굴림체" pitchFamily="49" charset="-127"/>
              <a:ea typeface="굴림체" pitchFamily="49" charset="-127"/>
            </a:endParaRPr>
          </a:p>
          <a:p>
            <a:pPr algn="just">
              <a:buFont typeface="굴림" pitchFamily="50" charset="-127"/>
              <a:buAutoNum type="arabicParenR"/>
            </a:pPr>
            <a:r>
              <a:rPr lang="en-US" altLang="ko-KR" sz="1200" b="0" dirty="0">
                <a:latin typeface="굴림체" pitchFamily="49" charset="-127"/>
                <a:ea typeface="굴림체" pitchFamily="49" charset="-127"/>
              </a:rPr>
              <a:t>IFDS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는 단순 사고뿐만 아니라 도난</a:t>
            </a:r>
            <a:r>
              <a:rPr lang="en-US" altLang="ko-KR" sz="1200" b="0" dirty="0">
                <a:latin typeface="굴림체" pitchFamily="49" charset="-127"/>
                <a:ea typeface="굴림체" pitchFamily="49" charset="-127"/>
              </a:rPr>
              <a:t>·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음주 등과 관련한 보험사기도 적발이 가능</a:t>
            </a:r>
          </a:p>
          <a:p>
            <a:pPr>
              <a:buFont typeface="굴림" pitchFamily="50" charset="-127"/>
              <a:buNone/>
            </a:pPr>
            <a:endParaRPr lang="en-US" altLang="ko-KR" sz="1200" b="0" dirty="0"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17" name="Rectangle 29"/>
          <p:cNvSpPr>
            <a:spLocks noChangeArrowheads="1"/>
          </p:cNvSpPr>
          <p:nvPr/>
        </p:nvSpPr>
        <p:spPr bwMode="auto">
          <a:xfrm>
            <a:off x="6813896" y="1385641"/>
            <a:ext cx="1948263" cy="292388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300" b="1" dirty="0" err="1">
                <a:latin typeface="+mj-ea"/>
                <a:ea typeface="+mj-ea"/>
              </a:rPr>
              <a:t>알리안츠</a:t>
            </a:r>
            <a:r>
              <a:rPr lang="en-US" altLang="ko-KR" sz="1300" b="1" dirty="0">
                <a:latin typeface="+mj-ea"/>
                <a:ea typeface="+mj-ea"/>
              </a:rPr>
              <a:t> </a:t>
            </a:r>
            <a:r>
              <a:rPr lang="ko-KR" altLang="en-US" sz="1300" b="1" dirty="0">
                <a:latin typeface="+mj-ea"/>
                <a:ea typeface="+mj-ea"/>
              </a:rPr>
              <a:t>생명</a:t>
            </a:r>
            <a:endParaRPr lang="en-US" altLang="ko-KR" sz="1300" b="1" dirty="0">
              <a:latin typeface="+mj-ea"/>
              <a:ea typeface="+mj-ea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152662" y="1739657"/>
            <a:ext cx="2749061" cy="367793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1200" b="1" dirty="0" err="1">
                <a:solidFill>
                  <a:srgbClr val="0000FF"/>
                </a:solidFill>
                <a:latin typeface="굴림체" pitchFamily="49" charset="-127"/>
                <a:ea typeface="굴림체" pitchFamily="49" charset="-127"/>
              </a:rPr>
              <a:t>빅데이터</a:t>
            </a:r>
            <a:r>
              <a:rPr lang="ko-KR" altLang="en-US" sz="1200" b="1" dirty="0">
                <a:solidFill>
                  <a:srgbClr val="0000FF"/>
                </a:solidFill>
                <a:latin typeface="굴림체" pitchFamily="49" charset="-127"/>
                <a:ea typeface="굴림체" pitchFamily="49" charset="-127"/>
              </a:rPr>
              <a:t> </a:t>
            </a:r>
            <a:r>
              <a:rPr lang="ko-KR" altLang="en-US" sz="1200" b="1" dirty="0" smtClean="0">
                <a:solidFill>
                  <a:srgbClr val="0000FF"/>
                </a:solidFill>
                <a:latin typeface="굴림체" pitchFamily="49" charset="-127"/>
                <a:ea typeface="굴림체" pitchFamily="49" charset="-127"/>
              </a:rPr>
              <a:t>기반 </a:t>
            </a:r>
            <a:r>
              <a:rPr lang="en-US" altLang="ko-KR" sz="1200" b="1" dirty="0">
                <a:solidFill>
                  <a:srgbClr val="0000FF"/>
                </a:solidFill>
                <a:latin typeface="굴림체" pitchFamily="49" charset="-127"/>
                <a:ea typeface="굴림체" pitchFamily="49" charset="-127"/>
              </a:rPr>
              <a:t>CRM </a:t>
            </a:r>
            <a:r>
              <a:rPr lang="ko-KR" altLang="en-US" sz="1200" b="1" dirty="0">
                <a:solidFill>
                  <a:srgbClr val="0000FF"/>
                </a:solidFill>
                <a:latin typeface="굴림체" pitchFamily="49" charset="-127"/>
                <a:ea typeface="굴림체" pitchFamily="49" charset="-127"/>
              </a:rPr>
              <a:t>시스템을 활용하여 영업성과 </a:t>
            </a:r>
            <a:r>
              <a:rPr lang="ko-KR" altLang="en-US" sz="1200" b="1" dirty="0" smtClean="0">
                <a:solidFill>
                  <a:srgbClr val="0000FF"/>
                </a:solidFill>
                <a:latin typeface="굴림체" pitchFamily="49" charset="-127"/>
                <a:ea typeface="굴림체" pitchFamily="49" charset="-127"/>
              </a:rPr>
              <a:t>제고</a:t>
            </a:r>
            <a:endParaRPr lang="ko-KR" altLang="en-US" sz="1200" dirty="0">
              <a:solidFill>
                <a:srgbClr val="0000FF"/>
              </a:solidFill>
              <a:latin typeface="굴림체" pitchFamily="49" charset="-127"/>
              <a:ea typeface="굴림체" pitchFamily="49" charset="-127"/>
            </a:endParaRPr>
          </a:p>
          <a:p>
            <a:pPr marL="228600" indent="-228600" algn="just">
              <a:buFont typeface="+mj-lt"/>
              <a:buAutoNum type="arabicParenR"/>
              <a:defRPr/>
            </a:pPr>
            <a:r>
              <a:rPr lang="ko-KR" altLang="en-US" sz="1100" b="0" dirty="0">
                <a:latin typeface="굴림체" pitchFamily="49" charset="-127"/>
                <a:ea typeface="굴림체" pitchFamily="49" charset="-127"/>
              </a:rPr>
              <a:t>기존에는 자사 고객들을 대상으로 추가 보험상품을 권유하거나 각종 이벤트를 통해 잠재 고객 정보를 수집한 후</a:t>
            </a:r>
            <a:r>
              <a:rPr lang="en-US" altLang="ko-KR" sz="1100" b="0" dirty="0"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1100" b="0" dirty="0">
                <a:latin typeface="굴림체" pitchFamily="49" charset="-127"/>
                <a:ea typeface="굴림체" pitchFamily="49" charset="-127"/>
              </a:rPr>
              <a:t>이를 바탕으로 신규 상품을 판매하는 </a:t>
            </a:r>
            <a:r>
              <a:rPr lang="en-US" altLang="ko-KR" sz="1100" b="0" dirty="0">
                <a:latin typeface="굴림체" pitchFamily="49" charset="-127"/>
                <a:ea typeface="굴림체" pitchFamily="49" charset="-127"/>
              </a:rPr>
              <a:t>CRM</a:t>
            </a:r>
            <a:r>
              <a:rPr lang="ko-KR" altLang="en-US" sz="1100" b="0" dirty="0">
                <a:latin typeface="굴림체" pitchFamily="49" charset="-127"/>
                <a:ea typeface="굴림체" pitchFamily="49" charset="-127"/>
              </a:rPr>
              <a:t>방식을 통해 월평균 </a:t>
            </a:r>
            <a:r>
              <a:rPr lang="en-US" altLang="ko-KR" sz="1100" b="0" dirty="0">
                <a:latin typeface="굴림체" pitchFamily="49" charset="-127"/>
                <a:ea typeface="굴림체" pitchFamily="49" charset="-127"/>
              </a:rPr>
              <a:t>7,000~1</a:t>
            </a:r>
            <a:r>
              <a:rPr lang="ko-KR" altLang="en-US" sz="1100" b="0" dirty="0" err="1">
                <a:latin typeface="굴림체" pitchFamily="49" charset="-127"/>
                <a:ea typeface="굴림체" pitchFamily="49" charset="-127"/>
              </a:rPr>
              <a:t>만명</a:t>
            </a:r>
            <a:r>
              <a:rPr lang="ko-KR" altLang="en-US" sz="1100" b="0" dirty="0">
                <a:latin typeface="굴림체" pitchFamily="49" charset="-127"/>
                <a:ea typeface="굴림체" pitchFamily="49" charset="-127"/>
              </a:rPr>
              <a:t> 정도</a:t>
            </a:r>
            <a:r>
              <a:rPr lang="en-US" altLang="ko-KR" sz="1100" b="0" dirty="0">
                <a:latin typeface="굴림체" pitchFamily="49" charset="-127"/>
                <a:ea typeface="굴림체" pitchFamily="49" charset="-127"/>
              </a:rPr>
              <a:t>(</a:t>
            </a:r>
            <a:r>
              <a:rPr lang="ko-KR" altLang="en-US" sz="1100" b="0" dirty="0">
                <a:latin typeface="굴림체" pitchFamily="49" charset="-127"/>
                <a:ea typeface="굴림체" pitchFamily="49" charset="-127"/>
              </a:rPr>
              <a:t>약 </a:t>
            </a:r>
            <a:r>
              <a:rPr lang="en-US" altLang="ko-KR" sz="1100" b="0" dirty="0">
                <a:latin typeface="굴림체" pitchFamily="49" charset="-127"/>
                <a:ea typeface="굴림체" pitchFamily="49" charset="-127"/>
              </a:rPr>
              <a:t>0.8%)</a:t>
            </a:r>
            <a:r>
              <a:rPr lang="ko-KR" altLang="en-US" sz="1100" b="0" dirty="0">
                <a:latin typeface="굴림체" pitchFamily="49" charset="-127"/>
                <a:ea typeface="굴림체" pitchFamily="49" charset="-127"/>
              </a:rPr>
              <a:t>의 추가 계약성사</a:t>
            </a:r>
            <a:endParaRPr lang="en-US" altLang="ko-KR" sz="1100" b="0" dirty="0">
              <a:latin typeface="굴림체" pitchFamily="49" charset="-127"/>
              <a:ea typeface="굴림체" pitchFamily="49" charset="-127"/>
            </a:endParaRPr>
          </a:p>
          <a:p>
            <a:pPr marL="228600" indent="-228600" algn="just">
              <a:buFont typeface="+mj-lt"/>
              <a:buAutoNum type="arabicParenR"/>
              <a:defRPr/>
            </a:pPr>
            <a:r>
              <a:rPr lang="ko-KR" altLang="en-US" sz="1100" b="0" dirty="0">
                <a:latin typeface="굴림체" pitchFamily="49" charset="-127"/>
                <a:ea typeface="굴림체" pitchFamily="49" charset="-127"/>
              </a:rPr>
              <a:t>축적한 고객 정보를 보다 정교하게 분석할 수 있는 </a:t>
            </a:r>
            <a:r>
              <a:rPr lang="ko-KR" altLang="en-US" sz="1100" b="0" dirty="0" err="1">
                <a:latin typeface="굴림체" pitchFamily="49" charset="-127"/>
                <a:ea typeface="굴림체" pitchFamily="49" charset="-127"/>
              </a:rPr>
              <a:t>빅데이터</a:t>
            </a:r>
            <a:r>
              <a:rPr lang="ko-KR" altLang="en-US" sz="1100" b="0" dirty="0">
                <a:latin typeface="굴림체" pitchFamily="49" charset="-127"/>
                <a:ea typeface="굴림체" pitchFamily="49" charset="-127"/>
              </a:rPr>
              <a:t> 기반의  </a:t>
            </a:r>
            <a:r>
              <a:rPr lang="en-US" altLang="ko-KR" sz="1100" b="0" dirty="0">
                <a:latin typeface="굴림체" pitchFamily="49" charset="-127"/>
                <a:ea typeface="굴림체" pitchFamily="49" charset="-127"/>
              </a:rPr>
              <a:t>DW &amp; CRM </a:t>
            </a:r>
            <a:r>
              <a:rPr lang="ko-KR" altLang="en-US" sz="1100" b="0" dirty="0">
                <a:latin typeface="굴림체" pitchFamily="49" charset="-127"/>
                <a:ea typeface="굴림체" pitchFamily="49" charset="-127"/>
              </a:rPr>
              <a:t>시스템’을 도입하여</a:t>
            </a:r>
            <a:r>
              <a:rPr lang="en-US" altLang="ko-KR" sz="1100" b="0" dirty="0">
                <a:latin typeface="굴림체" pitchFamily="49" charset="-127"/>
                <a:ea typeface="굴림체" pitchFamily="49" charset="-127"/>
              </a:rPr>
              <a:t>, ‘</a:t>
            </a:r>
            <a:r>
              <a:rPr lang="ko-KR" altLang="en-US" sz="1100" b="0" dirty="0">
                <a:latin typeface="굴림체" pitchFamily="49" charset="-127"/>
                <a:ea typeface="굴림체" pitchFamily="49" charset="-127"/>
              </a:rPr>
              <a:t>추가 가입’</a:t>
            </a:r>
            <a:r>
              <a:rPr lang="en-US" altLang="ko-KR" sz="1100" b="0" dirty="0">
                <a:latin typeface="굴림체" pitchFamily="49" charset="-127"/>
                <a:ea typeface="굴림체" pitchFamily="49" charset="-127"/>
              </a:rPr>
              <a:t>, ‘</a:t>
            </a:r>
            <a:r>
              <a:rPr lang="ko-KR" altLang="en-US" sz="1100" b="0" dirty="0">
                <a:latin typeface="굴림체" pitchFamily="49" charset="-127"/>
                <a:ea typeface="굴림체" pitchFamily="49" charset="-127"/>
              </a:rPr>
              <a:t>신규 가입’</a:t>
            </a:r>
            <a:r>
              <a:rPr lang="en-US" altLang="ko-KR" sz="1100" b="0" dirty="0">
                <a:latin typeface="굴림체" pitchFamily="49" charset="-127"/>
                <a:ea typeface="굴림체" pitchFamily="49" charset="-127"/>
              </a:rPr>
              <a:t>, ‘</a:t>
            </a:r>
            <a:r>
              <a:rPr lang="ko-KR" altLang="en-US" sz="1100" b="0" dirty="0">
                <a:latin typeface="굴림체" pitchFamily="49" charset="-127"/>
                <a:ea typeface="굴림체" pitchFamily="49" charset="-127"/>
              </a:rPr>
              <a:t>기존 고객 계약 이탈 방지’등 </a:t>
            </a:r>
            <a:r>
              <a:rPr lang="en-US" altLang="ko-KR" sz="1100" b="0" dirty="0">
                <a:latin typeface="굴림체" pitchFamily="49" charset="-127"/>
                <a:ea typeface="굴림체" pitchFamily="49" charset="-127"/>
              </a:rPr>
              <a:t>3</a:t>
            </a:r>
            <a:r>
              <a:rPr lang="ko-KR" altLang="en-US" sz="1100" b="0" dirty="0">
                <a:latin typeface="굴림체" pitchFamily="49" charset="-127"/>
                <a:ea typeface="굴림체" pitchFamily="49" charset="-127"/>
              </a:rPr>
              <a:t>가지 예측 모델로 고객 유형 세분화 및 타깃 </a:t>
            </a:r>
            <a:r>
              <a:rPr lang="ko-KR" altLang="en-US" sz="1100" b="0" dirty="0" err="1">
                <a:latin typeface="굴림체" pitchFamily="49" charset="-127"/>
                <a:ea typeface="굴림체" pitchFamily="49" charset="-127"/>
              </a:rPr>
              <a:t>설정후</a:t>
            </a:r>
            <a:r>
              <a:rPr lang="ko-KR" altLang="en-US" sz="1100" b="0" dirty="0">
                <a:latin typeface="굴림체" pitchFamily="49" charset="-127"/>
                <a:ea typeface="굴림체" pitchFamily="49" charset="-127"/>
              </a:rPr>
              <a:t> 영업 수행</a:t>
            </a:r>
          </a:p>
          <a:p>
            <a:pPr algn="just">
              <a:defRPr/>
            </a:pPr>
            <a:r>
              <a:rPr lang="en-US" altLang="ko-KR" sz="1100" dirty="0">
                <a:latin typeface="굴림체" pitchFamily="49" charset="-127"/>
                <a:ea typeface="굴림체" pitchFamily="49" charset="-127"/>
              </a:rPr>
              <a:t>-&gt; </a:t>
            </a:r>
            <a:r>
              <a:rPr lang="ko-KR" altLang="en-US" sz="1100" dirty="0">
                <a:latin typeface="굴림체" pitchFamily="49" charset="-127"/>
                <a:ea typeface="굴림체" pitchFamily="49" charset="-127"/>
              </a:rPr>
              <a:t>시스템 도입 후</a:t>
            </a:r>
            <a:r>
              <a:rPr lang="en-US" altLang="ko-KR" sz="1100" dirty="0"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1100" dirty="0">
                <a:latin typeface="굴림체" pitchFamily="49" charset="-127"/>
                <a:ea typeface="굴림체" pitchFamily="49" charset="-127"/>
              </a:rPr>
              <a:t>추가 </a:t>
            </a:r>
            <a:r>
              <a:rPr lang="ko-KR" altLang="en-US" sz="1100" dirty="0" err="1">
                <a:latin typeface="굴림체" pitchFamily="49" charset="-127"/>
                <a:ea typeface="굴림체" pitchFamily="49" charset="-127"/>
              </a:rPr>
              <a:t>가입률이</a:t>
            </a:r>
            <a:r>
              <a:rPr lang="ko-KR" altLang="en-US" sz="1100" dirty="0"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z="1100" dirty="0">
                <a:latin typeface="굴림체" pitchFamily="49" charset="-127"/>
                <a:ea typeface="굴림체" pitchFamily="49" charset="-127"/>
              </a:rPr>
              <a:t>3~5%</a:t>
            </a:r>
            <a:r>
              <a:rPr lang="ko-KR" altLang="en-US" sz="1100" dirty="0">
                <a:latin typeface="굴림체" pitchFamily="49" charset="-127"/>
                <a:ea typeface="굴림체" pitchFamily="49" charset="-127"/>
              </a:rPr>
              <a:t>까지 상승했고</a:t>
            </a:r>
            <a:r>
              <a:rPr lang="en-US" altLang="ko-KR" sz="1100" dirty="0"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1100" dirty="0">
                <a:latin typeface="굴림체" pitchFamily="49" charset="-127"/>
                <a:ea typeface="굴림체" pitchFamily="49" charset="-127"/>
              </a:rPr>
              <a:t>상위 </a:t>
            </a:r>
            <a:r>
              <a:rPr lang="en-US" altLang="ko-KR" sz="1100" dirty="0">
                <a:latin typeface="굴림체" pitchFamily="49" charset="-127"/>
                <a:ea typeface="굴림체" pitchFamily="49" charset="-127"/>
              </a:rPr>
              <a:t>10%</a:t>
            </a:r>
            <a:r>
              <a:rPr lang="ko-KR" altLang="en-US" sz="1100" dirty="0">
                <a:latin typeface="굴림체" pitchFamily="49" charset="-127"/>
                <a:ea typeface="굴림체" pitchFamily="49" charset="-127"/>
              </a:rPr>
              <a:t>는 종전 대비 </a:t>
            </a:r>
            <a:r>
              <a:rPr lang="en-US" altLang="ko-KR" sz="1100" dirty="0">
                <a:latin typeface="굴림체" pitchFamily="49" charset="-127"/>
                <a:ea typeface="굴림체" pitchFamily="49" charset="-127"/>
              </a:rPr>
              <a:t>4~5</a:t>
            </a:r>
            <a:r>
              <a:rPr lang="ko-KR" altLang="en-US" sz="1100" dirty="0">
                <a:latin typeface="굴림체" pitchFamily="49" charset="-127"/>
                <a:ea typeface="굴림체" pitchFamily="49" charset="-127"/>
              </a:rPr>
              <a:t>배의 </a:t>
            </a:r>
            <a:r>
              <a:rPr lang="ko-KR" altLang="en-US" sz="1100" dirty="0" err="1">
                <a:latin typeface="굴림체" pitchFamily="49" charset="-127"/>
                <a:ea typeface="굴림체" pitchFamily="49" charset="-127"/>
              </a:rPr>
              <a:t>가입률</a:t>
            </a:r>
            <a:r>
              <a:rPr lang="ko-KR" altLang="en-US" sz="1100" dirty="0">
                <a:latin typeface="굴림체" pitchFamily="49" charset="-127"/>
                <a:ea typeface="굴림체" pitchFamily="49" charset="-127"/>
              </a:rPr>
              <a:t> 증가를 기록했으며</a:t>
            </a:r>
            <a:r>
              <a:rPr lang="en-US" altLang="ko-KR" sz="1100" dirty="0"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1100" dirty="0">
                <a:latin typeface="굴림체" pitchFamily="49" charset="-127"/>
                <a:ea typeface="굴림체" pitchFamily="49" charset="-127"/>
              </a:rPr>
              <a:t>고객 이탈 방지 모델을 통해서는 </a:t>
            </a:r>
            <a:r>
              <a:rPr lang="en-US" altLang="ko-KR" sz="1100" dirty="0">
                <a:latin typeface="굴림체" pitchFamily="49" charset="-127"/>
                <a:ea typeface="굴림체" pitchFamily="49" charset="-127"/>
              </a:rPr>
              <a:t>120~150%</a:t>
            </a:r>
            <a:r>
              <a:rPr lang="ko-KR" altLang="en-US" sz="1100" dirty="0">
                <a:latin typeface="굴림체" pitchFamily="49" charset="-127"/>
                <a:ea typeface="굴림체" pitchFamily="49" charset="-127"/>
              </a:rPr>
              <a:t>의 효과를 거둠</a:t>
            </a:r>
          </a:p>
        </p:txBody>
      </p:sp>
      <p:sp>
        <p:nvSpPr>
          <p:cNvPr id="19" name="Rectangle 29"/>
          <p:cNvSpPr>
            <a:spLocks noChangeArrowheads="1"/>
          </p:cNvSpPr>
          <p:nvPr/>
        </p:nvSpPr>
        <p:spPr bwMode="auto">
          <a:xfrm>
            <a:off x="9843478" y="1382466"/>
            <a:ext cx="1772417" cy="292388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300" b="1" dirty="0">
                <a:latin typeface="+mj-ea"/>
                <a:ea typeface="+mj-ea"/>
              </a:rPr>
              <a:t>한화</a:t>
            </a:r>
            <a:r>
              <a:rPr lang="en-US" altLang="ko-KR" sz="1300" b="1" dirty="0">
                <a:latin typeface="+mj-ea"/>
                <a:ea typeface="+mj-ea"/>
              </a:rPr>
              <a:t> </a:t>
            </a:r>
            <a:r>
              <a:rPr lang="ko-KR" altLang="en-US" sz="1300" b="1" dirty="0">
                <a:latin typeface="+mj-ea"/>
                <a:ea typeface="+mj-ea"/>
              </a:rPr>
              <a:t>생명</a:t>
            </a:r>
            <a:endParaRPr lang="en-US" altLang="ko-KR" sz="1300" b="1" dirty="0">
              <a:latin typeface="+mj-ea"/>
              <a:ea typeface="+mj-ea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8936892" y="1733307"/>
            <a:ext cx="2831124" cy="323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 b="1" dirty="0" err="1">
                <a:solidFill>
                  <a:srgbClr val="0000FF"/>
                </a:solidFill>
                <a:latin typeface="굴림체" pitchFamily="49" charset="-127"/>
                <a:ea typeface="굴림체" pitchFamily="49" charset="-127"/>
              </a:rPr>
              <a:t>사내외</a:t>
            </a:r>
            <a:r>
              <a:rPr lang="ko-KR" altLang="en-US" sz="1200" b="1" dirty="0">
                <a:solidFill>
                  <a:srgbClr val="0000FF"/>
                </a:solidFill>
                <a:latin typeface="굴림체" pitchFamily="49" charset="-127"/>
                <a:ea typeface="굴림체" pitchFamily="49" charset="-127"/>
              </a:rPr>
              <a:t> </a:t>
            </a:r>
            <a:r>
              <a:rPr lang="ko-KR" altLang="en-US" sz="1200" b="1" dirty="0" err="1">
                <a:solidFill>
                  <a:srgbClr val="0000FF"/>
                </a:solidFill>
                <a:latin typeface="굴림체" pitchFamily="49" charset="-127"/>
                <a:ea typeface="굴림체" pitchFamily="49" charset="-127"/>
              </a:rPr>
              <a:t>빅데이터를</a:t>
            </a:r>
            <a:r>
              <a:rPr lang="ko-KR" altLang="en-US" sz="1200" b="1" dirty="0">
                <a:solidFill>
                  <a:srgbClr val="0000FF"/>
                </a:solidFill>
                <a:latin typeface="굴림체" pitchFamily="49" charset="-127"/>
                <a:ea typeface="굴림체" pitchFamily="49" charset="-127"/>
              </a:rPr>
              <a:t> 활용하여 보험사기 </a:t>
            </a:r>
            <a:r>
              <a:rPr lang="ko-KR" altLang="en-US" sz="1200" b="1" dirty="0" err="1">
                <a:solidFill>
                  <a:srgbClr val="0000FF"/>
                </a:solidFill>
                <a:latin typeface="굴림체" pitchFamily="49" charset="-127"/>
                <a:ea typeface="굴림체" pitchFamily="49" charset="-127"/>
              </a:rPr>
              <a:t>적발률</a:t>
            </a:r>
            <a:r>
              <a:rPr lang="ko-KR" altLang="en-US" sz="1200" b="1" dirty="0">
                <a:solidFill>
                  <a:srgbClr val="0000FF"/>
                </a:solidFill>
                <a:latin typeface="굴림체" pitchFamily="49" charset="-127"/>
                <a:ea typeface="굴림체" pitchFamily="49" charset="-127"/>
              </a:rPr>
              <a:t> </a:t>
            </a:r>
            <a:r>
              <a:rPr lang="ko-KR" altLang="en-US" sz="1200" b="1" dirty="0" smtClean="0">
                <a:solidFill>
                  <a:srgbClr val="0000FF"/>
                </a:solidFill>
                <a:latin typeface="굴림체" pitchFamily="49" charset="-127"/>
                <a:ea typeface="굴림체" pitchFamily="49" charset="-127"/>
              </a:rPr>
              <a:t>제고</a:t>
            </a:r>
            <a:endParaRPr lang="ko-KR" altLang="en-US" sz="1200" dirty="0">
              <a:solidFill>
                <a:srgbClr val="0000FF"/>
              </a:solidFill>
              <a:latin typeface="굴림체" pitchFamily="49" charset="-127"/>
              <a:ea typeface="굴림체" pitchFamily="49" charset="-127"/>
            </a:endParaRPr>
          </a:p>
          <a:p>
            <a:pPr marL="228600" indent="-228600" algn="just">
              <a:buFont typeface="+mj-lt"/>
              <a:buAutoNum type="arabicParenR"/>
              <a:defRPr/>
            </a:pP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자사의 보험계약 데이터뿐만 아니라 보험개발원과 보험협회 등의 정보를 활용해 </a:t>
            </a:r>
            <a:r>
              <a:rPr lang="ko-KR" altLang="en-US" sz="1200" b="0" dirty="0" err="1">
                <a:latin typeface="굴림체" pitchFamily="49" charset="-127"/>
                <a:ea typeface="굴림체" pitchFamily="49" charset="-127"/>
              </a:rPr>
              <a:t>생보사와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 손보사 전체 계약을 토대로 세부적인 항목들을 평가하는 통계 프로그램인 </a:t>
            </a:r>
            <a:r>
              <a:rPr lang="en-US" altLang="ko-KR" sz="1200" b="0" dirty="0">
                <a:latin typeface="굴림체" pitchFamily="49" charset="-127"/>
                <a:ea typeface="굴림체" pitchFamily="49" charset="-127"/>
              </a:rPr>
              <a:t>‘H-CESS’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를 </a:t>
            </a:r>
            <a:r>
              <a:rPr lang="ko-KR" altLang="en-US" sz="1200" b="0" dirty="0" smtClean="0">
                <a:latin typeface="굴림체" pitchFamily="49" charset="-127"/>
                <a:ea typeface="굴림체" pitchFamily="49" charset="-127"/>
              </a:rPr>
              <a:t>운영</a:t>
            </a:r>
            <a:endParaRPr lang="ko-KR" altLang="en-US" sz="1200" b="0" dirty="0">
              <a:latin typeface="굴림체" pitchFamily="49" charset="-127"/>
              <a:ea typeface="굴림체" pitchFamily="49" charset="-127"/>
            </a:endParaRPr>
          </a:p>
          <a:p>
            <a:pPr marL="228600" indent="-228600" algn="just">
              <a:buFont typeface="+mj-lt"/>
              <a:buAutoNum type="arabicParenR"/>
              <a:defRPr/>
            </a:pP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이전에는 사고보험금을 심사할 때 심사자의 주관적인 판단이나 자사 데이터에만 의존해 허위 또는 부당 </a:t>
            </a:r>
            <a:r>
              <a:rPr lang="ko-KR" altLang="en-US" sz="1200" b="0" dirty="0" err="1">
                <a:latin typeface="굴림체" pitchFamily="49" charset="-127"/>
                <a:ea typeface="굴림체" pitchFamily="49" charset="-127"/>
              </a:rPr>
              <a:t>청구건을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 걸러내는 데 한계가 있었으나</a:t>
            </a:r>
            <a:r>
              <a:rPr lang="en-US" altLang="ko-KR" sz="1200" b="0" dirty="0"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이 프로그램은 </a:t>
            </a:r>
            <a:r>
              <a:rPr lang="en-US" altLang="ko-KR" sz="1200" b="0" dirty="0">
                <a:latin typeface="굴림체" pitchFamily="49" charset="-127"/>
                <a:ea typeface="굴림체" pitchFamily="49" charset="-127"/>
              </a:rPr>
              <a:t>700</a:t>
            </a:r>
            <a:r>
              <a:rPr lang="ko-KR" altLang="en-US" sz="1200" b="0" dirty="0" err="1">
                <a:latin typeface="굴림체" pitchFamily="49" charset="-127"/>
                <a:ea typeface="굴림체" pitchFamily="49" charset="-127"/>
              </a:rPr>
              <a:t>여개가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 넘는 평가항목을 단 몇 </a:t>
            </a:r>
            <a:r>
              <a:rPr lang="ko-KR" altLang="en-US" sz="1200" b="0" dirty="0" err="1">
                <a:latin typeface="굴림체" pitchFamily="49" charset="-127"/>
                <a:ea typeface="굴림체" pitchFamily="49" charset="-127"/>
              </a:rPr>
              <a:t>초만에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 점수화해 </a:t>
            </a:r>
            <a:r>
              <a:rPr lang="ko-KR" altLang="en-US" sz="1200" b="0" dirty="0" err="1">
                <a:latin typeface="굴림체" pitchFamily="49" charset="-127"/>
                <a:ea typeface="굴림체" pitchFamily="49" charset="-127"/>
              </a:rPr>
              <a:t>정밀조사건을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 선별</a:t>
            </a:r>
            <a:endParaRPr lang="en-US" altLang="ko-KR" sz="1200" b="0" dirty="0">
              <a:latin typeface="굴림체" pitchFamily="49" charset="-127"/>
              <a:ea typeface="굴림체" pitchFamily="49" charset="-127"/>
            </a:endParaRPr>
          </a:p>
          <a:p>
            <a:pPr algn="just">
              <a:defRPr/>
            </a:pPr>
            <a:r>
              <a:rPr lang="en-US" altLang="ko-KR" sz="1200" dirty="0">
                <a:latin typeface="굴림체" pitchFamily="49" charset="-127"/>
                <a:ea typeface="굴림체" pitchFamily="49" charset="-127"/>
              </a:rPr>
              <a:t>-&gt; </a:t>
            </a:r>
            <a:r>
              <a:rPr lang="ko-KR" altLang="en-US" sz="1200" dirty="0">
                <a:latin typeface="굴림체" pitchFamily="49" charset="-127"/>
                <a:ea typeface="굴림체" pitchFamily="49" charset="-127"/>
              </a:rPr>
              <a:t>시스템 도입 후</a:t>
            </a:r>
            <a:r>
              <a:rPr lang="en-US" altLang="ko-KR" sz="1200" dirty="0"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1200" dirty="0">
                <a:latin typeface="굴림체" pitchFamily="49" charset="-127"/>
                <a:ea typeface="굴림체" pitchFamily="49" charset="-127"/>
              </a:rPr>
              <a:t>다양한 </a:t>
            </a:r>
            <a:r>
              <a:rPr lang="ko-KR" altLang="en-US" sz="1200" dirty="0" err="1">
                <a:latin typeface="굴림체" pitchFamily="49" charset="-127"/>
                <a:ea typeface="굴림체" pitchFamily="49" charset="-127"/>
              </a:rPr>
              <a:t>보험사기건을</a:t>
            </a:r>
            <a:r>
              <a:rPr lang="ko-KR" altLang="en-US" sz="1200" dirty="0">
                <a:latin typeface="굴림체" pitchFamily="49" charset="-127"/>
                <a:ea typeface="굴림체" pitchFamily="49" charset="-127"/>
              </a:rPr>
              <a:t> 조기에 발견</a:t>
            </a:r>
          </a:p>
        </p:txBody>
      </p:sp>
    </p:spTree>
    <p:extLst>
      <p:ext uri="{BB962C8B-B14F-4D97-AF65-F5344CB8AC3E}">
        <p14:creationId xmlns:p14="http://schemas.microsoft.com/office/powerpoint/2010/main" val="15311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6" y="305361"/>
            <a:ext cx="7226905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0000"/>
          </a:bodyPr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4. </a:t>
            </a:r>
            <a:r>
              <a:rPr lang="ko-KR" altLang="en-US" b="1" dirty="0" err="1">
                <a:latin typeface="+mn-ea"/>
                <a:ea typeface="+mn-ea"/>
                <a:cs typeface="JBold" pitchFamily="18" charset="-127"/>
              </a:rPr>
              <a:t>빅데이터</a:t>
            </a:r>
            <a:r>
              <a:rPr lang="ko-KR" altLang="en-US" b="1" dirty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ko-KR" altLang="en-US" b="1" dirty="0" smtClean="0">
                <a:latin typeface="+mn-ea"/>
                <a:ea typeface="+mn-ea"/>
                <a:cs typeface="JBold" pitchFamily="18" charset="-127"/>
              </a:rPr>
              <a:t>비즈니스</a:t>
            </a:r>
            <a:r>
              <a:rPr lang="ko-KR" altLang="ko-KR" b="1" dirty="0">
                <a:latin typeface="+mn-ea"/>
                <a:ea typeface="+mn-ea"/>
                <a:cs typeface="JBold" pitchFamily="18" charset="-127"/>
              </a:rPr>
              <a:t/>
            </a:r>
            <a:br>
              <a:rPr lang="ko-KR" altLang="ko-KR" b="1" dirty="0">
                <a:latin typeface="+mn-ea"/>
                <a:ea typeface="+mn-ea"/>
                <a:cs typeface="JBold" pitchFamily="18" charset="-127"/>
              </a:rPr>
            </a:br>
            <a:endParaRPr lang="ko-KR" altLang="en-US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56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내용 개체 틀 7"/>
          <p:cNvSpPr txBox="1">
            <a:spLocks/>
          </p:cNvSpPr>
          <p:nvPr/>
        </p:nvSpPr>
        <p:spPr bwMode="auto">
          <a:xfrm>
            <a:off x="652300" y="884593"/>
            <a:ext cx="802865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dirty="0"/>
              <a:t>국내 카드회사 사례</a:t>
            </a:r>
            <a:r>
              <a:rPr lang="en-US" altLang="ko-KR" dirty="0"/>
              <a:t>  </a:t>
            </a:r>
            <a:endParaRPr lang="ko-KR" altLang="en-US" dirty="0"/>
          </a:p>
        </p:txBody>
      </p:sp>
      <p:grpSp>
        <p:nvGrpSpPr>
          <p:cNvPr id="8" name="그룹 1"/>
          <p:cNvGrpSpPr>
            <a:grpSpLocks/>
          </p:cNvGrpSpPr>
          <p:nvPr/>
        </p:nvGrpSpPr>
        <p:grpSpPr bwMode="auto">
          <a:xfrm>
            <a:off x="404447" y="1346865"/>
            <a:ext cx="11363569" cy="5162793"/>
            <a:chOff x="329268" y="1988840"/>
            <a:chExt cx="6902651" cy="4626662"/>
          </a:xfrm>
        </p:grpSpPr>
        <p:sp>
          <p:nvSpPr>
            <p:cNvPr id="9" name="직사각형 52"/>
            <p:cNvSpPr/>
            <p:nvPr/>
          </p:nvSpPr>
          <p:spPr>
            <a:xfrm>
              <a:off x="329268" y="1988840"/>
              <a:ext cx="2258553" cy="4609196"/>
            </a:xfrm>
            <a:prstGeom prst="rect">
              <a:avLst/>
            </a:prstGeom>
            <a:noFill/>
            <a:ln w="2857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185738" indent="-185738" algn="ctr">
                <a:defRPr/>
              </a:pPr>
              <a:endParaRPr lang="ko-KR" altLang="en-US" sz="1300" dirty="0">
                <a:solidFill>
                  <a:schemeClr val="tx1"/>
                </a:solidFill>
                <a:latin typeface="굴림체" pitchFamily="49" charset="-127"/>
                <a:ea typeface="굴림체" pitchFamily="49" charset="-127"/>
              </a:endParaRPr>
            </a:p>
          </p:txBody>
        </p:sp>
        <p:sp>
          <p:nvSpPr>
            <p:cNvPr id="10" name="직사각형 52"/>
            <p:cNvSpPr/>
            <p:nvPr/>
          </p:nvSpPr>
          <p:spPr>
            <a:xfrm>
              <a:off x="2659031" y="1999954"/>
              <a:ext cx="2258553" cy="4607609"/>
            </a:xfrm>
            <a:prstGeom prst="rect">
              <a:avLst/>
            </a:prstGeom>
            <a:noFill/>
            <a:ln w="2857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185738" indent="-185738" algn="ctr">
                <a:defRPr/>
              </a:pPr>
              <a:endParaRPr lang="ko-KR" altLang="en-US" sz="1300" dirty="0">
                <a:solidFill>
                  <a:schemeClr val="tx1"/>
                </a:solidFill>
                <a:latin typeface="굴림체" pitchFamily="49" charset="-127"/>
                <a:ea typeface="굴림체" pitchFamily="49" charset="-127"/>
              </a:endParaRPr>
            </a:p>
          </p:txBody>
        </p:sp>
        <p:sp>
          <p:nvSpPr>
            <p:cNvPr id="11" name="직사각형 52"/>
            <p:cNvSpPr/>
            <p:nvPr/>
          </p:nvSpPr>
          <p:spPr>
            <a:xfrm>
              <a:off x="4973366" y="2006305"/>
              <a:ext cx="2258553" cy="4609197"/>
            </a:xfrm>
            <a:prstGeom prst="rect">
              <a:avLst/>
            </a:prstGeom>
            <a:noFill/>
            <a:ln w="2857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185738" indent="-185738" algn="ctr">
                <a:defRPr/>
              </a:pPr>
              <a:endParaRPr lang="ko-KR" altLang="en-US" sz="1300" dirty="0">
                <a:solidFill>
                  <a:schemeClr val="tx1"/>
                </a:solidFill>
                <a:latin typeface="굴림체" pitchFamily="49" charset="-127"/>
                <a:ea typeface="굴림체" pitchFamily="49" charset="-127"/>
              </a:endParaRPr>
            </a:p>
          </p:txBody>
        </p:sp>
      </p:grpSp>
      <p:sp>
        <p:nvSpPr>
          <p:cNvPr id="12" name="Rectangle 29"/>
          <p:cNvSpPr>
            <a:spLocks noChangeArrowheads="1"/>
          </p:cNvSpPr>
          <p:nvPr/>
        </p:nvSpPr>
        <p:spPr bwMode="auto">
          <a:xfrm>
            <a:off x="1738924" y="1413539"/>
            <a:ext cx="1262185" cy="292388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300" b="1" dirty="0" err="1">
                <a:latin typeface="+mj-ea"/>
                <a:ea typeface="+mj-ea"/>
              </a:rPr>
              <a:t>신한카드</a:t>
            </a:r>
            <a:endParaRPr lang="en-US" altLang="ko-KR" sz="1300" b="1" dirty="0">
              <a:latin typeface="+mj-ea"/>
              <a:ea typeface="+mj-ea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23986" y="1762790"/>
            <a:ext cx="3698630" cy="36779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300" b="1" dirty="0" err="1">
                <a:solidFill>
                  <a:srgbClr val="0000FF"/>
                </a:solidFill>
                <a:latin typeface="굴림체" pitchFamily="49" charset="-127"/>
                <a:ea typeface="굴림체" pitchFamily="49" charset="-127"/>
              </a:rPr>
              <a:t>빅데이터</a:t>
            </a:r>
            <a:r>
              <a:rPr lang="ko-KR" altLang="en-US" sz="1300" b="1" dirty="0">
                <a:solidFill>
                  <a:srgbClr val="0000FF"/>
                </a:solidFill>
                <a:latin typeface="굴림체" pitchFamily="49" charset="-127"/>
                <a:ea typeface="굴림체" pitchFamily="49" charset="-127"/>
              </a:rPr>
              <a:t> 기반의 신상품을 성공적으로 출시</a:t>
            </a:r>
          </a:p>
          <a:p>
            <a:pPr>
              <a:defRPr/>
            </a:pPr>
            <a:endParaRPr lang="en-US" altLang="ko-KR" sz="1200" b="0" dirty="0">
              <a:latin typeface="굴림체" pitchFamily="49" charset="-127"/>
              <a:ea typeface="굴림체" pitchFamily="49" charset="-127"/>
            </a:endParaRPr>
          </a:p>
          <a:p>
            <a:pPr marL="174625" indent="-174625" algn="just">
              <a:buFont typeface="굴림" pitchFamily="50" charset="-127"/>
              <a:buAutoNum type="arabicParenR"/>
              <a:defRPr/>
            </a:pP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 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신상품인 ‘</a:t>
            </a:r>
            <a:r>
              <a:rPr lang="ko-KR" altLang="en-US" sz="1300" b="0" dirty="0" err="1">
                <a:latin typeface="굴림체" pitchFamily="49" charset="-127"/>
                <a:ea typeface="굴림체" pitchFamily="49" charset="-127"/>
              </a:rPr>
              <a:t>큐브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’ 출시 前 </a:t>
            </a:r>
            <a:r>
              <a:rPr lang="ko-KR" altLang="en-US" sz="1300" b="0" dirty="0" err="1">
                <a:latin typeface="굴림체" pitchFamily="49" charset="-127"/>
                <a:ea typeface="굴림체" pitchFamily="49" charset="-127"/>
              </a:rPr>
              <a:t>신한카드는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z="1300" b="0" dirty="0">
                <a:latin typeface="굴림체" pitchFamily="49" charset="-127"/>
                <a:ea typeface="굴림체" pitchFamily="49" charset="-127"/>
              </a:rPr>
              <a:t>2,200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만 고객의 </a:t>
            </a:r>
            <a:r>
              <a:rPr lang="ko-KR" altLang="en-US" sz="1300" b="0" dirty="0" err="1">
                <a:latin typeface="굴림체" pitchFamily="49" charset="-127"/>
                <a:ea typeface="굴림체" pitchFamily="49" charset="-127"/>
              </a:rPr>
              <a:t>빅데이터를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 분석하여 할인점</a:t>
            </a:r>
            <a:r>
              <a:rPr lang="en-US" altLang="ko-KR" sz="1300" b="0" dirty="0">
                <a:latin typeface="굴림체" pitchFamily="49" charset="-127"/>
                <a:ea typeface="굴림체" pitchFamily="49" charset="-127"/>
              </a:rPr>
              <a:t>· 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병원</a:t>
            </a:r>
            <a:r>
              <a:rPr lang="en-US" altLang="ko-KR" sz="1300" b="0" dirty="0">
                <a:latin typeface="굴림체" pitchFamily="49" charset="-127"/>
                <a:ea typeface="굴림체" pitchFamily="49" charset="-127"/>
              </a:rPr>
              <a:t>·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대중교통 등 </a:t>
            </a:r>
            <a:r>
              <a:rPr lang="ko-KR" altLang="en-US" sz="1300" b="0" dirty="0" err="1">
                <a:latin typeface="굴림체" pitchFamily="49" charset="-127"/>
                <a:ea typeface="굴림체" pitchFamily="49" charset="-127"/>
              </a:rPr>
              <a:t>서비스별로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 적정한 수준의 연회비를 산출</a:t>
            </a:r>
          </a:p>
          <a:p>
            <a:pPr marL="174625" indent="-174625" algn="just">
              <a:defRPr/>
            </a:pPr>
            <a:r>
              <a:rPr lang="en-US" altLang="ko-KR" sz="1300" b="0" dirty="0">
                <a:latin typeface="굴림체" pitchFamily="49" charset="-127"/>
                <a:ea typeface="굴림체" pitchFamily="49" charset="-127"/>
              </a:rPr>
              <a:t>-&gt;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 </a:t>
            </a:r>
            <a:r>
              <a:rPr lang="ko-KR" altLang="en-US" sz="1300" dirty="0">
                <a:latin typeface="굴림체" pitchFamily="49" charset="-127"/>
                <a:ea typeface="굴림체" pitchFamily="49" charset="-127"/>
              </a:rPr>
              <a:t>상품 출시 이후 한 달 동안 </a:t>
            </a:r>
            <a:r>
              <a:rPr lang="en-US" altLang="ko-KR" sz="1300" dirty="0">
                <a:latin typeface="굴림체" pitchFamily="49" charset="-127"/>
                <a:ea typeface="굴림체" pitchFamily="49" charset="-127"/>
              </a:rPr>
              <a:t>4</a:t>
            </a:r>
            <a:r>
              <a:rPr lang="ko-KR" altLang="en-US" sz="1300" dirty="0">
                <a:latin typeface="굴림체" pitchFamily="49" charset="-127"/>
                <a:ea typeface="굴림체" pitchFamily="49" charset="-127"/>
              </a:rPr>
              <a:t>만 </a:t>
            </a:r>
            <a:r>
              <a:rPr lang="en-US" altLang="ko-KR" sz="1300" dirty="0">
                <a:latin typeface="굴림체" pitchFamily="49" charset="-127"/>
                <a:ea typeface="굴림체" pitchFamily="49" charset="-127"/>
              </a:rPr>
              <a:t>6,000</a:t>
            </a:r>
            <a:r>
              <a:rPr lang="ko-KR" altLang="en-US" sz="1300" dirty="0">
                <a:latin typeface="굴림체" pitchFamily="49" charset="-127"/>
                <a:ea typeface="굴림체" pitchFamily="49" charset="-127"/>
              </a:rPr>
              <a:t>장의 신규 카드 발급에 성공</a:t>
            </a:r>
          </a:p>
          <a:p>
            <a:pPr algn="just">
              <a:buFont typeface="굴림" pitchFamily="50" charset="-127"/>
              <a:buAutoNum type="arabicParenR"/>
              <a:defRPr/>
            </a:pPr>
            <a:endParaRPr lang="ko-KR" altLang="en-US" sz="1300" b="0" dirty="0">
              <a:latin typeface="굴림체" pitchFamily="49" charset="-127"/>
              <a:ea typeface="굴림체" pitchFamily="49" charset="-127"/>
            </a:endParaRPr>
          </a:p>
          <a:p>
            <a:pPr marL="174625" indent="-174625" algn="just">
              <a:buFont typeface="굴림" pitchFamily="50" charset="-127"/>
              <a:buAutoNum type="arabicParenR" startAt="2"/>
              <a:defRPr/>
            </a:pP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 이용자들의 결제정보를 분석해 </a:t>
            </a:r>
            <a:r>
              <a:rPr lang="en-US" altLang="ko-KR" sz="1300" b="0" dirty="0">
                <a:latin typeface="굴림체" pitchFamily="49" charset="-127"/>
                <a:ea typeface="굴림체" pitchFamily="49" charset="-127"/>
              </a:rPr>
              <a:t>'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신한 스마트 </a:t>
            </a:r>
            <a:r>
              <a:rPr lang="ko-KR" altLang="en-US" sz="1300" b="0" dirty="0" err="1">
                <a:latin typeface="굴림체" pitchFamily="49" charset="-127"/>
                <a:ea typeface="굴림체" pitchFamily="49" charset="-127"/>
              </a:rPr>
              <a:t>월렛</a:t>
            </a:r>
            <a:r>
              <a:rPr lang="en-US" altLang="ko-KR" sz="1300" b="0" dirty="0">
                <a:latin typeface="굴림체" pitchFamily="49" charset="-127"/>
                <a:ea typeface="굴림체" pitchFamily="49" charset="-127"/>
              </a:rPr>
              <a:t>'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에서 </a:t>
            </a:r>
            <a:r>
              <a:rPr lang="ko-KR" altLang="en-US" sz="1300" b="0" dirty="0" err="1">
                <a:latin typeface="굴림체" pitchFamily="49" charset="-127"/>
                <a:ea typeface="굴림체" pitchFamily="49" charset="-127"/>
              </a:rPr>
              <a:t>맛집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 메뉴</a:t>
            </a:r>
            <a:r>
              <a:rPr lang="en-US" altLang="ko-KR" sz="1300" b="0" dirty="0"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가격</a:t>
            </a:r>
            <a:r>
              <a:rPr lang="en-US" altLang="ko-KR" sz="1300" b="0" dirty="0"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주차정보</a:t>
            </a:r>
            <a:r>
              <a:rPr lang="en-US" altLang="ko-KR" sz="1300" b="0" dirty="0"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이용시간</a:t>
            </a:r>
            <a:r>
              <a:rPr lang="en-US" altLang="ko-KR" sz="1300" b="0" dirty="0"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심지어 금연 여부까지 알려줘 고객의 편의성을 대폭 제고</a:t>
            </a:r>
          </a:p>
          <a:p>
            <a:pPr algn="just">
              <a:buFont typeface="굴림" pitchFamily="50" charset="-127"/>
              <a:buAutoNum type="arabicParenR" startAt="2"/>
              <a:defRPr/>
            </a:pPr>
            <a:endParaRPr lang="en-US" altLang="ko-KR" sz="1300" b="0" dirty="0">
              <a:latin typeface="굴림체" pitchFamily="49" charset="-127"/>
              <a:ea typeface="굴림체" pitchFamily="49" charset="-127"/>
            </a:endParaRPr>
          </a:p>
          <a:p>
            <a:pPr marL="174625" indent="-174625" algn="just">
              <a:buFont typeface="굴림" pitchFamily="50" charset="-127"/>
              <a:buAutoNum type="arabicParenR" startAt="2"/>
              <a:defRPr/>
            </a:pP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 향후 전국 주요 상권의 음식점 매출과 카드 이용정보</a:t>
            </a:r>
            <a:r>
              <a:rPr lang="en-US" altLang="ko-KR" sz="1300" b="0" dirty="0"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고객 선호도</a:t>
            </a:r>
            <a:r>
              <a:rPr lang="en-US" altLang="ko-KR" sz="1300" b="0" dirty="0"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이용빈도 등을 </a:t>
            </a:r>
            <a:r>
              <a:rPr lang="ko-KR" altLang="en-US" sz="1300" b="0" dirty="0" err="1">
                <a:latin typeface="굴림체" pitchFamily="49" charset="-127"/>
                <a:ea typeface="굴림체" pitchFamily="49" charset="-127"/>
              </a:rPr>
              <a:t>빅데이터로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 집약해 고객 입맛에 맞는 정보를 지속적으로 제공할 계획</a:t>
            </a:r>
          </a:p>
        </p:txBody>
      </p:sp>
      <p:sp>
        <p:nvSpPr>
          <p:cNvPr id="14" name="Rectangle 29"/>
          <p:cNvSpPr>
            <a:spLocks noChangeArrowheads="1"/>
          </p:cNvSpPr>
          <p:nvPr/>
        </p:nvSpPr>
        <p:spPr bwMode="auto">
          <a:xfrm>
            <a:off x="5756031" y="1413539"/>
            <a:ext cx="1318009" cy="292388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300" b="1" dirty="0">
                <a:latin typeface="+mj-ea"/>
                <a:ea typeface="+mj-ea"/>
              </a:rPr>
              <a:t>KB</a:t>
            </a:r>
            <a:r>
              <a:rPr lang="ko-KR" altLang="en-US" sz="1300" b="1" dirty="0">
                <a:latin typeface="+mj-ea"/>
                <a:ea typeface="+mj-ea"/>
              </a:rPr>
              <a:t>카드</a:t>
            </a:r>
            <a:endParaRPr lang="en-US" altLang="ko-KR" sz="1300" b="1" dirty="0">
              <a:latin typeface="+mj-ea"/>
              <a:ea typeface="+mj-ea"/>
            </a:endParaRPr>
          </a:p>
        </p:txBody>
      </p:sp>
      <p:sp>
        <p:nvSpPr>
          <p:cNvPr id="15" name="Rectangle 29"/>
          <p:cNvSpPr>
            <a:spLocks noChangeArrowheads="1"/>
          </p:cNvSpPr>
          <p:nvPr/>
        </p:nvSpPr>
        <p:spPr bwMode="auto">
          <a:xfrm>
            <a:off x="9471965" y="1413539"/>
            <a:ext cx="1460639" cy="292388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300" b="1" dirty="0">
                <a:latin typeface="+mj-ea"/>
                <a:ea typeface="+mj-ea"/>
              </a:rPr>
              <a:t>현대카드</a:t>
            </a:r>
            <a:endParaRPr lang="en-US" altLang="ko-KR" sz="1300" b="1" dirty="0">
              <a:latin typeface="+mj-ea"/>
              <a:ea typeface="+mj-ea"/>
            </a:endParaRPr>
          </a:p>
        </p:txBody>
      </p:sp>
      <p:sp>
        <p:nvSpPr>
          <p:cNvPr id="17" name="직사각형 7"/>
          <p:cNvSpPr>
            <a:spLocks noChangeArrowheads="1"/>
          </p:cNvSpPr>
          <p:nvPr/>
        </p:nvSpPr>
        <p:spPr bwMode="auto">
          <a:xfrm>
            <a:off x="4501662" y="1765965"/>
            <a:ext cx="3366478" cy="12772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sz="1300" b="1" dirty="0" err="1">
                <a:solidFill>
                  <a:srgbClr val="0000FF"/>
                </a:solidFill>
                <a:latin typeface="굴림체" pitchFamily="49" charset="-127"/>
                <a:ea typeface="굴림체" pitchFamily="49" charset="-127"/>
              </a:rPr>
              <a:t>빅데이터</a:t>
            </a:r>
            <a:r>
              <a:rPr lang="ko-KR" altLang="en-US" sz="1300" b="1" dirty="0">
                <a:solidFill>
                  <a:srgbClr val="0000FF"/>
                </a:solidFill>
                <a:latin typeface="굴림체" pitchFamily="49" charset="-127"/>
                <a:ea typeface="굴림체" pitchFamily="49" charset="-127"/>
              </a:rPr>
              <a:t> 기반의 카드 이용 서비스 제공</a:t>
            </a:r>
          </a:p>
          <a:p>
            <a:endParaRPr lang="en-US" altLang="ko-KR" sz="1200" dirty="0">
              <a:latin typeface="굴림체" pitchFamily="49" charset="-127"/>
              <a:ea typeface="굴림체" pitchFamily="49" charset="-127"/>
            </a:endParaRPr>
          </a:p>
          <a:p>
            <a:pPr algn="just"/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카드</a:t>
            </a:r>
            <a:r>
              <a:rPr lang="ko-KR" altLang="en-US" sz="1300" dirty="0">
                <a:latin typeface="굴림체" pitchFamily="49" charset="-127"/>
                <a:ea typeface="굴림체" pitchFamily="49" charset="-127"/>
              </a:rPr>
              <a:t> 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이용 고객들의 행동 패턴을 분석하여 </a:t>
            </a:r>
            <a:r>
              <a:rPr lang="en-US" altLang="ko-KR" sz="1300" b="0" dirty="0">
                <a:latin typeface="굴림체" pitchFamily="49" charset="-127"/>
                <a:ea typeface="굴림체" pitchFamily="49" charset="-127"/>
              </a:rPr>
              <a:t>‘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혜택가맹점</a:t>
            </a:r>
            <a:r>
              <a:rPr lang="en-US" altLang="ko-KR" sz="1300" b="0" dirty="0">
                <a:latin typeface="굴림체" pitchFamily="49" charset="-127"/>
                <a:ea typeface="굴림체" pitchFamily="49" charset="-127"/>
              </a:rPr>
              <a:t>’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 </a:t>
            </a:r>
            <a:r>
              <a:rPr lang="ko-KR" altLang="en-US" sz="1300" b="0" dirty="0" err="1">
                <a:latin typeface="굴림체" pitchFamily="49" charset="-127"/>
                <a:ea typeface="굴림체" pitchFamily="49" charset="-127"/>
              </a:rPr>
              <a:t>앱을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 통해 </a:t>
            </a:r>
            <a:r>
              <a:rPr lang="ko-KR" altLang="en-US" sz="1300" b="0" dirty="0" err="1">
                <a:latin typeface="굴림체" pitchFamily="49" charset="-127"/>
                <a:ea typeface="굴림체" pitchFamily="49" charset="-127"/>
              </a:rPr>
              <a:t>맛집의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 </a:t>
            </a:r>
            <a:r>
              <a:rPr lang="ko-KR" altLang="en-US" sz="1300" b="0" dirty="0" smtClean="0">
                <a:latin typeface="굴림체" pitchFamily="49" charset="-127"/>
                <a:ea typeface="굴림체" pitchFamily="49" charset="-127"/>
              </a:rPr>
              <a:t>고객 </a:t>
            </a:r>
            <a:r>
              <a:rPr lang="ko-KR" altLang="en-US" sz="1300" b="0" dirty="0" err="1" smtClean="0">
                <a:latin typeface="굴림체" pitchFamily="49" charset="-127"/>
                <a:ea typeface="굴림체" pitchFamily="49" charset="-127"/>
              </a:rPr>
              <a:t>재방문율</a:t>
            </a:r>
            <a:r>
              <a:rPr lang="en-US" altLang="ko-KR" sz="1300" b="0" dirty="0"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성별</a:t>
            </a:r>
            <a:r>
              <a:rPr lang="en-US" altLang="ko-KR" sz="1300" b="0" dirty="0">
                <a:latin typeface="굴림체" pitchFamily="49" charset="-127"/>
                <a:ea typeface="굴림체" pitchFamily="49" charset="-127"/>
              </a:rPr>
              <a:t>·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연령별 이용객 분포</a:t>
            </a:r>
            <a:r>
              <a:rPr lang="en-US" altLang="ko-KR" sz="1300" b="0" dirty="0"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1300" b="0" dirty="0" smtClean="0">
                <a:latin typeface="굴림체" pitchFamily="49" charset="-127"/>
                <a:ea typeface="굴림체" pitchFamily="49" charset="-127"/>
              </a:rPr>
              <a:t>시간대별 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이용 비율 등의 정보 제공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8057662" y="1772314"/>
            <a:ext cx="3710354" cy="28777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300" b="1" dirty="0" err="1">
                <a:solidFill>
                  <a:srgbClr val="0000FF"/>
                </a:solidFill>
                <a:latin typeface="굴림체" pitchFamily="49" charset="-127"/>
                <a:ea typeface="굴림체" pitchFamily="49" charset="-127"/>
              </a:rPr>
              <a:t>빅데이터</a:t>
            </a:r>
            <a:r>
              <a:rPr lang="ko-KR" altLang="en-US" sz="1300" b="1" dirty="0">
                <a:solidFill>
                  <a:srgbClr val="0000FF"/>
                </a:solidFill>
                <a:latin typeface="굴림체" pitchFamily="49" charset="-127"/>
                <a:ea typeface="굴림체" pitchFamily="49" charset="-127"/>
              </a:rPr>
              <a:t> 분석 리포트 공개 및 카드 이용 서비스 제공</a:t>
            </a:r>
          </a:p>
          <a:p>
            <a:pPr>
              <a:defRPr/>
            </a:pPr>
            <a:endParaRPr lang="en-US" altLang="ko-KR" sz="1200" b="0" dirty="0">
              <a:latin typeface="굴림체" pitchFamily="49" charset="-127"/>
              <a:ea typeface="굴림체" pitchFamily="49" charset="-127"/>
            </a:endParaRPr>
          </a:p>
          <a:p>
            <a:pPr marL="228600" indent="-228600" algn="just">
              <a:buFont typeface="+mj-lt"/>
              <a:buAutoNum type="arabicParenR"/>
              <a:defRPr/>
            </a:pP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자사의 카드결제 정보를 활용해 소비자 </a:t>
            </a:r>
            <a:r>
              <a:rPr lang="ko-KR" altLang="en-US" sz="1300" b="0" dirty="0" err="1">
                <a:latin typeface="굴림체" pitchFamily="49" charset="-127"/>
                <a:ea typeface="굴림체" pitchFamily="49" charset="-127"/>
              </a:rPr>
              <a:t>트렌드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 및 경기 변동 상황을 분석해주는 </a:t>
            </a:r>
            <a:r>
              <a:rPr lang="en-US" altLang="ko-KR" sz="1300" b="0" dirty="0">
                <a:latin typeface="굴림체" pitchFamily="49" charset="-127"/>
                <a:ea typeface="굴림체" pitchFamily="49" charset="-127"/>
              </a:rPr>
              <a:t>'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현대카드 </a:t>
            </a:r>
            <a:r>
              <a:rPr lang="en-US" altLang="ko-KR" sz="1300" b="0" dirty="0">
                <a:latin typeface="굴림체" pitchFamily="49" charset="-127"/>
                <a:ea typeface="굴림체" pitchFamily="49" charset="-127"/>
              </a:rPr>
              <a:t>X </a:t>
            </a:r>
            <a:r>
              <a:rPr lang="ko-KR" altLang="en-US" sz="1300" b="0" dirty="0" err="1">
                <a:latin typeface="굴림체" pitchFamily="49" charset="-127"/>
                <a:ea typeface="굴림체" pitchFamily="49" charset="-127"/>
              </a:rPr>
              <a:t>빅데이터</a:t>
            </a:r>
            <a:r>
              <a:rPr lang="en-US" altLang="ko-KR" sz="1300" b="0" dirty="0">
                <a:latin typeface="굴림체" pitchFamily="49" charset="-127"/>
                <a:ea typeface="굴림체" pitchFamily="49" charset="-127"/>
              </a:rPr>
              <a:t>' 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리포트를 공개하여</a:t>
            </a:r>
            <a:r>
              <a:rPr lang="en-US" altLang="ko-KR" sz="1300" b="0" dirty="0">
                <a:latin typeface="굴림체" pitchFamily="49" charset="-127"/>
                <a:ea typeface="굴림체" pitchFamily="49" charset="-127"/>
              </a:rPr>
              <a:t> 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단순 업종별 매출 비교를 넘어 주제 분야를 집중 분석해 자영업자에게 실제 유용한 정보를 제공</a:t>
            </a:r>
          </a:p>
          <a:p>
            <a:pPr marL="228600" indent="-228600" algn="just">
              <a:buFont typeface="+mj-lt"/>
              <a:buAutoNum type="arabicParenR"/>
              <a:defRPr/>
            </a:pPr>
            <a:endParaRPr lang="ko-KR" altLang="en-US" sz="1300" b="0" dirty="0">
              <a:latin typeface="굴림체" pitchFamily="49" charset="-127"/>
              <a:ea typeface="굴림체" pitchFamily="49" charset="-127"/>
            </a:endParaRPr>
          </a:p>
          <a:p>
            <a:pPr marL="228600" indent="-228600" algn="just">
              <a:buFont typeface="+mj-lt"/>
              <a:buAutoNum type="arabicParenR"/>
              <a:defRPr/>
            </a:pPr>
            <a:r>
              <a:rPr lang="ko-KR" altLang="en-US" sz="1300" b="0" dirty="0" err="1">
                <a:latin typeface="굴림체" pitchFamily="49" charset="-127"/>
                <a:ea typeface="굴림체" pitchFamily="49" charset="-127"/>
              </a:rPr>
              <a:t>빅데이터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 기반의 </a:t>
            </a:r>
            <a:r>
              <a:rPr lang="en-US" altLang="ko-KR" sz="1300" b="0" dirty="0">
                <a:latin typeface="굴림체" pitchFamily="49" charset="-127"/>
                <a:ea typeface="굴림체" pitchFamily="49" charset="-127"/>
              </a:rPr>
              <a:t>'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마이 비즈니스 사업지원서비스</a:t>
            </a:r>
            <a:r>
              <a:rPr lang="en-US" altLang="ko-KR" sz="1300" b="0" dirty="0">
                <a:latin typeface="굴림체" pitchFamily="49" charset="-127"/>
                <a:ea typeface="굴림체" pitchFamily="49" charset="-127"/>
              </a:rPr>
              <a:t>'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를 통해 상권분석과 추천상권</a:t>
            </a:r>
            <a:r>
              <a:rPr lang="en-US" altLang="ko-KR" sz="1300" b="0" dirty="0"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점포임대지식</a:t>
            </a:r>
            <a:r>
              <a:rPr lang="en-US" altLang="ko-KR" sz="1300" b="0" dirty="0"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상권가이드 등을 제공하여 자영업자들로부터 큰 호응을 얻음</a:t>
            </a:r>
          </a:p>
        </p:txBody>
      </p:sp>
    </p:spTree>
    <p:extLst>
      <p:ext uri="{BB962C8B-B14F-4D97-AF65-F5344CB8AC3E}">
        <p14:creationId xmlns:p14="http://schemas.microsoft.com/office/powerpoint/2010/main" val="2041473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6" y="305361"/>
            <a:ext cx="7226905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0000"/>
          </a:bodyPr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4. </a:t>
            </a:r>
            <a:r>
              <a:rPr lang="ko-KR" altLang="en-US" b="1" dirty="0" err="1">
                <a:latin typeface="+mn-ea"/>
                <a:ea typeface="+mn-ea"/>
                <a:cs typeface="JBold" pitchFamily="18" charset="-127"/>
              </a:rPr>
              <a:t>빅데이터</a:t>
            </a:r>
            <a:r>
              <a:rPr lang="ko-KR" altLang="en-US" b="1" dirty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ko-KR" altLang="en-US" b="1" dirty="0" smtClean="0">
                <a:latin typeface="+mn-ea"/>
                <a:ea typeface="+mn-ea"/>
                <a:cs typeface="JBold" pitchFamily="18" charset="-127"/>
              </a:rPr>
              <a:t>비즈니스</a:t>
            </a:r>
            <a:r>
              <a:rPr lang="ko-KR" altLang="ko-KR" b="1" dirty="0">
                <a:latin typeface="+mn-ea"/>
                <a:ea typeface="+mn-ea"/>
                <a:cs typeface="JBold" pitchFamily="18" charset="-127"/>
              </a:rPr>
              <a:t/>
            </a:r>
            <a:br>
              <a:rPr lang="ko-KR" altLang="ko-KR" b="1" dirty="0">
                <a:latin typeface="+mn-ea"/>
                <a:ea typeface="+mn-ea"/>
                <a:cs typeface="JBold" pitchFamily="18" charset="-127"/>
              </a:rPr>
            </a:br>
            <a:endParaRPr lang="ko-KR" altLang="en-US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57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내용 개체 틀 7"/>
          <p:cNvSpPr txBox="1">
            <a:spLocks/>
          </p:cNvSpPr>
          <p:nvPr/>
        </p:nvSpPr>
        <p:spPr bwMode="auto">
          <a:xfrm>
            <a:off x="652300" y="884593"/>
            <a:ext cx="802865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dirty="0"/>
              <a:t>국내 우체국 사례</a:t>
            </a:r>
            <a:r>
              <a:rPr lang="en-US" altLang="ko-KR" dirty="0"/>
              <a:t>(</a:t>
            </a:r>
            <a:r>
              <a:rPr lang="ko-KR" altLang="en-US" dirty="0"/>
              <a:t>안</a:t>
            </a:r>
            <a:r>
              <a:rPr lang="en-US" altLang="ko-KR" dirty="0"/>
              <a:t>)  </a:t>
            </a:r>
            <a:endParaRPr lang="ko-KR" altLang="en-US" dirty="0"/>
          </a:p>
        </p:txBody>
      </p:sp>
      <p:grpSp>
        <p:nvGrpSpPr>
          <p:cNvPr id="8" name="그룹 1"/>
          <p:cNvGrpSpPr>
            <a:grpSpLocks/>
          </p:cNvGrpSpPr>
          <p:nvPr/>
        </p:nvGrpSpPr>
        <p:grpSpPr bwMode="auto">
          <a:xfrm>
            <a:off x="404447" y="1357751"/>
            <a:ext cx="11363569" cy="5162793"/>
            <a:chOff x="329268" y="1988840"/>
            <a:chExt cx="6902651" cy="4626662"/>
          </a:xfrm>
        </p:grpSpPr>
        <p:sp>
          <p:nvSpPr>
            <p:cNvPr id="9" name="직사각형 52"/>
            <p:cNvSpPr/>
            <p:nvPr/>
          </p:nvSpPr>
          <p:spPr>
            <a:xfrm>
              <a:off x="329268" y="1988840"/>
              <a:ext cx="2258553" cy="4609196"/>
            </a:xfrm>
            <a:prstGeom prst="rect">
              <a:avLst/>
            </a:prstGeom>
            <a:noFill/>
            <a:ln w="2857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185738" indent="-185738" algn="ctr">
                <a:defRPr/>
              </a:pPr>
              <a:endParaRPr lang="ko-KR" altLang="en-US" sz="1300" dirty="0">
                <a:solidFill>
                  <a:schemeClr val="tx1"/>
                </a:solidFill>
                <a:latin typeface="Optima" pitchFamily="2" charset="2"/>
                <a:ea typeface="가는각진제목체" pitchFamily="18" charset="-127"/>
              </a:endParaRPr>
            </a:p>
          </p:txBody>
        </p:sp>
        <p:sp>
          <p:nvSpPr>
            <p:cNvPr id="10" name="직사각형 52"/>
            <p:cNvSpPr/>
            <p:nvPr/>
          </p:nvSpPr>
          <p:spPr>
            <a:xfrm>
              <a:off x="2659031" y="1999954"/>
              <a:ext cx="2258553" cy="4607609"/>
            </a:xfrm>
            <a:prstGeom prst="rect">
              <a:avLst/>
            </a:prstGeom>
            <a:noFill/>
            <a:ln w="2857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185738" indent="-185738" algn="ctr">
                <a:defRPr/>
              </a:pPr>
              <a:endParaRPr lang="ko-KR" altLang="en-US" sz="1300" dirty="0">
                <a:solidFill>
                  <a:schemeClr val="tx1"/>
                </a:solidFill>
                <a:latin typeface="Optima" pitchFamily="2" charset="2"/>
                <a:ea typeface="가는각진제목체" pitchFamily="18" charset="-127"/>
              </a:endParaRPr>
            </a:p>
          </p:txBody>
        </p:sp>
        <p:sp>
          <p:nvSpPr>
            <p:cNvPr id="11" name="직사각형 52"/>
            <p:cNvSpPr/>
            <p:nvPr/>
          </p:nvSpPr>
          <p:spPr>
            <a:xfrm>
              <a:off x="4973366" y="2006305"/>
              <a:ext cx="2258553" cy="4609197"/>
            </a:xfrm>
            <a:prstGeom prst="rect">
              <a:avLst/>
            </a:prstGeom>
            <a:noFill/>
            <a:ln w="2857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185738" indent="-185738" algn="ctr">
                <a:defRPr/>
              </a:pPr>
              <a:endParaRPr lang="ko-KR" altLang="en-US" sz="1300" dirty="0">
                <a:solidFill>
                  <a:schemeClr val="tx1"/>
                </a:solidFill>
                <a:latin typeface="Optima" pitchFamily="2" charset="2"/>
                <a:ea typeface="가는각진제목체" pitchFamily="18" charset="-127"/>
              </a:endParaRPr>
            </a:p>
          </p:txBody>
        </p:sp>
      </p:grpSp>
      <p:sp>
        <p:nvSpPr>
          <p:cNvPr id="12" name="Rectangle 29"/>
          <p:cNvSpPr>
            <a:spLocks noChangeArrowheads="1"/>
          </p:cNvSpPr>
          <p:nvPr/>
        </p:nvSpPr>
        <p:spPr bwMode="auto">
          <a:xfrm>
            <a:off x="634721" y="1424425"/>
            <a:ext cx="3478405" cy="292388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300" b="1" dirty="0">
                <a:solidFill>
                  <a:srgbClr val="0000FF"/>
                </a:solidFill>
                <a:latin typeface="+mj-ea"/>
                <a:ea typeface="+mj-ea"/>
              </a:rPr>
              <a:t>고객 맞춤형  우체국 금융상품 개발</a:t>
            </a:r>
            <a:endParaRPr lang="en-US" altLang="ko-KR" sz="1300" b="1" dirty="0">
              <a:solidFill>
                <a:srgbClr val="0000FF"/>
              </a:solidFill>
              <a:latin typeface="+mj-ea"/>
              <a:ea typeface="+mj-ea"/>
            </a:endParaRPr>
          </a:p>
        </p:txBody>
      </p:sp>
      <p:sp>
        <p:nvSpPr>
          <p:cNvPr id="13" name="Rectangle 29"/>
          <p:cNvSpPr>
            <a:spLocks noChangeArrowheads="1"/>
          </p:cNvSpPr>
          <p:nvPr/>
        </p:nvSpPr>
        <p:spPr bwMode="auto">
          <a:xfrm>
            <a:off x="4260778" y="1424425"/>
            <a:ext cx="4019062" cy="292388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300" b="1" dirty="0" smtClean="0">
                <a:solidFill>
                  <a:srgbClr val="0000FF"/>
                </a:solidFill>
                <a:latin typeface="+mj-ea"/>
                <a:ea typeface="+mj-ea"/>
              </a:rPr>
              <a:t>쇼핑기호분석을 </a:t>
            </a:r>
            <a:r>
              <a:rPr lang="ko-KR" altLang="en-US" sz="1300" b="1" dirty="0">
                <a:solidFill>
                  <a:srgbClr val="0000FF"/>
                </a:solidFill>
                <a:latin typeface="+mj-ea"/>
                <a:ea typeface="+mj-ea"/>
              </a:rPr>
              <a:t>통한 상품 </a:t>
            </a:r>
            <a:r>
              <a:rPr lang="ko-KR" altLang="en-US" sz="1300" b="1" dirty="0" smtClean="0">
                <a:solidFill>
                  <a:srgbClr val="0000FF"/>
                </a:solidFill>
                <a:latin typeface="+mj-ea"/>
                <a:ea typeface="+mj-ea"/>
              </a:rPr>
              <a:t>연계 서비스</a:t>
            </a:r>
            <a:endParaRPr lang="ko-KR" altLang="en-US" sz="1300" b="1" dirty="0">
              <a:solidFill>
                <a:srgbClr val="0000FF"/>
              </a:solidFill>
              <a:latin typeface="+mj-ea"/>
              <a:ea typeface="+mj-ea"/>
            </a:endParaRPr>
          </a:p>
        </p:txBody>
      </p:sp>
      <p:sp>
        <p:nvSpPr>
          <p:cNvPr id="14" name="Rectangle 29"/>
          <p:cNvSpPr>
            <a:spLocks noChangeArrowheads="1"/>
          </p:cNvSpPr>
          <p:nvPr/>
        </p:nvSpPr>
        <p:spPr bwMode="auto">
          <a:xfrm>
            <a:off x="8141396" y="1424425"/>
            <a:ext cx="3782646" cy="292388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300" b="1" dirty="0">
                <a:solidFill>
                  <a:srgbClr val="0000FF"/>
                </a:solidFill>
                <a:latin typeface="+mj-ea"/>
                <a:ea typeface="+mj-ea"/>
              </a:rPr>
              <a:t>고객 맞춤형 우체국 보험 상담 </a:t>
            </a:r>
            <a:r>
              <a:rPr lang="ko-KR" altLang="en-US" sz="1300" b="1" dirty="0" smtClean="0">
                <a:solidFill>
                  <a:srgbClr val="0000FF"/>
                </a:solidFill>
                <a:latin typeface="+mj-ea"/>
                <a:ea typeface="+mj-ea"/>
              </a:rPr>
              <a:t>서비스</a:t>
            </a:r>
            <a:endParaRPr lang="en-US" altLang="ko-KR" sz="1300" u="sng" dirty="0">
              <a:solidFill>
                <a:srgbClr val="0000FF"/>
              </a:solidFill>
              <a:ea typeface="가는각진제목체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382954" y="1791137"/>
            <a:ext cx="3659554" cy="42934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25" indent="-174625" algn="just">
              <a:buFont typeface="+mj-lt"/>
              <a:buAutoNum type="arabicParenR"/>
              <a:defRPr/>
            </a:pP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인터넷</a:t>
            </a:r>
            <a:r>
              <a:rPr lang="en-US" altLang="ko-KR" sz="1300" b="0" dirty="0"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스마트 </a:t>
            </a:r>
            <a:r>
              <a:rPr lang="ko-KR" altLang="en-US" sz="1300" b="0" dirty="0" err="1">
                <a:latin typeface="굴림체" pitchFamily="49" charset="-127"/>
                <a:ea typeface="굴림체" pitchFamily="49" charset="-127"/>
              </a:rPr>
              <a:t>뱅킹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 </a:t>
            </a:r>
            <a:r>
              <a:rPr lang="ko-KR" altLang="en-US" sz="1300" b="0" dirty="0" err="1">
                <a:latin typeface="굴림체" pitchFamily="49" charset="-127"/>
                <a:ea typeface="굴림체" pitchFamily="49" charset="-127"/>
              </a:rPr>
              <a:t>이용시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 개인 금융 거래내역을 분석하여 가장 최적의 금융상품 안내</a:t>
            </a:r>
          </a:p>
          <a:p>
            <a:pPr algn="just">
              <a:defRPr/>
            </a:pP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 </a:t>
            </a:r>
          </a:p>
          <a:p>
            <a:pPr marL="174625" indent="-174625" algn="just">
              <a:defRPr/>
            </a:pP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   </a:t>
            </a:r>
            <a:r>
              <a:rPr lang="en-US" altLang="ko-KR" sz="1200" b="0" dirty="0">
                <a:latin typeface="굴림체" pitchFamily="49" charset="-127"/>
                <a:ea typeface="굴림체" pitchFamily="49" charset="-127"/>
              </a:rPr>
              <a:t>-  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적금 만기</a:t>
            </a:r>
            <a:r>
              <a:rPr lang="en-US" altLang="ko-KR" sz="1200" b="0" dirty="0"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정기예금 만기 재 예치 시 고객에게 가장 적합한 상품을 자동으로 비교 안내  </a:t>
            </a:r>
          </a:p>
          <a:p>
            <a:pPr marL="174625" algn="just">
              <a:defRPr/>
            </a:pPr>
            <a:r>
              <a:rPr lang="en-US" altLang="ko-KR" sz="1200" b="0" dirty="0">
                <a:latin typeface="굴림체" pitchFamily="49" charset="-127"/>
                <a:ea typeface="굴림체" pitchFamily="49" charset="-127"/>
              </a:rPr>
              <a:t>- 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우체국 금융정보 변경 시 </a:t>
            </a:r>
            <a:r>
              <a:rPr lang="en-US" altLang="ko-KR" sz="1200" b="0" dirty="0">
                <a:latin typeface="굴림체" pitchFamily="49" charset="-127"/>
                <a:ea typeface="굴림체" pitchFamily="49" charset="-127"/>
              </a:rPr>
              <a:t>(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예 </a:t>
            </a:r>
            <a:r>
              <a:rPr lang="en-US" altLang="ko-KR" sz="1200" b="0" dirty="0">
                <a:latin typeface="굴림체" pitchFamily="49" charset="-127"/>
                <a:ea typeface="굴림체" pitchFamily="49" charset="-127"/>
              </a:rPr>
              <a:t>: 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이율</a:t>
            </a:r>
            <a:r>
              <a:rPr lang="en-US" altLang="ko-KR" sz="1200" b="0" dirty="0"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제도 변경 등</a:t>
            </a:r>
            <a:r>
              <a:rPr lang="en-US" altLang="ko-KR" sz="1200" b="0" dirty="0">
                <a:latin typeface="굴림체" pitchFamily="49" charset="-127"/>
                <a:ea typeface="굴림체" pitchFamily="49" charset="-127"/>
              </a:rPr>
              <a:t>) </a:t>
            </a:r>
            <a:r>
              <a:rPr lang="ko-KR" altLang="en-US" sz="1200" b="0" dirty="0" err="1">
                <a:latin typeface="굴림체" pitchFamily="49" charset="-127"/>
                <a:ea typeface="굴림체" pitchFamily="49" charset="-127"/>
              </a:rPr>
              <a:t>빅데이터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 분석 기술로 맞춤 고객에게 자동으로 알림  </a:t>
            </a:r>
            <a:endParaRPr lang="en-US" altLang="ko-KR" sz="1200" b="0" dirty="0">
              <a:latin typeface="굴림체" pitchFamily="49" charset="-127"/>
              <a:ea typeface="굴림체" pitchFamily="49" charset="-127"/>
            </a:endParaRPr>
          </a:p>
          <a:p>
            <a:pPr marL="346075" indent="-171450" algn="just">
              <a:buFontTx/>
              <a:buChar char="-"/>
              <a:defRPr/>
            </a:pPr>
            <a:endParaRPr lang="ko-KR" altLang="en-US" sz="1200" b="0" dirty="0">
              <a:latin typeface="굴림체" pitchFamily="49" charset="-127"/>
              <a:ea typeface="굴림체" pitchFamily="49" charset="-127"/>
            </a:endParaRPr>
          </a:p>
          <a:p>
            <a:pPr algn="just">
              <a:defRPr/>
            </a:pP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 </a:t>
            </a:r>
          </a:p>
          <a:p>
            <a:pPr marL="174625" indent="-174625" algn="just">
              <a:buFont typeface="+mj-lt"/>
              <a:buAutoNum type="arabicParenR" startAt="2"/>
              <a:defRPr/>
            </a:pP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현재 가장 선호하는 금융흐름과 개인의 투자 특성을 조합한 금융 상담 도우미</a:t>
            </a:r>
            <a:r>
              <a:rPr lang="en-US" altLang="ko-KR" sz="1300" b="0" dirty="0">
                <a:latin typeface="굴림체" pitchFamily="49" charset="-127"/>
                <a:ea typeface="굴림체" pitchFamily="49" charset="-127"/>
              </a:rPr>
              <a:t>(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가칭</a:t>
            </a:r>
            <a:r>
              <a:rPr lang="en-US" altLang="ko-KR" sz="1300" b="0" dirty="0">
                <a:latin typeface="굴림체" pitchFamily="49" charset="-127"/>
                <a:ea typeface="굴림체" pitchFamily="49" charset="-127"/>
              </a:rPr>
              <a:t>) 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개발</a:t>
            </a:r>
          </a:p>
          <a:p>
            <a:pPr algn="just">
              <a:defRPr/>
            </a:pP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 </a:t>
            </a:r>
          </a:p>
          <a:p>
            <a:pPr marL="174625" indent="-174625" algn="just">
              <a:buFont typeface="Optima" pitchFamily="2" charset="2"/>
              <a:buChar char=" "/>
              <a:defRPr/>
            </a:pPr>
            <a:r>
              <a:rPr lang="en-US" altLang="ko-KR" sz="1200" b="0" dirty="0">
                <a:latin typeface="굴림체" pitchFamily="49" charset="-127"/>
                <a:ea typeface="굴림체" pitchFamily="49" charset="-127"/>
              </a:rPr>
              <a:t>- 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고객의 투자 성향을 분석하여 금융정보를 자동으로 연계  </a:t>
            </a:r>
          </a:p>
          <a:p>
            <a:pPr marL="174625" indent="-174625" algn="just">
              <a:buFont typeface="Optima" pitchFamily="2" charset="2"/>
              <a:buChar char=" "/>
              <a:defRPr/>
            </a:pPr>
            <a:r>
              <a:rPr lang="en-US" altLang="ko-KR" sz="1200" b="0" dirty="0">
                <a:latin typeface="굴림체" pitchFamily="49" charset="-127"/>
                <a:ea typeface="굴림체" pitchFamily="49" charset="-127"/>
              </a:rPr>
              <a:t>- 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고객과 </a:t>
            </a:r>
            <a:r>
              <a:rPr lang="ko-KR" altLang="en-US" sz="1200" b="0" dirty="0" err="1">
                <a:latin typeface="굴림체" pitchFamily="49" charset="-127"/>
                <a:ea typeface="굴림체" pitchFamily="49" charset="-127"/>
              </a:rPr>
              <a:t>상담시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 최선의 답변을 </a:t>
            </a:r>
            <a:r>
              <a:rPr lang="ko-KR" altLang="en-US" sz="1200" b="0" dirty="0" err="1">
                <a:latin typeface="굴림체" pitchFamily="49" charset="-127"/>
                <a:ea typeface="굴림체" pitchFamily="49" charset="-127"/>
              </a:rPr>
              <a:t>빅데이터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 기술을 이용하여 분석 후 자동으로 추출 </a:t>
            </a:r>
          </a:p>
          <a:p>
            <a:pPr marL="174625" indent="-174625" algn="just">
              <a:defRPr/>
            </a:pP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  </a:t>
            </a:r>
            <a:r>
              <a:rPr lang="en-US" altLang="ko-KR" sz="1200" b="0" dirty="0">
                <a:latin typeface="굴림체" pitchFamily="49" charset="-127"/>
                <a:ea typeface="굴림체" pitchFamily="49" charset="-127"/>
              </a:rPr>
              <a:t>- HTML5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기술을 이용하여 인터넷 </a:t>
            </a:r>
            <a:r>
              <a:rPr lang="ko-KR" altLang="en-US" sz="1200" b="0" dirty="0" err="1">
                <a:latin typeface="굴림체" pitchFamily="49" charset="-127"/>
                <a:ea typeface="굴림체" pitchFamily="49" charset="-127"/>
              </a:rPr>
              <a:t>뱅킹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 뿐만 아니라 스마트 </a:t>
            </a:r>
            <a:r>
              <a:rPr lang="ko-KR" altLang="en-US" sz="1200" b="0" dirty="0" err="1">
                <a:latin typeface="굴림체" pitchFamily="49" charset="-127"/>
                <a:ea typeface="굴림체" pitchFamily="49" charset="-127"/>
              </a:rPr>
              <a:t>폰에서도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 가능하도록 구현 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4146062" y="1958963"/>
            <a:ext cx="3811954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25" indent="-174625" algn="just">
              <a:buFont typeface="+mj-lt"/>
              <a:buAutoNum type="arabicParenR"/>
              <a:defRPr/>
            </a:pP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위치기반 서비스</a:t>
            </a:r>
            <a:r>
              <a:rPr lang="en-US" altLang="ko-KR" sz="1300" b="0" dirty="0">
                <a:latin typeface="굴림체" pitchFamily="49" charset="-127"/>
                <a:ea typeface="굴림체" pitchFamily="49" charset="-127"/>
              </a:rPr>
              <a:t>(LBS)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와 </a:t>
            </a:r>
            <a:r>
              <a:rPr lang="ko-KR" altLang="en-US" sz="1300" b="0" dirty="0" err="1">
                <a:latin typeface="굴림체" pitchFamily="49" charset="-127"/>
                <a:ea typeface="굴림체" pitchFamily="49" charset="-127"/>
              </a:rPr>
              <a:t>빅데이터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 기술을 연계하여 고객의 구매 성향을 분석하여  우체국 쇼핑 상품 차별화 </a:t>
            </a:r>
          </a:p>
          <a:p>
            <a:pPr algn="just">
              <a:defRPr/>
            </a:pP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 </a:t>
            </a:r>
          </a:p>
          <a:p>
            <a:pPr marL="174625" indent="-174625" algn="just">
              <a:defRPr/>
            </a:pP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   </a:t>
            </a:r>
            <a:r>
              <a:rPr lang="en-US" altLang="ko-KR" sz="1200" b="0" dirty="0">
                <a:latin typeface="굴림체" pitchFamily="49" charset="-127"/>
                <a:ea typeface="굴림체" pitchFamily="49" charset="-127"/>
              </a:rPr>
              <a:t>- 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계절별 구매 성향을 분석</a:t>
            </a:r>
            <a:r>
              <a:rPr lang="en-US" altLang="ko-KR" sz="1200" b="0" dirty="0"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상품출하 시 자동으로 고객에게 상품 정보를 알려주는 프로그램개발     </a:t>
            </a:r>
          </a:p>
          <a:p>
            <a:pPr algn="just">
              <a:defRPr/>
            </a:pPr>
            <a:endParaRPr lang="ko-KR" altLang="en-US" sz="1300" b="0" dirty="0">
              <a:latin typeface="굴림체" pitchFamily="49" charset="-127"/>
              <a:ea typeface="굴림체" pitchFamily="49" charset="-127"/>
            </a:endParaRPr>
          </a:p>
          <a:p>
            <a:pPr marL="174625" indent="-174625" algn="just">
              <a:buFont typeface="+mj-lt"/>
              <a:buAutoNum type="arabicParenR" startAt="2"/>
              <a:defRPr/>
            </a:pP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상품 검색 시 자동으로 해당 상품 비교 및 상세 안내</a:t>
            </a:r>
          </a:p>
          <a:p>
            <a:pPr algn="just">
              <a:defRPr/>
            </a:pP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 </a:t>
            </a:r>
          </a:p>
          <a:p>
            <a:pPr marL="271463" indent="-184150" algn="just">
              <a:defRPr/>
            </a:pP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  </a:t>
            </a:r>
            <a:r>
              <a:rPr lang="en-US" altLang="ko-KR" sz="1200" b="0" dirty="0">
                <a:latin typeface="굴림체" pitchFamily="49" charset="-127"/>
                <a:ea typeface="굴림체" pitchFamily="49" charset="-127"/>
              </a:rPr>
              <a:t>- </a:t>
            </a:r>
            <a:r>
              <a:rPr lang="ko-KR" altLang="en-US" sz="1200" b="0" dirty="0" err="1">
                <a:latin typeface="굴림체" pitchFamily="49" charset="-127"/>
                <a:ea typeface="굴림체" pitchFamily="49" charset="-127"/>
              </a:rPr>
              <a:t>온톨로지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 기술과 </a:t>
            </a:r>
            <a:r>
              <a:rPr lang="ko-KR" altLang="en-US" sz="1200" b="0" dirty="0" err="1">
                <a:latin typeface="굴림체" pitchFamily="49" charset="-127"/>
                <a:ea typeface="굴림체" pitchFamily="49" charset="-127"/>
              </a:rPr>
              <a:t>빅데이터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 기술을 이용하여 해당 상품의 비교 및 상세 설명 제공 프로그램 개발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8008816" y="1958738"/>
            <a:ext cx="3679092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25" indent="-174625" algn="just">
              <a:buFont typeface="+mj-lt"/>
              <a:buAutoNum type="arabicParenR"/>
              <a:defRPr/>
            </a:pPr>
            <a:r>
              <a:rPr lang="en-US" altLang="ko-KR" sz="1300" b="0" dirty="0">
                <a:latin typeface="굴림체" pitchFamily="49" charset="-127"/>
                <a:ea typeface="굴림체" pitchFamily="49" charset="-127"/>
              </a:rPr>
              <a:t>NFC 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기술을 </a:t>
            </a:r>
            <a:r>
              <a:rPr lang="ko-KR" altLang="en-US" sz="1300" b="0" dirty="0" smtClean="0">
                <a:latin typeface="굴림체" pitchFamily="49" charset="-127"/>
                <a:ea typeface="굴림체" pitchFamily="49" charset="-127"/>
              </a:rPr>
              <a:t>이용 </a:t>
            </a:r>
            <a:r>
              <a:rPr lang="ko-KR" altLang="en-US" sz="1300" b="0" dirty="0" err="1">
                <a:latin typeface="굴림체" pitchFamily="49" charset="-127"/>
                <a:ea typeface="굴림체" pitchFamily="49" charset="-127"/>
              </a:rPr>
              <a:t>스마트폰으로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 보험 업무가 가능한 시스템 개발</a:t>
            </a:r>
          </a:p>
          <a:p>
            <a:pPr algn="just">
              <a:defRPr/>
            </a:pP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 </a:t>
            </a:r>
          </a:p>
          <a:p>
            <a:pPr marL="184150" indent="-184150" algn="just">
              <a:defRPr/>
            </a:pP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   </a:t>
            </a:r>
            <a:r>
              <a:rPr lang="en-US" altLang="ko-KR" sz="1300" b="0" dirty="0">
                <a:latin typeface="굴림체" pitchFamily="49" charset="-127"/>
                <a:ea typeface="굴림체" pitchFamily="49" charset="-127"/>
              </a:rPr>
              <a:t>- 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보험 설계 시 고객의 데이터를 </a:t>
            </a:r>
            <a:r>
              <a:rPr lang="en-US" altLang="ko-KR" sz="1200" b="0" dirty="0">
                <a:latin typeface="굴림체" pitchFamily="49" charset="-127"/>
                <a:ea typeface="굴림체" pitchFamily="49" charset="-127"/>
              </a:rPr>
              <a:t>NFC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기술로 인식하면 </a:t>
            </a:r>
            <a:r>
              <a:rPr lang="ko-KR" altLang="en-US" sz="1200" b="0" dirty="0" err="1">
                <a:latin typeface="굴림체" pitchFamily="49" charset="-127"/>
                <a:ea typeface="굴림체" pitchFamily="49" charset="-127"/>
              </a:rPr>
              <a:t>빅데이터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 기술을 활용하여 고객의  특성에 맞는 맞춤형 보험 상품 및 설계서를 제시</a:t>
            </a:r>
          </a:p>
          <a:p>
            <a:pPr marL="184150" indent="-184150" algn="just">
              <a:defRPr/>
            </a:pP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 </a:t>
            </a:r>
          </a:p>
          <a:p>
            <a:pPr marL="184150" indent="-184150" algn="just">
              <a:defRPr/>
            </a:pP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   </a:t>
            </a:r>
            <a:r>
              <a:rPr lang="en-US" altLang="ko-KR" sz="1200" b="0" dirty="0">
                <a:latin typeface="굴림체" pitchFamily="49" charset="-127"/>
                <a:ea typeface="굴림체" pitchFamily="49" charset="-127"/>
              </a:rPr>
              <a:t>- </a:t>
            </a:r>
            <a:r>
              <a:rPr lang="ko-KR" altLang="en-US" sz="1200" b="0" dirty="0" err="1">
                <a:latin typeface="굴림체" pitchFamily="49" charset="-127"/>
                <a:ea typeface="굴림체" pitchFamily="49" charset="-127"/>
              </a:rPr>
              <a:t>스마트폰으로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 관련 보장내역 및 보험료 등 상세내역을 다운로드 가능 </a:t>
            </a:r>
          </a:p>
          <a:p>
            <a:pPr marL="184150" indent="-184150" algn="just">
              <a:defRPr/>
            </a:pP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 </a:t>
            </a:r>
          </a:p>
          <a:p>
            <a:pPr marL="184150" indent="-184150" algn="just">
              <a:defRPr/>
            </a:pP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   </a:t>
            </a:r>
            <a:r>
              <a:rPr lang="en-US" altLang="ko-KR" sz="1200" b="0" dirty="0">
                <a:latin typeface="굴림체" pitchFamily="49" charset="-127"/>
                <a:ea typeface="굴림체" pitchFamily="49" charset="-127"/>
              </a:rPr>
              <a:t>- 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청약 의사가 있을 경우 창구가 아닌 </a:t>
            </a:r>
            <a:r>
              <a:rPr lang="ko-KR" altLang="en-US" sz="1200" b="0" dirty="0" err="1">
                <a:latin typeface="굴림체" pitchFamily="49" charset="-127"/>
                <a:ea typeface="굴림체" pitchFamily="49" charset="-127"/>
              </a:rPr>
              <a:t>스마트폰을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 이용 전자 청약 및 보험료 자동이체가 가능  </a:t>
            </a:r>
            <a:endParaRPr lang="en-US" altLang="ko-KR" sz="1200" b="0" dirty="0" smtClean="0">
              <a:latin typeface="굴림체" pitchFamily="49" charset="-127"/>
              <a:ea typeface="굴림체" pitchFamily="49" charset="-127"/>
            </a:endParaRPr>
          </a:p>
          <a:p>
            <a:pPr marL="184150" indent="-184150" algn="just">
              <a:defRPr/>
            </a:pPr>
            <a:endParaRPr lang="ko-KR" altLang="en-US" sz="1200" b="0" dirty="0">
              <a:latin typeface="굴림체" pitchFamily="49" charset="-127"/>
              <a:ea typeface="굴림체" pitchFamily="49" charset="-127"/>
            </a:endParaRPr>
          </a:p>
          <a:p>
            <a:pPr marL="184150" indent="-184150" algn="just">
              <a:defRPr/>
            </a:pP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    </a:t>
            </a:r>
            <a:r>
              <a:rPr lang="en-US" altLang="ko-KR" sz="1200" b="0" dirty="0">
                <a:latin typeface="굴림체" pitchFamily="49" charset="-127"/>
                <a:ea typeface="굴림체" pitchFamily="49" charset="-127"/>
              </a:rPr>
              <a:t>-&gt;﻿ </a:t>
            </a:r>
            <a:r>
              <a:rPr lang="ko-KR" altLang="en-US" sz="1200" b="0" dirty="0" err="1">
                <a:latin typeface="굴림체" pitchFamily="49" charset="-127"/>
                <a:ea typeface="굴림체" pitchFamily="49" charset="-127"/>
              </a:rPr>
              <a:t>전자청약시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z="1200" b="0" dirty="0">
                <a:latin typeface="굴림체" pitchFamily="49" charset="-127"/>
                <a:ea typeface="굴림체" pitchFamily="49" charset="-127"/>
              </a:rPr>
              <a:t>DRM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과 공인인증서로 중첩 인증﻿으로 신뢰성 및 간편성 제고 </a:t>
            </a:r>
          </a:p>
        </p:txBody>
      </p:sp>
    </p:spTree>
    <p:extLst>
      <p:ext uri="{BB962C8B-B14F-4D97-AF65-F5344CB8AC3E}">
        <p14:creationId xmlns:p14="http://schemas.microsoft.com/office/powerpoint/2010/main" val="1846844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1487488" y="2780928"/>
            <a:ext cx="9409045" cy="720080"/>
          </a:xfrm>
          <a:prstGeom prst="rect">
            <a:avLst/>
          </a:prstGeom>
          <a:ln>
            <a:noFill/>
          </a:ln>
        </p:spPr>
        <p:txBody>
          <a:bodyPr vert="horz" lIns="0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1" i="0" u="none" strike="noStrike" kern="1200" cap="none" spc="0" normalizeH="0" baseline="0" noProof="0" dirty="0" err="1" smtClean="0">
                <a:ln>
                  <a:noFill/>
                </a:ln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하둡</a:t>
            </a:r>
            <a:r>
              <a:rPr kumimoji="0" lang="ko-KR" altLang="en-US" sz="3600" b="1" i="0" u="none" strike="noStrike" kern="1200" cap="none" spc="0" normalizeH="0" baseline="0" noProof="0" dirty="0" smtClean="0">
                <a:ln>
                  <a:noFill/>
                </a:ln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 분산 파일시스템</a:t>
            </a:r>
            <a:r>
              <a:rPr kumimoji="0" lang="en-US" altLang="ko-KR" sz="3600" b="1" i="0" u="none" strike="noStrike" kern="1200" cap="none" spc="0" normalizeH="0" baseline="0" noProof="0" dirty="0" smtClean="0">
                <a:ln>
                  <a:noFill/>
                </a:ln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(</a:t>
            </a:r>
            <a:r>
              <a:rPr lang="en-US" altLang="ko-KR" sz="3600" b="1" noProof="0" dirty="0" smtClean="0"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HDFS) </a:t>
            </a:r>
            <a:r>
              <a:rPr lang="ko-KR" altLang="en-US" sz="3600" b="1" noProof="0" dirty="0" smtClean="0"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기술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effectLst>
                <a:outerShdw blurRad="38100" dist="25400" dir="54000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213310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39349" y="116632"/>
            <a:ext cx="10468864" cy="648072"/>
          </a:xfrm>
        </p:spPr>
        <p:txBody>
          <a:bodyPr anchor="ctr">
            <a:normAutofit/>
          </a:bodyPr>
          <a:lstStyle/>
          <a:p>
            <a:pPr algn="l"/>
            <a:r>
              <a:rPr lang="en-US" altLang="ko-KR" sz="2400" b="1" dirty="0" smtClean="0">
                <a:solidFill>
                  <a:srgbClr val="002060"/>
                </a:solidFill>
                <a:latin typeface="나눔고딕 ExtraBold" pitchFamily="50" charset="-127"/>
                <a:ea typeface="나눔고딕 ExtraBold" pitchFamily="50" charset="-127"/>
              </a:rPr>
              <a:t>HDFS(</a:t>
            </a:r>
            <a:r>
              <a:rPr lang="ko-KR" altLang="en-US" sz="2400" b="1" dirty="0" err="1" smtClean="0">
                <a:solidFill>
                  <a:srgbClr val="002060"/>
                </a:solidFill>
                <a:latin typeface="나눔고딕 ExtraBold" pitchFamily="50" charset="-127"/>
                <a:ea typeface="나눔고딕 ExtraBold" pitchFamily="50" charset="-127"/>
              </a:rPr>
              <a:t>하둡분산파일시스템</a:t>
            </a:r>
            <a:r>
              <a:rPr lang="en-US" altLang="ko-KR" sz="2400" b="1" dirty="0" smtClean="0">
                <a:solidFill>
                  <a:srgbClr val="002060"/>
                </a:solidFill>
                <a:latin typeface="나눔고딕 ExtraBold" pitchFamily="50" charset="-127"/>
                <a:ea typeface="나눔고딕 ExtraBold" pitchFamily="50" charset="-127"/>
              </a:rPr>
              <a:t>)</a:t>
            </a:r>
            <a:endParaRPr lang="ko-KR" altLang="en-US" sz="2400" b="1" dirty="0">
              <a:solidFill>
                <a:srgbClr val="002060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0" y="764704"/>
            <a:ext cx="12192000" cy="0"/>
          </a:xfrm>
          <a:prstGeom prst="line">
            <a:avLst/>
          </a:prstGeom>
          <a:ln w="12382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C:\Documents and Settings\장형석\바탕 화면\빅데이타\COMMIC_HDFS\HDFS_TOON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" y="1268760"/>
            <a:ext cx="12164385" cy="511256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847893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7"/>
          <p:cNvSpPr txBox="1">
            <a:spLocks/>
          </p:cNvSpPr>
          <p:nvPr/>
        </p:nvSpPr>
        <p:spPr bwMode="auto">
          <a:xfrm>
            <a:off x="392418" y="1000008"/>
            <a:ext cx="80286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Blip>
                <a:blip r:embed="rId2"/>
              </a:buBlip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pPr>
              <a:buFont typeface="휴먼편지체" panose="02030504000101010101" pitchFamily="18" charset="-127"/>
              <a:buChar char="◈"/>
            </a:pPr>
            <a:r>
              <a:rPr lang="ko-KR" altLang="en-US" sz="1800" dirty="0" smtClean="0"/>
              <a:t>데이터 세대의 변화</a:t>
            </a:r>
            <a:endParaRPr lang="en-US" altLang="ko-KR" sz="1800" dirty="0"/>
          </a:p>
        </p:txBody>
      </p:sp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8" y="305361"/>
            <a:ext cx="3504000" cy="432000"/>
          </a:xfrm>
        </p:spPr>
        <p:txBody>
          <a:bodyPr/>
          <a:lstStyle/>
          <a:p>
            <a:r>
              <a:rPr lang="en-US" altLang="ko-KR" b="1" dirty="0">
                <a:latin typeface="+mn-ea"/>
                <a:ea typeface="+mn-ea"/>
                <a:cs typeface="JBold" pitchFamily="18" charset="-127"/>
              </a:rPr>
              <a:t>1. </a:t>
            </a:r>
            <a:r>
              <a:rPr lang="ko-KR" altLang="en-US" b="1" dirty="0" err="1" smtClean="0">
                <a:latin typeface="+mn-ea"/>
                <a:ea typeface="+mn-ea"/>
                <a:cs typeface="JBold" pitchFamily="18" charset="-127"/>
              </a:rPr>
              <a:t>빅데이터</a:t>
            </a:r>
            <a:endParaRPr lang="ko-KR" altLang="en-US" sz="2000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6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1" name="Rectangle 14"/>
          <p:cNvSpPr txBox="1">
            <a:spLocks noChangeArrowheads="1"/>
          </p:cNvSpPr>
          <p:nvPr/>
        </p:nvSpPr>
        <p:spPr bwMode="gray">
          <a:xfrm>
            <a:off x="901702" y="1146539"/>
            <a:ext cx="10893350" cy="6737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57250" indent="-285750" algn="l" rtl="0" fontAlgn="base" latinLnBrk="1">
              <a:spcBef>
                <a:spcPct val="20000"/>
              </a:spcBef>
              <a:spcAft>
                <a:spcPct val="0"/>
              </a:spcAft>
              <a:buChar char="–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2pPr>
            <a:lvl3pPr marL="1276350" indent="-228600" algn="l" rtl="0" fontAlgn="base" latinLnBrk="1">
              <a:spcBef>
                <a:spcPct val="20000"/>
              </a:spcBef>
              <a:spcAft>
                <a:spcPct val="0"/>
              </a:spcAft>
              <a:buChar char="•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3pPr>
            <a:lvl4pPr marL="1695450" indent="-228600" algn="l" rtl="0" fontAlgn="base" latinLnBrk="1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4pPr>
            <a:lvl5pPr marL="21145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5pPr>
            <a:lvl6pPr marL="25717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6pPr>
            <a:lvl7pPr marL="30289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7pPr>
            <a:lvl8pPr marL="34861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8pPr>
            <a:lvl9pPr marL="39433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9pPr>
          </a:lstStyle>
          <a:p>
            <a:pPr lvl="0" defTabSz="914400">
              <a:defRPr/>
            </a:pPr>
            <a:r>
              <a:rPr lang="en-US" altLang="ko-KR" sz="1300" kern="0" noProof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endParaRPr lang="en-US" altLang="ko-KR" sz="1300" kern="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671145" y="1483436"/>
            <a:ext cx="1781503" cy="47148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r>
              <a:rPr lang="ko-KR" altLang="en-US" dirty="0" smtClean="0">
                <a:solidFill>
                  <a:schemeClr val="tx1"/>
                </a:solidFill>
              </a:rPr>
              <a:t>세대 데이터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5906814" y="1522266"/>
            <a:ext cx="1781503" cy="47148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2</a:t>
            </a:r>
            <a:r>
              <a:rPr lang="ko-KR" altLang="en-US" dirty="0" smtClean="0">
                <a:solidFill>
                  <a:schemeClr val="tx1"/>
                </a:solidFill>
              </a:rPr>
              <a:t>세대 데이터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>
            <a:off x="3452648" y="1758010"/>
            <a:ext cx="2454166" cy="0"/>
          </a:xfrm>
          <a:prstGeom prst="straightConnector1">
            <a:avLst/>
          </a:prstGeom>
          <a:ln w="444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3673366" y="1277007"/>
            <a:ext cx="1718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통신 기술 발달</a:t>
            </a:r>
            <a:endParaRPr lang="ko-KR" altLang="en-US" dirty="0"/>
          </a:p>
        </p:txBody>
      </p:sp>
      <p:sp>
        <p:nvSpPr>
          <p:cNvPr id="6" name="모서리가 둥근 직사각형 5"/>
          <p:cNvSpPr/>
          <p:nvPr/>
        </p:nvSpPr>
        <p:spPr>
          <a:xfrm>
            <a:off x="1513491" y="2443655"/>
            <a:ext cx="2159876" cy="1813035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chemeClr val="tx1"/>
                </a:solidFill>
              </a:rPr>
              <a:t>개인 </a:t>
            </a:r>
            <a:r>
              <a:rPr lang="ko-KR" altLang="en-US">
                <a:solidFill>
                  <a:schemeClr val="tx1"/>
                </a:solidFill>
              </a:rPr>
              <a:t>컴</a:t>
            </a:r>
            <a:r>
              <a:rPr lang="ko-KR" altLang="en-US" smtClean="0">
                <a:solidFill>
                  <a:schemeClr val="tx1"/>
                </a:solidFill>
              </a:rPr>
              <a:t>퓨터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정형 데이터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기업 중심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5754415" y="2443655"/>
            <a:ext cx="2144110" cy="1813035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여러 디지털 기기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비정형데이터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 개인 중심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아래쪽 화살표 6"/>
          <p:cNvSpPr/>
          <p:nvPr/>
        </p:nvSpPr>
        <p:spPr>
          <a:xfrm>
            <a:off x="2301766" y="4619297"/>
            <a:ext cx="583324" cy="59908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아래쪽 화살표 18"/>
          <p:cNvSpPr/>
          <p:nvPr/>
        </p:nvSpPr>
        <p:spPr>
          <a:xfrm>
            <a:off x="6534808" y="4556235"/>
            <a:ext cx="583324" cy="59908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1513491" y="5517931"/>
            <a:ext cx="2159875" cy="45720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chemeClr val="tx1"/>
                </a:solidFill>
              </a:rPr>
              <a:t>예측 가능한 증가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5391807" y="5517931"/>
            <a:ext cx="2727434" cy="45720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chemeClr val="tx1"/>
                </a:solidFill>
              </a:rPr>
              <a:t>예측 불가능한 증가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" name="Rectangle 5"/>
          <p:cNvSpPr>
            <a:spLocks noChangeArrowheads="1"/>
          </p:cNvSpPr>
          <p:nvPr/>
        </p:nvSpPr>
        <p:spPr bwMode="auto">
          <a:xfrm>
            <a:off x="8503733" y="1522266"/>
            <a:ext cx="3277500" cy="2769989"/>
          </a:xfrm>
          <a:prstGeom prst="rect">
            <a:avLst/>
          </a:prstGeom>
          <a:noFill/>
          <a:ln w="57150" algn="ctr">
            <a:noFill/>
            <a:miter lim="800000"/>
            <a:headEnd/>
            <a:tailEnd/>
          </a:ln>
          <a:effectLst/>
        </p:spPr>
        <p:txBody>
          <a:bodyPr wrap="none" lIns="45720" tIns="0" rIns="45720" bIns="0" anchor="ctr">
            <a:spAutoFit/>
          </a:bodyPr>
          <a:lstStyle/>
          <a:p>
            <a:r>
              <a:rPr kumimoji="0" lang="en-US" altLang="ko-KR" b="1" dirty="0">
                <a:solidFill>
                  <a:srgbClr val="C00000"/>
                </a:solidFill>
                <a:latin typeface="굴림" pitchFamily="50" charset="-127"/>
                <a:ea typeface="굴림" pitchFamily="50" charset="-127"/>
              </a:rPr>
              <a:t>1024 byte = 1KB </a:t>
            </a:r>
            <a:r>
              <a:rPr kumimoji="0" lang="ko-KR" altLang="en-US" b="1" dirty="0" smtClean="0">
                <a:solidFill>
                  <a:srgbClr val="C00000"/>
                </a:solidFill>
                <a:latin typeface="굴림" pitchFamily="50" charset="-127"/>
                <a:ea typeface="굴림" pitchFamily="50" charset="-127"/>
              </a:rPr>
              <a:t>키로</a:t>
            </a:r>
            <a:endParaRPr kumimoji="0" lang="en-US" altLang="ko-KR" b="1" dirty="0" smtClean="0">
              <a:solidFill>
                <a:srgbClr val="C00000"/>
              </a:solidFill>
              <a:latin typeface="굴림" pitchFamily="50" charset="-127"/>
              <a:ea typeface="굴림" pitchFamily="50" charset="-127"/>
            </a:endParaRPr>
          </a:p>
          <a:p>
            <a:r>
              <a:rPr kumimoji="0" lang="en-US" altLang="ko-KR" b="1" dirty="0" smtClean="0">
                <a:solidFill>
                  <a:srgbClr val="C00000"/>
                </a:solidFill>
                <a:latin typeface="굴림" pitchFamily="50" charset="-127"/>
                <a:ea typeface="굴림" pitchFamily="50" charset="-127"/>
              </a:rPr>
              <a:t>1024 </a:t>
            </a:r>
            <a:r>
              <a:rPr kumimoji="0" lang="en-US" altLang="ko-KR" b="1" dirty="0">
                <a:solidFill>
                  <a:srgbClr val="C00000"/>
                </a:solidFill>
                <a:latin typeface="굴림" pitchFamily="50" charset="-127"/>
                <a:ea typeface="굴림" pitchFamily="50" charset="-127"/>
              </a:rPr>
              <a:t>KB = 1MB </a:t>
            </a:r>
            <a:r>
              <a:rPr kumimoji="0" lang="ko-KR" altLang="en-US" b="1" dirty="0" smtClean="0">
                <a:solidFill>
                  <a:srgbClr val="C00000"/>
                </a:solidFill>
                <a:latin typeface="굴림" pitchFamily="50" charset="-127"/>
                <a:ea typeface="굴림" pitchFamily="50" charset="-127"/>
              </a:rPr>
              <a:t>메가</a:t>
            </a:r>
            <a:r>
              <a:rPr kumimoji="0" lang="en-US" altLang="ko-KR" b="1" dirty="0">
                <a:solidFill>
                  <a:srgbClr val="C00000"/>
                </a:solidFill>
                <a:latin typeface="굴림" pitchFamily="50" charset="-127"/>
                <a:ea typeface="굴림" pitchFamily="50" charset="-127"/>
              </a:rPr>
              <a:t/>
            </a:r>
            <a:br>
              <a:rPr kumimoji="0" lang="en-US" altLang="ko-KR" b="1" dirty="0">
                <a:solidFill>
                  <a:srgbClr val="C00000"/>
                </a:solidFill>
                <a:latin typeface="굴림" pitchFamily="50" charset="-127"/>
                <a:ea typeface="굴림" pitchFamily="50" charset="-127"/>
              </a:rPr>
            </a:br>
            <a:r>
              <a:rPr kumimoji="0" lang="en-US" altLang="ko-KR" b="1" dirty="0">
                <a:solidFill>
                  <a:srgbClr val="C00000"/>
                </a:solidFill>
                <a:latin typeface="굴림" pitchFamily="50" charset="-127"/>
                <a:ea typeface="굴림" pitchFamily="50" charset="-127"/>
              </a:rPr>
              <a:t>1024 MB = 1GB </a:t>
            </a:r>
            <a:r>
              <a:rPr kumimoji="0" lang="ko-KR" altLang="en-US" b="1" dirty="0" err="1" smtClean="0">
                <a:solidFill>
                  <a:srgbClr val="C00000"/>
                </a:solidFill>
                <a:latin typeface="굴림" pitchFamily="50" charset="-127"/>
                <a:ea typeface="굴림" pitchFamily="50" charset="-127"/>
              </a:rPr>
              <a:t>기바</a:t>
            </a:r>
            <a:r>
              <a:rPr kumimoji="0" lang="en-US" altLang="ko-KR" b="1" dirty="0">
                <a:solidFill>
                  <a:srgbClr val="C00000"/>
                </a:solidFill>
                <a:latin typeface="굴림" pitchFamily="50" charset="-127"/>
                <a:ea typeface="굴림" pitchFamily="50" charset="-127"/>
              </a:rPr>
              <a:t/>
            </a:r>
            <a:br>
              <a:rPr kumimoji="0" lang="en-US" altLang="ko-KR" b="1" dirty="0">
                <a:solidFill>
                  <a:srgbClr val="C00000"/>
                </a:solidFill>
                <a:latin typeface="굴림" pitchFamily="50" charset="-127"/>
                <a:ea typeface="굴림" pitchFamily="50" charset="-127"/>
              </a:rPr>
            </a:br>
            <a:r>
              <a:rPr kumimoji="0" lang="en-US" altLang="ko-KR" b="1" dirty="0">
                <a:solidFill>
                  <a:srgbClr val="C00000"/>
                </a:solidFill>
                <a:latin typeface="굴림" pitchFamily="50" charset="-127"/>
                <a:ea typeface="굴림" pitchFamily="50" charset="-127"/>
              </a:rPr>
              <a:t>1024 GB = 1TB </a:t>
            </a:r>
            <a:r>
              <a:rPr kumimoji="0" lang="ko-KR" altLang="en-US" b="1" dirty="0" smtClean="0">
                <a:solidFill>
                  <a:srgbClr val="C00000"/>
                </a:solidFill>
                <a:latin typeface="굴림" pitchFamily="50" charset="-127"/>
                <a:ea typeface="굴림" pitchFamily="50" charset="-127"/>
              </a:rPr>
              <a:t>테라</a:t>
            </a:r>
            <a:r>
              <a:rPr kumimoji="0" lang="en-US" altLang="ko-KR" b="1" dirty="0">
                <a:solidFill>
                  <a:srgbClr val="C00000"/>
                </a:solidFill>
                <a:latin typeface="굴림" pitchFamily="50" charset="-127"/>
                <a:ea typeface="굴림" pitchFamily="50" charset="-127"/>
              </a:rPr>
              <a:t/>
            </a:r>
            <a:br>
              <a:rPr kumimoji="0" lang="en-US" altLang="ko-KR" b="1" dirty="0">
                <a:solidFill>
                  <a:srgbClr val="C00000"/>
                </a:solidFill>
                <a:latin typeface="굴림" pitchFamily="50" charset="-127"/>
                <a:ea typeface="굴림" pitchFamily="50" charset="-127"/>
              </a:rPr>
            </a:br>
            <a:r>
              <a:rPr kumimoji="0" lang="en-US" altLang="ko-KR" b="1" dirty="0">
                <a:solidFill>
                  <a:srgbClr val="C00000"/>
                </a:solidFill>
                <a:latin typeface="굴림" pitchFamily="50" charset="-127"/>
                <a:ea typeface="굴림" pitchFamily="50" charset="-127"/>
              </a:rPr>
              <a:t>1024 TB = 1PB </a:t>
            </a:r>
            <a:r>
              <a:rPr kumimoji="0" lang="ko-KR" altLang="en-US" b="1" dirty="0" err="1" smtClean="0">
                <a:solidFill>
                  <a:srgbClr val="C00000"/>
                </a:solidFill>
                <a:latin typeface="굴림" pitchFamily="50" charset="-127"/>
                <a:ea typeface="굴림" pitchFamily="50" charset="-127"/>
              </a:rPr>
              <a:t>페타</a:t>
            </a:r>
            <a:endParaRPr kumimoji="0" lang="en-US" altLang="ko-KR" b="1" dirty="0">
              <a:solidFill>
                <a:srgbClr val="C00000"/>
              </a:solidFill>
              <a:latin typeface="굴림" pitchFamily="50" charset="-127"/>
              <a:ea typeface="굴림" pitchFamily="50" charset="-127"/>
            </a:endParaRPr>
          </a:p>
          <a:p>
            <a:r>
              <a:rPr kumimoji="0" lang="en-US" altLang="ko-KR" b="1" dirty="0">
                <a:solidFill>
                  <a:srgbClr val="C00000"/>
                </a:solidFill>
                <a:latin typeface="굴림" pitchFamily="50" charset="-127"/>
                <a:ea typeface="굴림" pitchFamily="50" charset="-127"/>
              </a:rPr>
              <a:t>1024 PB = 1EB </a:t>
            </a:r>
            <a:r>
              <a:rPr kumimoji="0" lang="ko-KR" altLang="en-US" b="1" dirty="0" err="1" smtClean="0">
                <a:solidFill>
                  <a:srgbClr val="C00000"/>
                </a:solidFill>
                <a:latin typeface="굴림" pitchFamily="50" charset="-127"/>
                <a:ea typeface="굴림" pitchFamily="50" charset="-127"/>
              </a:rPr>
              <a:t>엑사</a:t>
            </a:r>
            <a:endParaRPr kumimoji="0" lang="en-US" altLang="ko-KR" b="1" dirty="0" smtClean="0">
              <a:solidFill>
                <a:srgbClr val="C00000"/>
              </a:solidFill>
              <a:latin typeface="굴림" pitchFamily="50" charset="-127"/>
              <a:ea typeface="굴림" pitchFamily="50" charset="-127"/>
            </a:endParaRPr>
          </a:p>
          <a:p>
            <a:r>
              <a:rPr kumimoji="0" lang="en-US" altLang="ko-KR" b="1" dirty="0" smtClean="0">
                <a:solidFill>
                  <a:srgbClr val="C00000"/>
                </a:solidFill>
                <a:latin typeface="굴림" pitchFamily="50" charset="-127"/>
                <a:ea typeface="굴림" pitchFamily="50" charset="-127"/>
              </a:rPr>
              <a:t>1024 </a:t>
            </a:r>
            <a:r>
              <a:rPr kumimoji="0" lang="en-US" altLang="ko-KR" b="1" dirty="0">
                <a:solidFill>
                  <a:srgbClr val="C00000"/>
                </a:solidFill>
                <a:latin typeface="굴림" pitchFamily="50" charset="-127"/>
                <a:ea typeface="굴림" pitchFamily="50" charset="-127"/>
              </a:rPr>
              <a:t>EB = 1ZB </a:t>
            </a:r>
            <a:r>
              <a:rPr kumimoji="0" lang="ko-KR" altLang="en-US" b="1" dirty="0" err="1" smtClean="0">
                <a:solidFill>
                  <a:srgbClr val="C00000"/>
                </a:solidFill>
                <a:latin typeface="굴림" pitchFamily="50" charset="-127"/>
                <a:ea typeface="굴림" pitchFamily="50" charset="-127"/>
              </a:rPr>
              <a:t>제타</a:t>
            </a:r>
            <a:endParaRPr kumimoji="0" lang="en-US" altLang="ko-KR" b="1" dirty="0">
              <a:solidFill>
                <a:srgbClr val="C00000"/>
              </a:solidFill>
              <a:latin typeface="굴림" pitchFamily="50" charset="-127"/>
              <a:ea typeface="굴림" pitchFamily="50" charset="-127"/>
            </a:endParaRPr>
          </a:p>
          <a:p>
            <a:r>
              <a:rPr kumimoji="0" lang="en-US" altLang="ko-KR" b="1" dirty="0">
                <a:solidFill>
                  <a:srgbClr val="C00000"/>
                </a:solidFill>
                <a:latin typeface="굴림" pitchFamily="50" charset="-127"/>
                <a:ea typeface="굴림" pitchFamily="50" charset="-127"/>
              </a:rPr>
              <a:t>1024 ZB = 1YB </a:t>
            </a:r>
            <a:r>
              <a:rPr kumimoji="0" lang="ko-KR" altLang="en-US" b="1" dirty="0" err="1" smtClean="0">
                <a:solidFill>
                  <a:srgbClr val="C00000"/>
                </a:solidFill>
                <a:latin typeface="굴림" pitchFamily="50" charset="-127"/>
                <a:ea typeface="굴림" pitchFamily="50" charset="-127"/>
              </a:rPr>
              <a:t>유타</a:t>
            </a:r>
            <a:endParaRPr kumimoji="0" lang="en-US" altLang="ko-KR" b="1" dirty="0" smtClean="0">
              <a:solidFill>
                <a:srgbClr val="C00000"/>
              </a:solidFill>
              <a:latin typeface="굴림" pitchFamily="50" charset="-127"/>
              <a:ea typeface="굴림" pitchFamily="50" charset="-127"/>
            </a:endParaRPr>
          </a:p>
          <a:p>
            <a:endParaRPr kumimoji="0" lang="en-US" altLang="ko-KR" b="1" dirty="0">
              <a:solidFill>
                <a:srgbClr val="C00000"/>
              </a:solidFill>
              <a:latin typeface="굴림" pitchFamily="50" charset="-127"/>
              <a:ea typeface="굴림" pitchFamily="50" charset="-127"/>
            </a:endParaRPr>
          </a:p>
          <a:p>
            <a:r>
              <a:rPr kumimoji="0" lang="en-US" altLang="ko-KR" b="1" dirty="0">
                <a:solidFill>
                  <a:srgbClr val="C00000"/>
                </a:solidFill>
                <a:latin typeface="굴림" pitchFamily="50" charset="-127"/>
                <a:ea typeface="굴림" pitchFamily="50" charset="-127"/>
              </a:rPr>
              <a:t>1PB </a:t>
            </a:r>
            <a:r>
              <a:rPr kumimoji="0" lang="en-US" altLang="ko-KR" b="1" dirty="0" smtClean="0">
                <a:solidFill>
                  <a:srgbClr val="C00000"/>
                </a:solidFill>
                <a:latin typeface="굴림" pitchFamily="50" charset="-127"/>
                <a:ea typeface="굴림" pitchFamily="50" charset="-127"/>
              </a:rPr>
              <a:t>= </a:t>
            </a:r>
            <a:r>
              <a:rPr kumimoji="0" lang="ko-KR" altLang="en-US" b="1" dirty="0">
                <a:solidFill>
                  <a:srgbClr val="C00000"/>
                </a:solidFill>
                <a:latin typeface="굴림" pitchFamily="50" charset="-127"/>
                <a:ea typeface="굴림" pitchFamily="50" charset="-127"/>
              </a:rPr>
              <a:t>디지털 영화 약 </a:t>
            </a:r>
            <a:r>
              <a:rPr kumimoji="0" lang="en-US" altLang="ko-KR" b="1" dirty="0">
                <a:solidFill>
                  <a:srgbClr val="C00000"/>
                </a:solidFill>
                <a:latin typeface="굴림" pitchFamily="50" charset="-127"/>
                <a:ea typeface="굴림" pitchFamily="50" charset="-127"/>
              </a:rPr>
              <a:t>8</a:t>
            </a:r>
            <a:r>
              <a:rPr kumimoji="0" lang="ko-KR" altLang="en-US" b="1" dirty="0">
                <a:solidFill>
                  <a:srgbClr val="C00000"/>
                </a:solidFill>
                <a:latin typeface="굴림" pitchFamily="50" charset="-127"/>
                <a:ea typeface="굴림" pitchFamily="50" charset="-127"/>
              </a:rPr>
              <a:t>만여 </a:t>
            </a:r>
            <a:r>
              <a:rPr kumimoji="0" lang="ko-KR" altLang="en-US" b="1" dirty="0" smtClean="0">
                <a:solidFill>
                  <a:srgbClr val="C00000"/>
                </a:solidFill>
                <a:latin typeface="굴림" pitchFamily="50" charset="-127"/>
                <a:ea typeface="굴림" pitchFamily="50" charset="-127"/>
              </a:rPr>
              <a:t>편</a:t>
            </a:r>
            <a:endParaRPr kumimoji="0" lang="en-US" altLang="ko-KR" b="1" dirty="0">
              <a:solidFill>
                <a:srgbClr val="C00000"/>
              </a:solidFill>
              <a:latin typeface="굴림" pitchFamily="50" charset="-127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69892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39349" y="116632"/>
            <a:ext cx="10468864" cy="648072"/>
          </a:xfrm>
        </p:spPr>
        <p:txBody>
          <a:bodyPr anchor="ctr">
            <a:normAutofit/>
          </a:bodyPr>
          <a:lstStyle/>
          <a:p>
            <a:pPr algn="l"/>
            <a:r>
              <a:rPr lang="en-US" altLang="ko-KR" sz="2400" b="1" dirty="0" smtClean="0">
                <a:solidFill>
                  <a:srgbClr val="002060"/>
                </a:solidFill>
                <a:latin typeface="나눔고딕 ExtraBold" pitchFamily="50" charset="-127"/>
                <a:ea typeface="나눔고딕 ExtraBold" pitchFamily="50" charset="-127"/>
              </a:rPr>
              <a:t>HDFS(</a:t>
            </a:r>
            <a:r>
              <a:rPr lang="ko-KR" altLang="en-US" sz="2400" b="1" dirty="0" err="1" smtClean="0">
                <a:solidFill>
                  <a:srgbClr val="002060"/>
                </a:solidFill>
                <a:latin typeface="나눔고딕 ExtraBold" pitchFamily="50" charset="-127"/>
                <a:ea typeface="나눔고딕 ExtraBold" pitchFamily="50" charset="-127"/>
              </a:rPr>
              <a:t>하둡분산파일시스템</a:t>
            </a:r>
            <a:r>
              <a:rPr lang="en-US" altLang="ko-KR" sz="2400" b="1" dirty="0" smtClean="0">
                <a:solidFill>
                  <a:srgbClr val="002060"/>
                </a:solidFill>
                <a:latin typeface="나눔고딕 ExtraBold" pitchFamily="50" charset="-127"/>
                <a:ea typeface="나눔고딕 ExtraBold" pitchFamily="50" charset="-127"/>
              </a:rPr>
              <a:t>)</a:t>
            </a:r>
            <a:endParaRPr lang="ko-KR" altLang="en-US" sz="2400" b="1" dirty="0">
              <a:solidFill>
                <a:srgbClr val="002060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0" y="764704"/>
            <a:ext cx="12192000" cy="0"/>
          </a:xfrm>
          <a:prstGeom prst="line">
            <a:avLst/>
          </a:prstGeom>
          <a:ln w="12382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C:\Documents and Settings\장형석\바탕 화면\빅데이타\COMMIC_HDFS\HDFS_TOON2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" y="1329163"/>
            <a:ext cx="12191999" cy="512417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96256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39349" y="116632"/>
            <a:ext cx="10468864" cy="648072"/>
          </a:xfrm>
        </p:spPr>
        <p:txBody>
          <a:bodyPr anchor="ctr">
            <a:normAutofit/>
          </a:bodyPr>
          <a:lstStyle/>
          <a:p>
            <a:pPr algn="l"/>
            <a:r>
              <a:rPr lang="en-US" altLang="ko-KR" sz="2400" b="1" dirty="0" smtClean="0">
                <a:solidFill>
                  <a:srgbClr val="002060"/>
                </a:solidFill>
                <a:latin typeface="나눔고딕 ExtraBold" pitchFamily="50" charset="-127"/>
                <a:ea typeface="나눔고딕 ExtraBold" pitchFamily="50" charset="-127"/>
              </a:rPr>
              <a:t>HDFS(</a:t>
            </a:r>
            <a:r>
              <a:rPr lang="ko-KR" altLang="en-US" sz="2400" b="1" dirty="0" err="1" smtClean="0">
                <a:solidFill>
                  <a:srgbClr val="002060"/>
                </a:solidFill>
                <a:latin typeface="나눔고딕 ExtraBold" pitchFamily="50" charset="-127"/>
                <a:ea typeface="나눔고딕 ExtraBold" pitchFamily="50" charset="-127"/>
              </a:rPr>
              <a:t>하둡분산파일시스템</a:t>
            </a:r>
            <a:r>
              <a:rPr lang="en-US" altLang="ko-KR" sz="2400" b="1" dirty="0" smtClean="0">
                <a:solidFill>
                  <a:srgbClr val="002060"/>
                </a:solidFill>
                <a:latin typeface="나눔고딕 ExtraBold" pitchFamily="50" charset="-127"/>
                <a:ea typeface="나눔고딕 ExtraBold" pitchFamily="50" charset="-127"/>
              </a:rPr>
              <a:t>)</a:t>
            </a:r>
            <a:endParaRPr lang="ko-KR" altLang="en-US" sz="2400" b="1" dirty="0">
              <a:solidFill>
                <a:srgbClr val="002060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0" y="764704"/>
            <a:ext cx="12192000" cy="0"/>
          </a:xfrm>
          <a:prstGeom prst="line">
            <a:avLst/>
          </a:prstGeom>
          <a:ln w="12382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C:\Documents and Settings\장형석\바탕 화면\빅데이타\COMMIC_HDFS\HDFS_TOON3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" y="1268760"/>
            <a:ext cx="12192000" cy="512417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206068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39349" y="116632"/>
            <a:ext cx="10468864" cy="648072"/>
          </a:xfrm>
        </p:spPr>
        <p:txBody>
          <a:bodyPr anchor="ctr">
            <a:normAutofit/>
          </a:bodyPr>
          <a:lstStyle/>
          <a:p>
            <a:pPr algn="l"/>
            <a:r>
              <a:rPr lang="en-US" altLang="ko-KR" sz="2400" b="1" dirty="0" smtClean="0">
                <a:solidFill>
                  <a:srgbClr val="002060"/>
                </a:solidFill>
                <a:latin typeface="나눔고딕 ExtraBold" pitchFamily="50" charset="-127"/>
                <a:ea typeface="나눔고딕 ExtraBold" pitchFamily="50" charset="-127"/>
              </a:rPr>
              <a:t>HDFS(</a:t>
            </a:r>
            <a:r>
              <a:rPr lang="ko-KR" altLang="en-US" sz="2400" b="1" dirty="0" err="1" smtClean="0">
                <a:solidFill>
                  <a:srgbClr val="002060"/>
                </a:solidFill>
                <a:latin typeface="나눔고딕 ExtraBold" pitchFamily="50" charset="-127"/>
                <a:ea typeface="나눔고딕 ExtraBold" pitchFamily="50" charset="-127"/>
              </a:rPr>
              <a:t>하둡분산파일시스템</a:t>
            </a:r>
            <a:r>
              <a:rPr lang="en-US" altLang="ko-KR" sz="2400" b="1" dirty="0" smtClean="0">
                <a:solidFill>
                  <a:srgbClr val="002060"/>
                </a:solidFill>
                <a:latin typeface="나눔고딕 ExtraBold" pitchFamily="50" charset="-127"/>
                <a:ea typeface="나눔고딕 ExtraBold" pitchFamily="50" charset="-127"/>
              </a:rPr>
              <a:t>)</a:t>
            </a:r>
            <a:endParaRPr lang="ko-KR" altLang="en-US" sz="2400" b="1" dirty="0">
              <a:solidFill>
                <a:srgbClr val="002060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0" y="764704"/>
            <a:ext cx="12192000" cy="0"/>
          </a:xfrm>
          <a:prstGeom prst="line">
            <a:avLst/>
          </a:prstGeom>
          <a:ln w="12382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C:\Documents and Settings\장형석\바탕 화면\빅데이타\COMMIC_HDFS\HDFS_TOON4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" y="1257154"/>
            <a:ext cx="12192000" cy="512417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11992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39349" y="116632"/>
            <a:ext cx="10468864" cy="648072"/>
          </a:xfrm>
        </p:spPr>
        <p:txBody>
          <a:bodyPr anchor="ctr">
            <a:normAutofit/>
          </a:bodyPr>
          <a:lstStyle/>
          <a:p>
            <a:pPr algn="l"/>
            <a:r>
              <a:rPr lang="en-US" altLang="ko-KR" sz="2400" b="1" dirty="0" smtClean="0">
                <a:solidFill>
                  <a:srgbClr val="002060"/>
                </a:solidFill>
                <a:latin typeface="나눔고딕 ExtraBold" pitchFamily="50" charset="-127"/>
                <a:ea typeface="나눔고딕 ExtraBold" pitchFamily="50" charset="-127"/>
              </a:rPr>
              <a:t>HDFS(</a:t>
            </a:r>
            <a:r>
              <a:rPr lang="ko-KR" altLang="en-US" sz="2400" b="1" dirty="0" err="1" smtClean="0">
                <a:solidFill>
                  <a:srgbClr val="002060"/>
                </a:solidFill>
                <a:latin typeface="나눔고딕 ExtraBold" pitchFamily="50" charset="-127"/>
                <a:ea typeface="나눔고딕 ExtraBold" pitchFamily="50" charset="-127"/>
              </a:rPr>
              <a:t>하둡분산파일시스템</a:t>
            </a:r>
            <a:r>
              <a:rPr lang="en-US" altLang="ko-KR" sz="2400" b="1" dirty="0" smtClean="0">
                <a:solidFill>
                  <a:srgbClr val="002060"/>
                </a:solidFill>
                <a:latin typeface="나눔고딕 ExtraBold" pitchFamily="50" charset="-127"/>
                <a:ea typeface="나눔고딕 ExtraBold" pitchFamily="50" charset="-127"/>
              </a:rPr>
              <a:t>)</a:t>
            </a:r>
            <a:endParaRPr lang="ko-KR" altLang="en-US" sz="2400" b="1" dirty="0">
              <a:solidFill>
                <a:srgbClr val="002060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0" y="764704"/>
            <a:ext cx="12192000" cy="0"/>
          </a:xfrm>
          <a:prstGeom prst="line">
            <a:avLst/>
          </a:prstGeom>
          <a:ln w="12382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 descr="C:\Documents and Settings\장형석\바탕 화면\빅데이타\COMMIC_HDFS\HDFS_TOON5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" y="1257154"/>
            <a:ext cx="12192000" cy="512417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1496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39349" y="116632"/>
            <a:ext cx="10468864" cy="648072"/>
          </a:xfrm>
        </p:spPr>
        <p:txBody>
          <a:bodyPr anchor="ctr">
            <a:normAutofit/>
          </a:bodyPr>
          <a:lstStyle/>
          <a:p>
            <a:pPr algn="l"/>
            <a:r>
              <a:rPr lang="en-US" altLang="ko-KR" sz="2400" b="1" dirty="0" smtClean="0">
                <a:solidFill>
                  <a:srgbClr val="002060"/>
                </a:solidFill>
                <a:latin typeface="나눔고딕 ExtraBold" pitchFamily="50" charset="-127"/>
                <a:ea typeface="나눔고딕 ExtraBold" pitchFamily="50" charset="-127"/>
              </a:rPr>
              <a:t>HDFS(</a:t>
            </a:r>
            <a:r>
              <a:rPr lang="ko-KR" altLang="en-US" sz="2400" b="1" dirty="0" err="1" smtClean="0">
                <a:solidFill>
                  <a:srgbClr val="002060"/>
                </a:solidFill>
                <a:latin typeface="나눔고딕 ExtraBold" pitchFamily="50" charset="-127"/>
                <a:ea typeface="나눔고딕 ExtraBold" pitchFamily="50" charset="-127"/>
              </a:rPr>
              <a:t>하둡분산파일시스템</a:t>
            </a:r>
            <a:r>
              <a:rPr lang="en-US" altLang="ko-KR" sz="2400" b="1" dirty="0" smtClean="0">
                <a:solidFill>
                  <a:srgbClr val="002060"/>
                </a:solidFill>
                <a:latin typeface="나눔고딕 ExtraBold" pitchFamily="50" charset="-127"/>
                <a:ea typeface="나눔고딕 ExtraBold" pitchFamily="50" charset="-127"/>
              </a:rPr>
              <a:t>)</a:t>
            </a:r>
            <a:endParaRPr lang="ko-KR" altLang="en-US" sz="2400" b="1" dirty="0">
              <a:solidFill>
                <a:srgbClr val="002060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0" y="764704"/>
            <a:ext cx="12192000" cy="0"/>
          </a:xfrm>
          <a:prstGeom prst="line">
            <a:avLst/>
          </a:prstGeom>
          <a:ln w="12382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46" name="Picture 2" descr="C:\Documents and Settings\장형석\바탕 화면\빅데이타\COMMIC_HDFS\HDFS_TOON6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" y="1268760"/>
            <a:ext cx="12192000" cy="512417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28860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39349" y="116632"/>
            <a:ext cx="10468864" cy="648072"/>
          </a:xfrm>
        </p:spPr>
        <p:txBody>
          <a:bodyPr anchor="ctr">
            <a:normAutofit/>
          </a:bodyPr>
          <a:lstStyle/>
          <a:p>
            <a:pPr algn="l"/>
            <a:r>
              <a:rPr lang="en-US" altLang="ko-KR" sz="2400" b="1" dirty="0" smtClean="0">
                <a:solidFill>
                  <a:srgbClr val="002060"/>
                </a:solidFill>
                <a:latin typeface="나눔고딕 ExtraBold" pitchFamily="50" charset="-127"/>
                <a:ea typeface="나눔고딕 ExtraBold" pitchFamily="50" charset="-127"/>
              </a:rPr>
              <a:t>HDFS(</a:t>
            </a:r>
            <a:r>
              <a:rPr lang="ko-KR" altLang="en-US" sz="2400" b="1" dirty="0" err="1" smtClean="0">
                <a:solidFill>
                  <a:srgbClr val="002060"/>
                </a:solidFill>
                <a:latin typeface="나눔고딕 ExtraBold" pitchFamily="50" charset="-127"/>
                <a:ea typeface="나눔고딕 ExtraBold" pitchFamily="50" charset="-127"/>
              </a:rPr>
              <a:t>하둡분산파일시스템</a:t>
            </a:r>
            <a:r>
              <a:rPr lang="en-US" altLang="ko-KR" sz="2400" b="1" dirty="0" smtClean="0">
                <a:solidFill>
                  <a:srgbClr val="002060"/>
                </a:solidFill>
                <a:latin typeface="나눔고딕 ExtraBold" pitchFamily="50" charset="-127"/>
                <a:ea typeface="나눔고딕 ExtraBold" pitchFamily="50" charset="-127"/>
              </a:rPr>
              <a:t>)</a:t>
            </a:r>
            <a:endParaRPr lang="ko-KR" altLang="en-US" sz="2400" b="1" dirty="0">
              <a:solidFill>
                <a:srgbClr val="002060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0" y="764704"/>
            <a:ext cx="12192000" cy="0"/>
          </a:xfrm>
          <a:prstGeom prst="line">
            <a:avLst/>
          </a:prstGeom>
          <a:ln w="12382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0" name="Picture 2" descr="C:\Documents and Settings\장형석\바탕 화면\빅데이타\COMMIC_HDFS\HDFS_TOON7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" y="1268760"/>
            <a:ext cx="12192000" cy="512417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16380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39349" y="116632"/>
            <a:ext cx="10468864" cy="648072"/>
          </a:xfrm>
        </p:spPr>
        <p:txBody>
          <a:bodyPr anchor="ctr">
            <a:normAutofit/>
          </a:bodyPr>
          <a:lstStyle/>
          <a:p>
            <a:pPr algn="l"/>
            <a:r>
              <a:rPr lang="en-US" altLang="ko-KR" sz="2400" b="1" dirty="0" smtClean="0">
                <a:solidFill>
                  <a:srgbClr val="002060"/>
                </a:solidFill>
                <a:latin typeface="나눔고딕 ExtraBold" pitchFamily="50" charset="-127"/>
                <a:ea typeface="나눔고딕 ExtraBold" pitchFamily="50" charset="-127"/>
              </a:rPr>
              <a:t>HDFS(</a:t>
            </a:r>
            <a:r>
              <a:rPr lang="ko-KR" altLang="en-US" sz="2400" b="1" dirty="0" err="1" smtClean="0">
                <a:solidFill>
                  <a:srgbClr val="002060"/>
                </a:solidFill>
                <a:latin typeface="나눔고딕 ExtraBold" pitchFamily="50" charset="-127"/>
                <a:ea typeface="나눔고딕 ExtraBold" pitchFamily="50" charset="-127"/>
              </a:rPr>
              <a:t>하둡분산파일시스템</a:t>
            </a:r>
            <a:r>
              <a:rPr lang="en-US" altLang="ko-KR" sz="2400" b="1" dirty="0" smtClean="0">
                <a:solidFill>
                  <a:srgbClr val="002060"/>
                </a:solidFill>
                <a:latin typeface="나눔고딕 ExtraBold" pitchFamily="50" charset="-127"/>
                <a:ea typeface="나눔고딕 ExtraBold" pitchFamily="50" charset="-127"/>
              </a:rPr>
              <a:t>)</a:t>
            </a:r>
            <a:endParaRPr lang="ko-KR" altLang="en-US" sz="2400" b="1" dirty="0">
              <a:solidFill>
                <a:srgbClr val="002060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0" y="764704"/>
            <a:ext cx="12192000" cy="0"/>
          </a:xfrm>
          <a:prstGeom prst="line">
            <a:avLst/>
          </a:prstGeom>
          <a:ln w="12382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94" name="Picture 2" descr="C:\Documents and Settings\장형석\바탕 화면\빅데이타\COMMIC_HDFS\HDFS_TOON8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" y="1268760"/>
            <a:ext cx="12192000" cy="512417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94208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39349" y="116632"/>
            <a:ext cx="10468864" cy="648072"/>
          </a:xfrm>
        </p:spPr>
        <p:txBody>
          <a:bodyPr anchor="ctr">
            <a:normAutofit/>
          </a:bodyPr>
          <a:lstStyle/>
          <a:p>
            <a:pPr algn="l"/>
            <a:r>
              <a:rPr lang="en-US" altLang="ko-KR" sz="2400" b="1" dirty="0" smtClean="0">
                <a:solidFill>
                  <a:srgbClr val="002060"/>
                </a:solidFill>
                <a:latin typeface="나눔고딕 ExtraBold" pitchFamily="50" charset="-127"/>
                <a:ea typeface="나눔고딕 ExtraBold" pitchFamily="50" charset="-127"/>
              </a:rPr>
              <a:t>HDFS(</a:t>
            </a:r>
            <a:r>
              <a:rPr lang="ko-KR" altLang="en-US" sz="2400" b="1" dirty="0" err="1" smtClean="0">
                <a:solidFill>
                  <a:srgbClr val="002060"/>
                </a:solidFill>
                <a:latin typeface="나눔고딕 ExtraBold" pitchFamily="50" charset="-127"/>
                <a:ea typeface="나눔고딕 ExtraBold" pitchFamily="50" charset="-127"/>
              </a:rPr>
              <a:t>하둡분산파일시스템</a:t>
            </a:r>
            <a:r>
              <a:rPr lang="en-US" altLang="ko-KR" sz="2400" b="1" dirty="0" smtClean="0">
                <a:solidFill>
                  <a:srgbClr val="002060"/>
                </a:solidFill>
                <a:latin typeface="나눔고딕 ExtraBold" pitchFamily="50" charset="-127"/>
                <a:ea typeface="나눔고딕 ExtraBold" pitchFamily="50" charset="-127"/>
              </a:rPr>
              <a:t>)</a:t>
            </a:r>
            <a:endParaRPr lang="ko-KR" altLang="en-US" sz="2400" b="1" dirty="0">
              <a:solidFill>
                <a:srgbClr val="002060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0" y="764704"/>
            <a:ext cx="12192000" cy="0"/>
          </a:xfrm>
          <a:prstGeom prst="line">
            <a:avLst/>
          </a:prstGeom>
          <a:ln w="12382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18" name="Picture 2" descr="C:\Documents and Settings\장형석\바탕 화면\빅데이타\COMMIC_HDFS\HDFS_TOON9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" y="1257154"/>
            <a:ext cx="12192000" cy="512417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922689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6" y="305361"/>
            <a:ext cx="7226905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dirty="0"/>
              <a:t>Hadoop </a:t>
            </a:r>
            <a:r>
              <a:rPr lang="ko-KR" altLang="en-US" b="1" dirty="0" smtClean="0"/>
              <a:t> </a:t>
            </a:r>
            <a:endParaRPr lang="ko-KR" altLang="en-US" b="1" dirty="0"/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68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49317" y="1087114"/>
            <a:ext cx="108545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altLang="ko-KR" sz="2000" b="1" dirty="0" smtClean="0">
                <a:solidFill>
                  <a:srgbClr val="C00000"/>
                </a:solidFill>
              </a:rPr>
              <a:t>HDFS(</a:t>
            </a:r>
            <a:r>
              <a:rPr lang="en-US" altLang="ko-KR" sz="2000" b="1" dirty="0" err="1" smtClean="0">
                <a:solidFill>
                  <a:srgbClr val="C00000"/>
                </a:solidFill>
              </a:rPr>
              <a:t>Hadoop</a:t>
            </a:r>
            <a:r>
              <a:rPr lang="ko-KR" altLang="en-US" sz="2000" b="1" dirty="0" smtClean="0">
                <a:solidFill>
                  <a:srgbClr val="C00000"/>
                </a:solidFill>
              </a:rPr>
              <a:t>  </a:t>
            </a:r>
            <a:r>
              <a:rPr lang="en-US" altLang="ko-KR" sz="2000" b="1" dirty="0" smtClean="0">
                <a:solidFill>
                  <a:srgbClr val="C00000"/>
                </a:solidFill>
              </a:rPr>
              <a:t>Distributed File System)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49317" y="1661177"/>
            <a:ext cx="1085455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dirty="0"/>
              <a:t>HDFS</a:t>
            </a:r>
            <a:r>
              <a:rPr lang="ko-KR" altLang="en-US" sz="2000" dirty="0"/>
              <a:t>는 파일의 분산 저장이 목적입니다</a:t>
            </a:r>
            <a:r>
              <a:rPr lang="en-US" altLang="ko-KR" sz="2000" dirty="0"/>
              <a:t>.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dirty="0"/>
              <a:t>HDFS</a:t>
            </a:r>
            <a:r>
              <a:rPr lang="ko-KR" altLang="en-US" sz="2000" dirty="0"/>
              <a:t>는 </a:t>
            </a:r>
            <a:r>
              <a:rPr lang="en-US" altLang="ko-KR" sz="2000" dirty="0"/>
              <a:t>name </a:t>
            </a:r>
            <a:r>
              <a:rPr lang="ko-KR" altLang="en-US" sz="2000" dirty="0" err="1"/>
              <a:t>노드와</a:t>
            </a:r>
            <a:r>
              <a:rPr lang="ko-KR" altLang="en-US" sz="2000" dirty="0"/>
              <a:t> </a:t>
            </a:r>
            <a:r>
              <a:rPr lang="en-US" altLang="ko-KR" sz="2000" dirty="0"/>
              <a:t>data </a:t>
            </a:r>
            <a:r>
              <a:rPr lang="ko-KR" altLang="en-US" sz="2000" dirty="0" err="1"/>
              <a:t>노드로</a:t>
            </a:r>
            <a:r>
              <a:rPr lang="ko-KR" altLang="en-US" sz="2000" dirty="0"/>
              <a:t> 구성됩니다</a:t>
            </a:r>
            <a:r>
              <a:rPr lang="en-US" altLang="ko-KR" sz="2000" dirty="0"/>
              <a:t>.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dirty="0"/>
              <a:t>name</a:t>
            </a:r>
            <a:r>
              <a:rPr lang="ko-KR" altLang="en-US" sz="2000" dirty="0" err="1"/>
              <a:t>노드는</a:t>
            </a:r>
            <a:r>
              <a:rPr lang="ko-KR" altLang="en-US" sz="2000" dirty="0"/>
              <a:t> </a:t>
            </a:r>
            <a:r>
              <a:rPr lang="en-US" altLang="ko-KR" sz="2000" dirty="0"/>
              <a:t>master</a:t>
            </a:r>
            <a:r>
              <a:rPr lang="ko-KR" altLang="en-US" sz="2000" dirty="0"/>
              <a:t>와 </a:t>
            </a:r>
            <a:r>
              <a:rPr lang="en-US" altLang="ko-KR" sz="2000" dirty="0"/>
              <a:t>secondary </a:t>
            </a:r>
            <a:r>
              <a:rPr lang="ko-KR" altLang="en-US" sz="2000" dirty="0" err="1"/>
              <a:t>노드</a:t>
            </a:r>
            <a:r>
              <a:rPr lang="en-US" altLang="ko-KR" sz="2000" dirty="0"/>
              <a:t>(</a:t>
            </a:r>
            <a:r>
              <a:rPr lang="ko-KR" altLang="en-US" sz="2000" dirty="0"/>
              <a:t>보조 </a:t>
            </a:r>
            <a:r>
              <a:rPr lang="ko-KR" altLang="en-US" sz="2000" dirty="0" err="1"/>
              <a:t>노드</a:t>
            </a:r>
            <a:r>
              <a:rPr lang="en-US" altLang="ko-KR" sz="2000" dirty="0"/>
              <a:t>)</a:t>
            </a:r>
            <a:r>
              <a:rPr lang="ko-KR" altLang="en-US" sz="2000" dirty="0"/>
              <a:t>로 구성될 수 있습니다</a:t>
            </a:r>
            <a:r>
              <a:rPr lang="en-US" altLang="ko-KR" sz="2000" dirty="0"/>
              <a:t>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000" dirty="0" err="1"/>
              <a:t>보조노드는</a:t>
            </a:r>
            <a:r>
              <a:rPr lang="ko-KR" altLang="en-US" sz="2000" dirty="0"/>
              <a:t> 마스터 </a:t>
            </a:r>
            <a:r>
              <a:rPr lang="ko-KR" altLang="en-US" sz="2000" dirty="0" err="1"/>
              <a:t>노드의</a:t>
            </a:r>
            <a:r>
              <a:rPr lang="ko-KR" altLang="en-US" sz="2000" dirty="0"/>
              <a:t> 백업 </a:t>
            </a:r>
            <a:r>
              <a:rPr lang="ko-KR" altLang="en-US" sz="2000" dirty="0" err="1"/>
              <a:t>노드가</a:t>
            </a:r>
            <a:r>
              <a:rPr lang="ko-KR" altLang="en-US" sz="2000" dirty="0"/>
              <a:t> 아닙니다</a:t>
            </a:r>
            <a:r>
              <a:rPr lang="en-US" altLang="ko-KR" sz="2000" dirty="0"/>
              <a:t>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dirty="0"/>
              <a:t>HDFS</a:t>
            </a:r>
            <a:r>
              <a:rPr lang="ko-KR" altLang="en-US" sz="2000" dirty="0"/>
              <a:t>를 이용하면 저가의 컴퓨터로 대 용량 데이터를 저장할 수 있는 시스템을 구축할 수 있습니다</a:t>
            </a:r>
            <a:r>
              <a:rPr lang="en-US" altLang="ko-KR" sz="2000" dirty="0"/>
              <a:t>.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000" dirty="0" err="1"/>
              <a:t>무중단</a:t>
            </a:r>
            <a:r>
              <a:rPr lang="ko-KR" altLang="en-US" sz="2000" dirty="0"/>
              <a:t> 용량 확장</a:t>
            </a:r>
            <a:r>
              <a:rPr lang="en-US" altLang="ko-KR" sz="2000" dirty="0"/>
              <a:t>(Scale out) </a:t>
            </a:r>
            <a:r>
              <a:rPr lang="ko-KR" altLang="en-US" sz="2000" dirty="0"/>
              <a:t>방식을 지원하므로 </a:t>
            </a:r>
            <a:r>
              <a:rPr lang="ko-KR" altLang="en-US" sz="2000" dirty="0" err="1"/>
              <a:t>노드의</a:t>
            </a:r>
            <a:r>
              <a:rPr lang="ko-KR" altLang="en-US" sz="2000" dirty="0"/>
              <a:t> 추가</a:t>
            </a:r>
            <a:r>
              <a:rPr lang="en-US" altLang="ko-KR" sz="2000" dirty="0"/>
              <a:t>, </a:t>
            </a:r>
            <a:r>
              <a:rPr lang="ko-KR" altLang="en-US" sz="2000" dirty="0"/>
              <a:t>제거 등 관리 관점 유리합니다</a:t>
            </a:r>
            <a:r>
              <a:rPr lang="en-US" altLang="ko-KR" sz="2000" dirty="0"/>
              <a:t>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000" dirty="0"/>
              <a:t>블록단위로 파일을 관리하며</a:t>
            </a:r>
            <a:r>
              <a:rPr lang="en-US" altLang="ko-KR" sz="2000" dirty="0"/>
              <a:t>, </a:t>
            </a:r>
            <a:r>
              <a:rPr lang="ko-KR" altLang="en-US" sz="2000" dirty="0"/>
              <a:t>복제 기능을 통해 안정성 및 신뢰성을 보장합니다</a:t>
            </a:r>
            <a:r>
              <a:rPr lang="en-US" altLang="ko-KR" sz="2000" dirty="0"/>
              <a:t>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000" dirty="0"/>
              <a:t>디폴트 블록단위는 </a:t>
            </a:r>
            <a:r>
              <a:rPr lang="en-US" altLang="ko-KR" sz="2000" dirty="0"/>
              <a:t>64Mbyre</a:t>
            </a:r>
            <a:r>
              <a:rPr lang="ko-KR" altLang="en-US" sz="2000" dirty="0"/>
              <a:t>입니다</a:t>
            </a:r>
            <a:r>
              <a:rPr lang="en-US" altLang="ko-KR" sz="2000" dirty="0"/>
              <a:t>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dirty="0"/>
              <a:t>1</a:t>
            </a:r>
            <a:r>
              <a:rPr lang="ko-KR" altLang="en-US" sz="2000" dirty="0"/>
              <a:t>대의 마스터 서버에 </a:t>
            </a:r>
            <a:r>
              <a:rPr lang="en-US" altLang="ko-KR" sz="2000" dirty="0"/>
              <a:t>4000</a:t>
            </a:r>
            <a:r>
              <a:rPr lang="ko-KR" altLang="en-US" sz="2000" dirty="0"/>
              <a:t>개 이상의 데이터 </a:t>
            </a:r>
            <a:r>
              <a:rPr lang="ko-KR" altLang="en-US" sz="2000" dirty="0" err="1"/>
              <a:t>노드를</a:t>
            </a:r>
            <a:r>
              <a:rPr lang="ko-KR" altLang="en-US" sz="2000" dirty="0"/>
              <a:t> 운영할 수 있으며</a:t>
            </a:r>
            <a:r>
              <a:rPr lang="en-US" altLang="ko-KR" sz="2000" dirty="0"/>
              <a:t>, </a:t>
            </a:r>
            <a:r>
              <a:rPr lang="ko-KR" altLang="en-US" sz="2000" dirty="0"/>
              <a:t>코어는 </a:t>
            </a:r>
            <a:r>
              <a:rPr lang="ko-KR" altLang="en-US" sz="2000" dirty="0" err="1"/>
              <a:t>파이썬</a:t>
            </a:r>
            <a:r>
              <a:rPr lang="en-US" altLang="ko-KR" sz="2000" dirty="0"/>
              <a:t>, </a:t>
            </a:r>
            <a:r>
              <a:rPr lang="en-US" altLang="ko-KR" sz="2000" dirty="0" err="1" smtClean="0"/>
              <a:t>Java,C</a:t>
            </a:r>
            <a:r>
              <a:rPr lang="en-US" altLang="ko-KR" sz="2000" dirty="0" smtClean="0"/>
              <a:t>/C</a:t>
            </a:r>
            <a:r>
              <a:rPr lang="en-US" altLang="ko-KR" sz="2000" dirty="0"/>
              <a:t>++</a:t>
            </a:r>
            <a:r>
              <a:rPr lang="ko-KR" altLang="en-US" sz="2000" dirty="0"/>
              <a:t>등을 지원하고 있습니다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473758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6" y="305361"/>
            <a:ext cx="7226905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dirty="0"/>
              <a:t>Hadoop </a:t>
            </a:r>
            <a:r>
              <a:rPr lang="ko-KR" altLang="en-US" b="1" dirty="0" smtClean="0"/>
              <a:t> </a:t>
            </a:r>
            <a:endParaRPr lang="ko-KR" altLang="en-US" b="1" dirty="0"/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69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49317" y="887059"/>
            <a:ext cx="108545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altLang="ko-KR" sz="2000" b="1" dirty="0" smtClean="0">
                <a:solidFill>
                  <a:srgbClr val="C00000"/>
                </a:solidFill>
              </a:rPr>
              <a:t>Hadoop </a:t>
            </a:r>
            <a:r>
              <a:rPr lang="ko-KR" altLang="en-US" sz="2000" b="1" dirty="0" smtClean="0">
                <a:solidFill>
                  <a:srgbClr val="C00000"/>
                </a:solidFill>
              </a:rPr>
              <a:t>동작 모드</a:t>
            </a:r>
            <a:r>
              <a:rPr lang="en-US" altLang="ko-KR" sz="2000" b="1" dirty="0" smtClean="0">
                <a:solidFill>
                  <a:srgbClr val="C00000"/>
                </a:solidFill>
              </a:rPr>
              <a:t> </a:t>
            </a:r>
            <a:r>
              <a:rPr lang="ko-KR" altLang="en-US" sz="2000" b="1" dirty="0" smtClean="0">
                <a:solidFill>
                  <a:srgbClr val="C00000"/>
                </a:solidFill>
              </a:rPr>
              <a:t> </a:t>
            </a:r>
            <a:endParaRPr lang="en-US" altLang="ko-KR" sz="2000" b="1" dirty="0" smtClean="0">
              <a:solidFill>
                <a:srgbClr val="C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49317" y="1356029"/>
            <a:ext cx="11390586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dirty="0" smtClean="0"/>
              <a:t>로컬 모드</a:t>
            </a:r>
            <a:endParaRPr lang="en-US" altLang="ko-KR" sz="2000" dirty="0" smtClean="0"/>
          </a:p>
          <a:p>
            <a:pPr lvl="1"/>
            <a:r>
              <a:rPr lang="ko-KR" altLang="en-US" sz="2000" dirty="0" smtClean="0"/>
              <a:t>한 대의 서버 상에 </a:t>
            </a:r>
            <a:r>
              <a:rPr lang="en-US" altLang="ko-KR" sz="2000" dirty="0" smtClean="0"/>
              <a:t>HDFS</a:t>
            </a:r>
            <a:r>
              <a:rPr lang="ko-KR" altLang="en-US" sz="2000" dirty="0" smtClean="0"/>
              <a:t>를 사용하지 않고 </a:t>
            </a:r>
            <a:r>
              <a:rPr lang="en-US" altLang="ko-KR" sz="2000" dirty="0" smtClean="0"/>
              <a:t>MapReduce </a:t>
            </a:r>
            <a:r>
              <a:rPr lang="ko-KR" altLang="en-US" sz="2000" dirty="0" smtClean="0"/>
              <a:t>동작 환경을 구축하다</a:t>
            </a:r>
            <a:endParaRPr lang="en-US" altLang="ko-KR" sz="2000" dirty="0" smtClean="0"/>
          </a:p>
          <a:p>
            <a:pPr lvl="1"/>
            <a:r>
              <a:rPr lang="en-US" altLang="ko-KR" sz="2000" dirty="0" smtClean="0"/>
              <a:t>HDFS</a:t>
            </a:r>
            <a:r>
              <a:rPr lang="ko-KR" altLang="en-US" sz="2000" dirty="0" smtClean="0"/>
              <a:t>를 사용하지 않기 때문에 </a:t>
            </a:r>
            <a:r>
              <a:rPr lang="en-US" altLang="ko-KR" sz="2000" dirty="0" err="1" smtClean="0"/>
              <a:t>NameNode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프로세스</a:t>
            </a:r>
            <a:r>
              <a:rPr lang="en-US" altLang="ko-KR" sz="2000" dirty="0" smtClean="0"/>
              <a:t>, </a:t>
            </a:r>
            <a:r>
              <a:rPr lang="en-US" altLang="ko-KR" sz="2000" dirty="0" err="1" smtClean="0"/>
              <a:t>DataNode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프로세스로도 동작하지 않음</a:t>
            </a:r>
            <a:endParaRPr lang="en-US" altLang="ko-KR" sz="2000" dirty="0"/>
          </a:p>
          <a:p>
            <a:pPr lvl="1"/>
            <a:r>
              <a:rPr lang="ko-KR" altLang="en-US" sz="2000" dirty="0" smtClean="0"/>
              <a:t>단일 자바 프로세스로 실행되기 때문에 </a:t>
            </a:r>
            <a:r>
              <a:rPr lang="en-US" altLang="ko-KR" sz="2000" dirty="0" err="1" smtClean="0"/>
              <a:t>JobTracker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프로세스</a:t>
            </a:r>
            <a:r>
              <a:rPr lang="en-US" altLang="ko-KR" sz="2000" dirty="0" smtClean="0"/>
              <a:t>, </a:t>
            </a:r>
            <a:r>
              <a:rPr lang="en-US" altLang="ko-KR" sz="2000" dirty="0" err="1" smtClean="0"/>
              <a:t>TaskTracker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프로세스 모두 동작하지 않는다</a:t>
            </a:r>
            <a:r>
              <a:rPr lang="en-US" altLang="ko-KR" sz="2000" dirty="0" smtClean="0"/>
              <a:t>.</a:t>
            </a:r>
          </a:p>
          <a:p>
            <a:pPr lvl="1"/>
            <a:r>
              <a:rPr lang="en-US" altLang="ko-KR" sz="2000" dirty="0" smtClean="0"/>
              <a:t>MapReduce </a:t>
            </a:r>
            <a:r>
              <a:rPr lang="ko-KR" altLang="en-US" sz="2000" dirty="0" smtClean="0"/>
              <a:t>동작만 검증</a:t>
            </a:r>
            <a:endParaRPr lang="en-US" altLang="ko-KR" sz="2000" dirty="0" smtClean="0"/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2000" dirty="0" smtClean="0"/>
              <a:t>유사분산모드</a:t>
            </a:r>
            <a:endParaRPr lang="en-US" altLang="ko-KR" sz="2000" dirty="0" smtClean="0"/>
          </a:p>
          <a:p>
            <a:pPr lvl="1"/>
            <a:r>
              <a:rPr lang="ko-KR" altLang="en-US" sz="2000" dirty="0" smtClean="0"/>
              <a:t>한 대의 서버 상에 </a:t>
            </a:r>
            <a:r>
              <a:rPr lang="en-US" altLang="ko-KR" sz="2000" dirty="0" smtClean="0"/>
              <a:t>HDFS</a:t>
            </a:r>
            <a:r>
              <a:rPr lang="ko-KR" altLang="en-US" sz="2000" dirty="0" smtClean="0"/>
              <a:t>를 사용한 </a:t>
            </a:r>
            <a:r>
              <a:rPr lang="en-US" altLang="ko-KR" sz="2000" dirty="0" smtClean="0"/>
              <a:t>MapReduce </a:t>
            </a:r>
            <a:r>
              <a:rPr lang="ko-KR" altLang="en-US" sz="2000" dirty="0" smtClean="0"/>
              <a:t>동작 환경을 구축한다</a:t>
            </a:r>
            <a:r>
              <a:rPr lang="en-US" altLang="ko-KR" sz="2000" dirty="0" smtClean="0"/>
              <a:t>.</a:t>
            </a:r>
          </a:p>
          <a:p>
            <a:pPr lvl="1"/>
            <a:r>
              <a:rPr lang="en-US" altLang="ko-KR" sz="2000" dirty="0" err="1" smtClean="0"/>
              <a:t>NameNode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프로세스</a:t>
            </a:r>
            <a:r>
              <a:rPr lang="en-US" altLang="ko-KR" sz="2000" dirty="0" smtClean="0"/>
              <a:t>, </a:t>
            </a:r>
            <a:r>
              <a:rPr lang="en-US" altLang="ko-KR" sz="2000" dirty="0" err="1" smtClean="0"/>
              <a:t>DataNode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프로세스 모두 한 대의 서버 상에서 동작</a:t>
            </a:r>
            <a:endParaRPr lang="en-US" altLang="ko-KR" sz="2000" dirty="0" smtClean="0"/>
          </a:p>
          <a:p>
            <a:pPr lvl="1"/>
            <a:r>
              <a:rPr lang="en-US" altLang="ko-KR" sz="2000" dirty="0" err="1" smtClean="0"/>
              <a:t>JobTracker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프로세스</a:t>
            </a:r>
            <a:r>
              <a:rPr lang="en-US" altLang="ko-KR" sz="2000" dirty="0" smtClean="0"/>
              <a:t>, Task Tracker </a:t>
            </a:r>
            <a:r>
              <a:rPr lang="ko-KR" altLang="en-US" sz="2000" dirty="0" smtClean="0"/>
              <a:t>프로세스 모두 한 대의 서버상에서 동작</a:t>
            </a:r>
            <a:endParaRPr lang="en-US" altLang="ko-KR" sz="2000" dirty="0" smtClean="0"/>
          </a:p>
          <a:p>
            <a:pPr lvl="1"/>
            <a:r>
              <a:rPr lang="en-US" altLang="ko-KR" sz="2000" dirty="0" smtClean="0"/>
              <a:t>HDFS/MapReduce </a:t>
            </a:r>
            <a:r>
              <a:rPr lang="ko-KR" altLang="en-US" sz="2000" dirty="0" smtClean="0"/>
              <a:t>동작 검증</a:t>
            </a:r>
            <a:r>
              <a:rPr lang="en-US" altLang="ko-KR" sz="2000" dirty="0" smtClean="0"/>
              <a:t>, Hadoop </a:t>
            </a:r>
            <a:r>
              <a:rPr lang="ko-KR" altLang="en-US" sz="2000" dirty="0" smtClean="0"/>
              <a:t>애플리케이션 기능 검증</a:t>
            </a:r>
            <a:endParaRPr lang="en-US" altLang="ko-KR" sz="2000" dirty="0" smtClean="0"/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2000" dirty="0" smtClean="0"/>
              <a:t>완전 분산 모드</a:t>
            </a:r>
            <a:endParaRPr lang="en-US" altLang="ko-KR" sz="2000" dirty="0" smtClean="0"/>
          </a:p>
          <a:p>
            <a:pPr lvl="1"/>
            <a:r>
              <a:rPr lang="ko-KR" altLang="en-US" sz="2000" dirty="0" smtClean="0"/>
              <a:t>여러 대의 서버 상에 </a:t>
            </a:r>
            <a:r>
              <a:rPr lang="en-US" altLang="ko-KR" sz="2000" dirty="0" smtClean="0"/>
              <a:t>HDFS</a:t>
            </a:r>
            <a:r>
              <a:rPr lang="ko-KR" altLang="en-US" sz="2000" dirty="0" smtClean="0"/>
              <a:t>를 사용한 </a:t>
            </a:r>
            <a:r>
              <a:rPr lang="en-US" altLang="ko-KR" sz="2000" dirty="0" smtClean="0"/>
              <a:t>MapReduce </a:t>
            </a:r>
            <a:r>
              <a:rPr lang="ko-KR" altLang="en-US" sz="2000" dirty="0" smtClean="0"/>
              <a:t>동작환경을 구축한다</a:t>
            </a:r>
            <a:r>
              <a:rPr lang="en-US" altLang="ko-KR" sz="2000" dirty="0" smtClean="0"/>
              <a:t>.</a:t>
            </a:r>
          </a:p>
          <a:p>
            <a:pPr lvl="1"/>
            <a:r>
              <a:rPr lang="ko-KR" altLang="en-US" sz="2000" dirty="0" smtClean="0"/>
              <a:t>상용 환경 구축</a:t>
            </a:r>
            <a:r>
              <a:rPr lang="en-US" altLang="ko-KR" sz="2000" dirty="0" smtClean="0"/>
              <a:t>, </a:t>
            </a:r>
            <a:r>
              <a:rPr lang="ko-KR" altLang="en-US" sz="2000" dirty="0" err="1" smtClean="0"/>
              <a:t>노드</a:t>
            </a:r>
            <a:r>
              <a:rPr lang="ko-KR" altLang="en-US" sz="2000" dirty="0" smtClean="0"/>
              <a:t> 간 통신을 포함한 </a:t>
            </a:r>
            <a:r>
              <a:rPr lang="en-US" altLang="ko-KR" sz="2000" dirty="0" smtClean="0"/>
              <a:t>HDFS/MapReduce </a:t>
            </a:r>
            <a:r>
              <a:rPr lang="ko-KR" altLang="en-US" sz="2000" dirty="0" smtClean="0"/>
              <a:t>동작 검증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성능 등의 </a:t>
            </a:r>
            <a:r>
              <a:rPr lang="ko-KR" altLang="en-US" sz="2000" dirty="0" err="1" smtClean="0"/>
              <a:t>비기능</a:t>
            </a:r>
            <a:r>
              <a:rPr lang="ko-KR" altLang="en-US" sz="2000" dirty="0" smtClean="0"/>
              <a:t> 요건을 포함한 애플리케이션 </a:t>
            </a:r>
            <a:r>
              <a:rPr lang="ko-KR" altLang="en-US" sz="2000" dirty="0" err="1" smtClean="0"/>
              <a:t>검즘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918415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7"/>
          <p:cNvSpPr txBox="1">
            <a:spLocks/>
          </p:cNvSpPr>
          <p:nvPr/>
        </p:nvSpPr>
        <p:spPr bwMode="auto">
          <a:xfrm>
            <a:off x="392418" y="1008039"/>
            <a:ext cx="80286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Blip>
                <a:blip r:embed="rId3"/>
              </a:buBlip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pPr>
              <a:buFont typeface="휴먼편지체" panose="02030504000101010101" pitchFamily="18" charset="-127"/>
              <a:buChar char="◈"/>
            </a:pPr>
            <a:r>
              <a:rPr lang="ko-KR" altLang="en-US" sz="1800" dirty="0" smtClean="0"/>
              <a:t>데이터와 </a:t>
            </a:r>
            <a:r>
              <a:rPr lang="ko-KR" altLang="en-US" sz="1800" dirty="0" err="1" smtClean="0"/>
              <a:t>빅데이터의</a:t>
            </a:r>
            <a:r>
              <a:rPr lang="ko-KR" altLang="en-US" sz="1800" dirty="0" smtClean="0"/>
              <a:t> 차이점</a:t>
            </a:r>
            <a:endParaRPr lang="en-US" altLang="ko-KR" sz="1800" dirty="0"/>
          </a:p>
        </p:txBody>
      </p:sp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8" y="305361"/>
            <a:ext cx="3504000" cy="432000"/>
          </a:xfrm>
        </p:spPr>
        <p:txBody>
          <a:bodyPr/>
          <a:lstStyle/>
          <a:p>
            <a:r>
              <a:rPr lang="en-US" altLang="ko-KR" b="1" dirty="0">
                <a:latin typeface="+mn-ea"/>
                <a:ea typeface="+mn-ea"/>
                <a:cs typeface="JBold" pitchFamily="18" charset="-127"/>
              </a:rPr>
              <a:t>1. </a:t>
            </a:r>
            <a:r>
              <a:rPr lang="ko-KR" altLang="en-US" b="1" dirty="0" err="1" smtClean="0">
                <a:latin typeface="+mn-ea"/>
                <a:ea typeface="+mn-ea"/>
                <a:cs typeface="JBold" pitchFamily="18" charset="-127"/>
              </a:rPr>
              <a:t>빅데이터</a:t>
            </a:r>
            <a:endParaRPr lang="ko-KR" altLang="en-US" sz="2000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7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1" name="Rectangle 14"/>
          <p:cNvSpPr txBox="1">
            <a:spLocks noChangeArrowheads="1"/>
          </p:cNvSpPr>
          <p:nvPr/>
        </p:nvSpPr>
        <p:spPr bwMode="gray">
          <a:xfrm>
            <a:off x="901702" y="1146539"/>
            <a:ext cx="10893350" cy="6737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57250" indent="-285750" algn="l" rtl="0" fontAlgn="base" latinLnBrk="1">
              <a:spcBef>
                <a:spcPct val="20000"/>
              </a:spcBef>
              <a:spcAft>
                <a:spcPct val="0"/>
              </a:spcAft>
              <a:buChar char="–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2pPr>
            <a:lvl3pPr marL="1276350" indent="-228600" algn="l" rtl="0" fontAlgn="base" latinLnBrk="1">
              <a:spcBef>
                <a:spcPct val="20000"/>
              </a:spcBef>
              <a:spcAft>
                <a:spcPct val="0"/>
              </a:spcAft>
              <a:buChar char="•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3pPr>
            <a:lvl4pPr marL="1695450" indent="-228600" algn="l" rtl="0" fontAlgn="base" latinLnBrk="1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4pPr>
            <a:lvl5pPr marL="21145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5pPr>
            <a:lvl6pPr marL="25717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6pPr>
            <a:lvl7pPr marL="30289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7pPr>
            <a:lvl8pPr marL="34861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8pPr>
            <a:lvl9pPr marL="39433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9pPr>
          </a:lstStyle>
          <a:p>
            <a:pPr lvl="0" defTabSz="914400">
              <a:defRPr/>
            </a:pPr>
            <a:r>
              <a:rPr lang="en-US" altLang="ko-KR" sz="1300" kern="0" noProof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endParaRPr lang="en-US" altLang="ko-KR" sz="1300" kern="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3316360"/>
              </p:ext>
            </p:extLst>
          </p:nvPr>
        </p:nvGraphicFramePr>
        <p:xfrm>
          <a:off x="671550" y="1453361"/>
          <a:ext cx="10793467" cy="2143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29665"/>
                <a:gridCol w="4150027"/>
                <a:gridCol w="4513775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</a:rPr>
                        <a:t>구분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</a:rPr>
                        <a:t>기존 데이터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 smtClean="0">
                          <a:solidFill>
                            <a:schemeClr val="tx1"/>
                          </a:solidFill>
                        </a:rPr>
                        <a:t>빅데이터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 smtClean="0"/>
                        <a:t>데이터 량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 err="1" smtClean="0"/>
                        <a:t>테라바이트</a:t>
                      </a:r>
                      <a:r>
                        <a:rPr lang="ko-KR" altLang="en-US" sz="1600" dirty="0" smtClean="0"/>
                        <a:t> 수준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 err="1" smtClean="0"/>
                        <a:t>페타바이트</a:t>
                      </a:r>
                      <a:r>
                        <a:rPr lang="ko-KR" altLang="en-US" sz="1600" dirty="0" smtClean="0"/>
                        <a:t> 이상</a:t>
                      </a:r>
                      <a:endParaRPr lang="ko-KR" alt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 smtClean="0"/>
                        <a:t>데이터 유형 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 smtClean="0"/>
                        <a:t>정형 데이터 중심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 err="1" smtClean="0"/>
                        <a:t>쇼셜</a:t>
                      </a:r>
                      <a:r>
                        <a:rPr lang="ko-KR" altLang="en-US" sz="1600" dirty="0" smtClean="0"/>
                        <a:t> 미디어 </a:t>
                      </a:r>
                      <a:r>
                        <a:rPr lang="en-US" altLang="ko-KR" sz="1600" dirty="0" smtClean="0"/>
                        <a:t>, </a:t>
                      </a:r>
                      <a:r>
                        <a:rPr lang="ko-KR" altLang="en-US" sz="1600" dirty="0" smtClean="0"/>
                        <a:t>로그 파일</a:t>
                      </a:r>
                      <a:r>
                        <a:rPr lang="en-US" altLang="ko-KR" sz="1600" dirty="0" smtClean="0"/>
                        <a:t>, </a:t>
                      </a:r>
                      <a:r>
                        <a:rPr lang="ko-KR" altLang="en-US" sz="1600" dirty="0" err="1" smtClean="0"/>
                        <a:t>스트리밍</a:t>
                      </a:r>
                      <a:r>
                        <a:rPr lang="en-US" altLang="ko-KR" sz="1600" dirty="0" smtClean="0"/>
                        <a:t>, </a:t>
                      </a:r>
                      <a:r>
                        <a:rPr lang="ko-KR" altLang="en-US" sz="1600" dirty="0" smtClean="0"/>
                        <a:t>동영상 등 비정형 데이터 중심</a:t>
                      </a:r>
                      <a:endParaRPr lang="ko-KR" alt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 smtClean="0"/>
                        <a:t>프로세스 및 기술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 smtClean="0"/>
                        <a:t>프로세스 및 기술이 상대적으로 단순</a:t>
                      </a:r>
                      <a:endParaRPr lang="en-US" altLang="ko-KR" sz="1600" dirty="0" smtClean="0"/>
                    </a:p>
                    <a:p>
                      <a:pPr algn="l" latinLnBrk="1"/>
                      <a:r>
                        <a:rPr lang="ko-KR" altLang="en-US" sz="1600" dirty="0" smtClean="0"/>
                        <a:t>처리</a:t>
                      </a:r>
                      <a:r>
                        <a:rPr lang="en-US" altLang="ko-KR" sz="1600" dirty="0" smtClean="0"/>
                        <a:t>/</a:t>
                      </a:r>
                      <a:r>
                        <a:rPr lang="ko-KR" altLang="en-US" sz="1600" dirty="0" smtClean="0"/>
                        <a:t>분석 과정이 정형화되어 있음</a:t>
                      </a:r>
                      <a:endParaRPr lang="en-US" altLang="ko-KR" sz="1600" dirty="0" smtClean="0"/>
                    </a:p>
                    <a:p>
                      <a:pPr algn="l" latinLnBrk="1"/>
                      <a:r>
                        <a:rPr lang="ko-KR" altLang="en-US" sz="1600" dirty="0" smtClean="0"/>
                        <a:t>원인</a:t>
                      </a:r>
                      <a:r>
                        <a:rPr lang="en-US" altLang="ko-KR" sz="1600" dirty="0" smtClean="0"/>
                        <a:t>/</a:t>
                      </a:r>
                      <a:r>
                        <a:rPr lang="ko-KR" altLang="en-US" sz="1600" dirty="0" smtClean="0"/>
                        <a:t>결과 중심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 smtClean="0"/>
                        <a:t>처리 복잡도가 높고 새로운 기술이 필요</a:t>
                      </a:r>
                      <a:endParaRPr lang="en-US" altLang="ko-KR" sz="1600" dirty="0" smtClean="0"/>
                    </a:p>
                    <a:p>
                      <a:pPr algn="l" latinLnBrk="1"/>
                      <a:r>
                        <a:rPr lang="ko-KR" altLang="en-US" sz="1600" dirty="0" smtClean="0"/>
                        <a:t>잘 정의된 데이터 모델</a:t>
                      </a:r>
                      <a:r>
                        <a:rPr lang="en-US" altLang="ko-KR" sz="1600" dirty="0" smtClean="0"/>
                        <a:t>, </a:t>
                      </a:r>
                      <a:r>
                        <a:rPr lang="ko-KR" altLang="en-US" sz="1600" dirty="0" smtClean="0"/>
                        <a:t>절차 등이 없음</a:t>
                      </a:r>
                      <a:endParaRPr lang="en-US" altLang="ko-KR" sz="1600" dirty="0" smtClean="0"/>
                    </a:p>
                    <a:p>
                      <a:pPr algn="l" latinLnBrk="1"/>
                      <a:r>
                        <a:rPr lang="ko-KR" altLang="en-US" sz="1600" dirty="0" smtClean="0"/>
                        <a:t>상관관계 중심</a:t>
                      </a:r>
                      <a:endParaRPr lang="ko-KR" altLang="en-US" sz="16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17339" y="3715687"/>
            <a:ext cx="6919242" cy="3142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아래쪽 화살표 7"/>
          <p:cNvSpPr/>
          <p:nvPr/>
        </p:nvSpPr>
        <p:spPr bwMode="gray">
          <a:xfrm>
            <a:off x="3820899" y="4774131"/>
            <a:ext cx="327590" cy="1126287"/>
          </a:xfrm>
          <a:prstGeom prst="downArrow">
            <a:avLst/>
          </a:prstGeom>
          <a:solidFill>
            <a:srgbClr val="C00000"/>
          </a:solidFill>
          <a:ln w="6350">
            <a:solidFill>
              <a:schemeClr val="tx1"/>
            </a:solidFill>
            <a:round/>
            <a:headEnd/>
            <a:tailEnd type="triangle" w="med" len="med"/>
          </a:ln>
          <a:extLst/>
        </p:spPr>
        <p:txBody>
          <a:bodyPr lIns="88642" tIns="0" rIns="88642" bIns="0" rtlCol="0" anchor="ctr"/>
          <a:lstStyle/>
          <a:p>
            <a:pPr algn="ctr"/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969718" y="4340994"/>
            <a:ext cx="344584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err="1"/>
              <a:t>빅데이터는</a:t>
            </a:r>
            <a:r>
              <a:rPr lang="ko-KR" altLang="en-US" dirty="0"/>
              <a:t> 비정형 중심의 데이터 증가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대용량</a:t>
            </a:r>
            <a:r>
              <a:rPr lang="en-US" altLang="ko-KR" dirty="0"/>
              <a:t>, </a:t>
            </a:r>
            <a:r>
              <a:rPr lang="ko-KR" altLang="en-US" dirty="0"/>
              <a:t>고속의 다양한 데이터를 분석하여 </a:t>
            </a:r>
            <a:r>
              <a:rPr lang="ko-KR" altLang="en-US" dirty="0" err="1"/>
              <a:t>인사이트의</a:t>
            </a:r>
            <a:r>
              <a:rPr lang="ko-KR" altLang="en-US" dirty="0"/>
              <a:t> 가치를 주는 새로운 기술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57208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6" y="305361"/>
            <a:ext cx="7226905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dirty="0"/>
              <a:t>Hadoop </a:t>
            </a:r>
            <a:r>
              <a:rPr lang="ko-KR" altLang="en-US" b="1" dirty="0" smtClean="0"/>
              <a:t> </a:t>
            </a:r>
            <a:endParaRPr lang="ko-KR" altLang="en-US" b="1" dirty="0"/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70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49317" y="1087114"/>
            <a:ext cx="108545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altLang="ko-KR" sz="2000" b="1" dirty="0" err="1" smtClean="0">
                <a:solidFill>
                  <a:srgbClr val="C00000"/>
                </a:solidFill>
              </a:rPr>
              <a:t>NameNode</a:t>
            </a:r>
            <a:r>
              <a:rPr lang="en-US" altLang="ko-KR" sz="2000" b="1" dirty="0" smtClean="0">
                <a:solidFill>
                  <a:srgbClr val="C00000"/>
                </a:solidFill>
              </a:rPr>
              <a:t> </a:t>
            </a:r>
            <a:r>
              <a:rPr lang="ko-KR" altLang="en-US" sz="2000" b="1" dirty="0" smtClean="0">
                <a:solidFill>
                  <a:srgbClr val="C00000"/>
                </a:solidFill>
              </a:rPr>
              <a:t> </a:t>
            </a:r>
            <a:endParaRPr lang="en-US" altLang="ko-KR" sz="2000" b="1" dirty="0" smtClean="0">
              <a:solidFill>
                <a:srgbClr val="C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49317" y="1661177"/>
            <a:ext cx="1085455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dirty="0"/>
              <a:t>입력되는 파일에 대한 저장소선택</a:t>
            </a:r>
            <a:r>
              <a:rPr lang="en-US" altLang="ko-KR" sz="2000" dirty="0"/>
              <a:t>, </a:t>
            </a:r>
            <a:r>
              <a:rPr lang="ko-KR" altLang="en-US" sz="2000" dirty="0"/>
              <a:t>복제 개수 지정 등 데이터 </a:t>
            </a:r>
            <a:r>
              <a:rPr lang="ko-KR" altLang="en-US" sz="2000" dirty="0" err="1"/>
              <a:t>노드를</a:t>
            </a:r>
            <a:r>
              <a:rPr lang="ko-KR" altLang="en-US" sz="2000" dirty="0"/>
              <a:t> 관리합니다</a:t>
            </a:r>
            <a:r>
              <a:rPr lang="en-US" altLang="ko-KR" sz="2000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dirty="0"/>
              <a:t>Master node</a:t>
            </a:r>
            <a:r>
              <a:rPr lang="ko-KR" altLang="en-US" sz="2000" dirty="0"/>
              <a:t>로 파일에 대한 메타 데이터를 저장하는 </a:t>
            </a:r>
            <a:r>
              <a:rPr lang="ko-KR" altLang="en-US" sz="2000" dirty="0" err="1"/>
              <a:t>노드로</a:t>
            </a:r>
            <a:r>
              <a:rPr lang="en-US" altLang="ko-KR" sz="2000" dirty="0"/>
              <a:t>, </a:t>
            </a:r>
            <a:r>
              <a:rPr lang="ko-KR" altLang="en-US" sz="2000" dirty="0" err="1"/>
              <a:t>디렉토리</a:t>
            </a:r>
            <a:r>
              <a:rPr lang="ko-KR" altLang="en-US" sz="2000" dirty="0"/>
              <a:t> 구조</a:t>
            </a:r>
            <a:r>
              <a:rPr lang="en-US" altLang="ko-KR" sz="2000" dirty="0"/>
              <a:t>, </a:t>
            </a:r>
            <a:r>
              <a:rPr lang="ko-KR" altLang="en-US" sz="2000" dirty="0"/>
              <a:t>파일에 대한 각종 메타 데이터</a:t>
            </a:r>
            <a:r>
              <a:rPr lang="en-US" altLang="ko-KR" sz="2000" dirty="0"/>
              <a:t>, </a:t>
            </a:r>
            <a:r>
              <a:rPr lang="ko-KR" altLang="en-US" sz="2000" dirty="0"/>
              <a:t>그리고 물리적 파일이 저장되어 있는 위치 등을 저장합니다</a:t>
            </a:r>
            <a:r>
              <a:rPr lang="en-US" altLang="ko-KR" sz="2000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dirty="0"/>
              <a:t>Checkpoint </a:t>
            </a:r>
            <a:r>
              <a:rPr lang="ko-KR" altLang="en-US" sz="2000" dirty="0"/>
              <a:t>관리를 수행합니다</a:t>
            </a:r>
            <a:r>
              <a:rPr lang="en-US" altLang="ko-KR" sz="2000" dirty="0"/>
              <a:t>. (</a:t>
            </a:r>
            <a:r>
              <a:rPr lang="ko-KR" altLang="en-US" sz="2000" dirty="0"/>
              <a:t>주기적으로 상태를 체크해 빠른 시간에 장애를 인지하고</a:t>
            </a:r>
            <a:r>
              <a:rPr lang="en-US" altLang="ko-KR" sz="2000" dirty="0"/>
              <a:t>, </a:t>
            </a:r>
            <a:r>
              <a:rPr lang="ko-KR" altLang="en-US" sz="2000" dirty="0"/>
              <a:t>대처할 수 있게 </a:t>
            </a:r>
            <a:r>
              <a:rPr lang="ko-KR" altLang="en-US" sz="2000" dirty="0" smtClean="0"/>
              <a:t>도와줍니다</a:t>
            </a:r>
            <a:r>
              <a:rPr lang="en-US" altLang="ko-KR" sz="2000" dirty="0" smtClean="0"/>
              <a:t>)</a:t>
            </a:r>
            <a:endParaRPr lang="ko-KR" altLang="en-US" sz="200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dirty="0" err="1"/>
              <a:t>fsimage</a:t>
            </a:r>
            <a:r>
              <a:rPr lang="en-US" altLang="ko-KR" sz="2000" dirty="0"/>
              <a:t> : </a:t>
            </a:r>
            <a:r>
              <a:rPr lang="ko-KR" altLang="en-US" sz="2000" dirty="0"/>
              <a:t>파일 위치에 대한 </a:t>
            </a:r>
            <a:r>
              <a:rPr lang="ko-KR" altLang="en-US" sz="2000" dirty="0" err="1"/>
              <a:t>매칭과</a:t>
            </a:r>
            <a:r>
              <a:rPr lang="ko-KR" altLang="en-US" sz="2000" dirty="0"/>
              <a:t> 속성 등 </a:t>
            </a:r>
            <a:r>
              <a:rPr lang="en-US" altLang="ko-KR" sz="2000" dirty="0"/>
              <a:t>namespace</a:t>
            </a:r>
            <a:r>
              <a:rPr lang="ko-KR" altLang="en-US" sz="2000" dirty="0"/>
              <a:t>를 저장합니다</a:t>
            </a:r>
            <a:r>
              <a:rPr lang="en-US" altLang="ko-KR" sz="2000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dirty="0" err="1"/>
              <a:t>editlog</a:t>
            </a:r>
            <a:r>
              <a:rPr lang="en-US" altLang="ko-KR" sz="2000" dirty="0"/>
              <a:t> : </a:t>
            </a:r>
            <a:r>
              <a:rPr lang="ko-KR" altLang="en-US" sz="2000" dirty="0"/>
              <a:t>파일 입출력에 대한 트랜잭션 로그를 저장합니다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449317" y="4187666"/>
            <a:ext cx="108545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altLang="ko-KR" sz="2000" b="1" dirty="0">
                <a:solidFill>
                  <a:srgbClr val="C00000"/>
                </a:solidFill>
              </a:rPr>
              <a:t>Secondary </a:t>
            </a:r>
            <a:r>
              <a:rPr lang="en-US" altLang="ko-KR" sz="2000" b="1" dirty="0" err="1">
                <a:solidFill>
                  <a:srgbClr val="C00000"/>
                </a:solidFill>
              </a:rPr>
              <a:t>Namenode</a:t>
            </a:r>
            <a:r>
              <a:rPr lang="en-US" altLang="ko-KR" sz="2000" b="1" dirty="0">
                <a:solidFill>
                  <a:srgbClr val="C00000"/>
                </a:solidFill>
              </a:rPr>
              <a:t>(</a:t>
            </a:r>
            <a:r>
              <a:rPr lang="ko-KR" altLang="en-US" sz="2000" b="1" dirty="0">
                <a:solidFill>
                  <a:srgbClr val="C00000"/>
                </a:solidFill>
              </a:rPr>
              <a:t>보조 </a:t>
            </a:r>
            <a:r>
              <a:rPr lang="ko-KR" altLang="en-US" sz="2000" b="1" dirty="0" err="1">
                <a:solidFill>
                  <a:srgbClr val="C00000"/>
                </a:solidFill>
              </a:rPr>
              <a:t>네임노드</a:t>
            </a:r>
            <a:r>
              <a:rPr lang="en-US" altLang="ko-KR" sz="2000" b="1" dirty="0">
                <a:solidFill>
                  <a:srgbClr val="C00000"/>
                </a:solidFill>
              </a:rPr>
              <a:t>)</a:t>
            </a:r>
            <a:endParaRPr lang="en-US" altLang="ko-KR" sz="2000" b="1" dirty="0" smtClean="0">
              <a:solidFill>
                <a:srgbClr val="C0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01717" y="4611231"/>
            <a:ext cx="1085455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dirty="0" err="1" smtClean="0"/>
              <a:t>네임노드의</a:t>
            </a:r>
            <a:r>
              <a:rPr lang="ko-KR" altLang="en-US" sz="2000" dirty="0" smtClean="0"/>
              <a:t> </a:t>
            </a:r>
            <a:r>
              <a:rPr lang="en-US" altLang="ko-KR" sz="2000" dirty="0" err="1"/>
              <a:t>fsimage</a:t>
            </a:r>
            <a:r>
              <a:rPr lang="ko-KR" altLang="en-US" sz="2000" dirty="0"/>
              <a:t>와 </a:t>
            </a:r>
            <a:r>
              <a:rPr lang="en-US" altLang="ko-KR" sz="2000" dirty="0" err="1"/>
              <a:t>editlog</a:t>
            </a:r>
            <a:r>
              <a:rPr lang="en-US" altLang="ko-KR" sz="2000" dirty="0"/>
              <a:t> </a:t>
            </a:r>
            <a:r>
              <a:rPr lang="ko-KR" altLang="en-US" sz="2000" dirty="0"/>
              <a:t>스냅샷을 저장합니다</a:t>
            </a:r>
            <a:r>
              <a:rPr lang="en-US" altLang="ko-KR" sz="2000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dirty="0" err="1"/>
              <a:t>보노</a:t>
            </a:r>
            <a:r>
              <a:rPr lang="ko-KR" altLang="en-US" sz="2000" dirty="0"/>
              <a:t> </a:t>
            </a:r>
            <a:r>
              <a:rPr lang="ko-KR" altLang="en-US" sz="2000" dirty="0" err="1"/>
              <a:t>네임노드는</a:t>
            </a:r>
            <a:r>
              <a:rPr lang="ko-KR" altLang="en-US" sz="2000" dirty="0"/>
              <a:t> </a:t>
            </a:r>
            <a:r>
              <a:rPr lang="en-US" altLang="ko-KR" sz="2000" dirty="0"/>
              <a:t>Master </a:t>
            </a:r>
            <a:r>
              <a:rPr lang="ko-KR" altLang="en-US" sz="2000" dirty="0"/>
              <a:t>서버</a:t>
            </a:r>
            <a:r>
              <a:rPr lang="en-US" altLang="ko-KR" sz="2000" dirty="0"/>
              <a:t>(</a:t>
            </a:r>
            <a:r>
              <a:rPr lang="ko-KR" altLang="en-US" sz="2000" dirty="0" err="1"/>
              <a:t>네임노드</a:t>
            </a:r>
            <a:r>
              <a:rPr lang="en-US" altLang="ko-KR" sz="2000" dirty="0"/>
              <a:t>) </a:t>
            </a:r>
            <a:r>
              <a:rPr lang="ko-KR" altLang="en-US" sz="2000" dirty="0"/>
              <a:t>장애 시 복구하기 위한 기능이 아닙니다</a:t>
            </a:r>
            <a:r>
              <a:rPr lang="en-US" altLang="ko-KR" sz="2000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dirty="0"/>
              <a:t>Hadoop</a:t>
            </a:r>
            <a:r>
              <a:rPr lang="ko-KR" altLang="en-US" sz="2000" dirty="0"/>
              <a:t>을 재 가동할 때 </a:t>
            </a:r>
            <a:r>
              <a:rPr lang="en-US" altLang="ko-KR" sz="2000" dirty="0" err="1"/>
              <a:t>editlog</a:t>
            </a:r>
            <a:r>
              <a:rPr lang="ko-KR" altLang="en-US" sz="2000" dirty="0"/>
              <a:t>의 </a:t>
            </a:r>
            <a:r>
              <a:rPr lang="ko-KR" altLang="en-US" sz="2000" dirty="0" err="1"/>
              <a:t>트랜텍션</a:t>
            </a:r>
            <a:r>
              <a:rPr lang="ko-KR" altLang="en-US" sz="2000" dirty="0"/>
              <a:t> 로그를 다시 작성</a:t>
            </a:r>
            <a:r>
              <a:rPr lang="en-US" altLang="ko-KR" sz="2000" dirty="0"/>
              <a:t>(rebuild) </a:t>
            </a:r>
            <a:r>
              <a:rPr lang="ko-KR" altLang="en-US" sz="2000" dirty="0"/>
              <a:t>해주는 역할을 합니다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121199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6" y="305361"/>
            <a:ext cx="7226905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dirty="0"/>
              <a:t>Hadoop </a:t>
            </a:r>
            <a:r>
              <a:rPr lang="ko-KR" altLang="en-US" b="1" dirty="0" smtClean="0"/>
              <a:t> </a:t>
            </a:r>
            <a:endParaRPr lang="ko-KR" altLang="en-US" b="1" dirty="0"/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71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49317" y="1087114"/>
            <a:ext cx="108545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altLang="ko-KR" sz="2000" b="1" dirty="0" err="1" smtClean="0">
                <a:solidFill>
                  <a:srgbClr val="C00000"/>
                </a:solidFill>
              </a:rPr>
              <a:t>DataNode</a:t>
            </a:r>
            <a:r>
              <a:rPr lang="en-US" altLang="ko-KR" sz="2000" b="1" dirty="0" smtClean="0">
                <a:solidFill>
                  <a:srgbClr val="C00000"/>
                </a:solidFill>
              </a:rPr>
              <a:t> </a:t>
            </a:r>
            <a:r>
              <a:rPr lang="ko-KR" altLang="en-US" sz="2000" b="1" dirty="0" smtClean="0">
                <a:solidFill>
                  <a:srgbClr val="C00000"/>
                </a:solidFill>
              </a:rPr>
              <a:t> </a:t>
            </a:r>
            <a:endParaRPr lang="en-US" altLang="ko-KR" sz="2000" b="1" dirty="0" smtClean="0">
              <a:solidFill>
                <a:srgbClr val="C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49317" y="1540318"/>
            <a:ext cx="1085455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dirty="0"/>
              <a:t>실제 파일을 저장</a:t>
            </a:r>
            <a:r>
              <a:rPr lang="en-US" altLang="ko-KR" sz="2000" dirty="0"/>
              <a:t>/</a:t>
            </a:r>
            <a:r>
              <a:rPr lang="ko-KR" altLang="en-US" sz="2000" dirty="0"/>
              <a:t>읽기 수행</a:t>
            </a:r>
            <a:r>
              <a:rPr lang="en-US" altLang="ko-KR" sz="2000" dirty="0"/>
              <a:t>. </a:t>
            </a:r>
            <a:r>
              <a:rPr lang="ko-KR" altLang="en-US" sz="2000" dirty="0"/>
              <a:t>하나의 파일을 블록이라는 단위로 나눠서 저장하는 역할을 수행합니다</a:t>
            </a:r>
            <a:r>
              <a:rPr lang="en-US" altLang="ko-KR" sz="2000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dirty="0"/>
              <a:t>Block</a:t>
            </a:r>
            <a:r>
              <a:rPr lang="ko-KR" altLang="en-US" sz="2000" dirty="0"/>
              <a:t>단위는 임의 설정이 가능합니다</a:t>
            </a:r>
            <a:r>
              <a:rPr lang="en-US" altLang="ko-KR" sz="2000" dirty="0"/>
              <a:t>. </a:t>
            </a:r>
            <a:r>
              <a:rPr lang="ko-KR" altLang="en-US" sz="2000" dirty="0"/>
              <a:t>디폴트는 </a:t>
            </a:r>
            <a:r>
              <a:rPr lang="en-US" altLang="ko-KR" sz="2000" dirty="0"/>
              <a:t>64MByte </a:t>
            </a:r>
            <a:r>
              <a:rPr lang="ko-KR" altLang="en-US" sz="2000" dirty="0"/>
              <a:t>입니다</a:t>
            </a:r>
            <a:r>
              <a:rPr lang="en-US" altLang="ko-KR" sz="2000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dirty="0" err="1"/>
              <a:t>네임노드와</a:t>
            </a:r>
            <a:r>
              <a:rPr lang="ko-KR" altLang="en-US" sz="2000" dirty="0"/>
              <a:t> 주기적으로 통신하여 저장하고 있는 블록에 대한 정보를 </a:t>
            </a:r>
            <a:r>
              <a:rPr lang="ko-KR" altLang="en-US" sz="2000" dirty="0" err="1"/>
              <a:t>네임노드에</a:t>
            </a:r>
            <a:r>
              <a:rPr lang="ko-KR" altLang="en-US" sz="2000" dirty="0"/>
              <a:t> 저장하도록 합니다</a:t>
            </a:r>
            <a:r>
              <a:rPr lang="en-US" altLang="ko-KR" sz="2000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dirty="0"/>
              <a:t>데이터 </a:t>
            </a:r>
            <a:r>
              <a:rPr lang="ko-KR" altLang="en-US" sz="2000" dirty="0" err="1"/>
              <a:t>노드에</a:t>
            </a:r>
            <a:r>
              <a:rPr lang="ko-KR" altLang="en-US" sz="2000" dirty="0"/>
              <a:t> 저장된 파일들은 정책에 의해 자동 분산 저장되며 </a:t>
            </a:r>
            <a:r>
              <a:rPr lang="en-US" altLang="ko-KR" sz="2000" dirty="0"/>
              <a:t>1</a:t>
            </a:r>
            <a:r>
              <a:rPr lang="ko-KR" altLang="en-US" sz="2000" dirty="0"/>
              <a:t>대 </a:t>
            </a:r>
            <a:r>
              <a:rPr lang="en-US" altLang="ko-KR" sz="2000" dirty="0"/>
              <a:t>node</a:t>
            </a:r>
            <a:r>
              <a:rPr lang="ko-KR" altLang="en-US" sz="2000" dirty="0"/>
              <a:t>에 장애가 나도 서비스 영향 없습니다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449317" y="4187666"/>
            <a:ext cx="108545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ko-KR" altLang="en-US" sz="2000" b="1" dirty="0">
                <a:solidFill>
                  <a:srgbClr val="C00000"/>
                </a:solidFill>
              </a:rPr>
              <a:t>파일시스템 </a:t>
            </a:r>
            <a:r>
              <a:rPr lang="en-US" altLang="ko-KR" sz="2000" b="1" dirty="0">
                <a:solidFill>
                  <a:srgbClr val="C00000"/>
                </a:solidFill>
              </a:rPr>
              <a:t>(</a:t>
            </a:r>
            <a:r>
              <a:rPr lang="en-US" altLang="ko-KR" sz="2000" b="1" dirty="0" err="1">
                <a:solidFill>
                  <a:srgbClr val="C00000"/>
                </a:solidFill>
              </a:rPr>
              <a:t>fsimage</a:t>
            </a:r>
            <a:r>
              <a:rPr lang="en-US" altLang="ko-KR" sz="2000" b="1" dirty="0" smtClean="0">
                <a:solidFill>
                  <a:srgbClr val="C00000"/>
                </a:solidFill>
              </a:rPr>
              <a:t>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01717" y="4611231"/>
            <a:ext cx="1085455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dirty="0" err="1"/>
              <a:t>fsimage</a:t>
            </a:r>
            <a:r>
              <a:rPr lang="ko-KR" altLang="en-US" sz="2000" dirty="0"/>
              <a:t>는 파일시스템에 존재하는 모든 디렉터리와 파일 </a:t>
            </a:r>
            <a:r>
              <a:rPr lang="ko-KR" altLang="en-US" sz="2000" dirty="0" err="1"/>
              <a:t>아이노드</a:t>
            </a:r>
            <a:r>
              <a:rPr lang="ko-KR" altLang="en-US" sz="2000" dirty="0"/>
              <a:t> 정보를 바이트로 직렬화</a:t>
            </a:r>
            <a:r>
              <a:rPr lang="en-US" altLang="ko-KR" sz="2000" dirty="0"/>
              <a:t>(</a:t>
            </a:r>
            <a:r>
              <a:rPr lang="ko-KR" altLang="en-US" sz="2000" dirty="0" smtClean="0"/>
              <a:t>디렉터리</a:t>
            </a:r>
            <a:r>
              <a:rPr lang="en-US" altLang="ko-KR" sz="2000" dirty="0"/>
              <a:t>, </a:t>
            </a:r>
            <a:r>
              <a:rPr lang="ko-KR" altLang="en-US" sz="2000" dirty="0"/>
              <a:t>파일명</a:t>
            </a:r>
            <a:r>
              <a:rPr lang="en-US" altLang="ko-KR" sz="2000" dirty="0"/>
              <a:t>, </a:t>
            </a:r>
            <a:r>
              <a:rPr lang="ko-KR" altLang="en-US" sz="2000" dirty="0"/>
              <a:t>상태 정보 등을 바이트 배열로 표현</a:t>
            </a:r>
            <a:r>
              <a:rPr lang="en-US" altLang="ko-KR" sz="2000" dirty="0"/>
              <a:t>)</a:t>
            </a:r>
            <a:r>
              <a:rPr lang="ko-KR" altLang="en-US" sz="2000" dirty="0"/>
              <a:t>한 파일입니다</a:t>
            </a:r>
            <a:r>
              <a:rPr lang="en-US" altLang="ko-KR" sz="2000" dirty="0"/>
              <a:t>. </a:t>
            </a:r>
            <a:r>
              <a:rPr lang="ko-KR" altLang="en-US" sz="2000" dirty="0"/>
              <a:t>각 </a:t>
            </a:r>
            <a:r>
              <a:rPr lang="ko-KR" altLang="en-US" sz="2000" dirty="0" err="1"/>
              <a:t>아이노드는</a:t>
            </a:r>
            <a:r>
              <a:rPr lang="ko-KR" altLang="en-US" sz="2000" dirty="0"/>
              <a:t> </a:t>
            </a:r>
            <a:r>
              <a:rPr lang="ko-KR" altLang="en-US" sz="2000" dirty="0" err="1" smtClean="0"/>
              <a:t>파일이나디렉터리의</a:t>
            </a:r>
            <a:r>
              <a:rPr lang="ko-KR" altLang="en-US" sz="2000" dirty="0" smtClean="0"/>
              <a:t> </a:t>
            </a:r>
            <a:r>
              <a:rPr lang="ko-KR" altLang="en-US" sz="2000" dirty="0"/>
              <a:t>내부적인 표현이며 파일의 복제 단위</a:t>
            </a:r>
            <a:r>
              <a:rPr lang="en-US" altLang="ko-KR" sz="2000" dirty="0"/>
              <a:t>, </a:t>
            </a:r>
            <a:r>
              <a:rPr lang="ko-KR" altLang="en-US" sz="2000" dirty="0"/>
              <a:t>변경 및 접근시간</a:t>
            </a:r>
            <a:r>
              <a:rPr lang="en-US" altLang="ko-KR" sz="2000" dirty="0"/>
              <a:t>, </a:t>
            </a:r>
            <a:r>
              <a:rPr lang="ko-KR" altLang="en-US" sz="2000" dirty="0"/>
              <a:t>접근권한</a:t>
            </a:r>
            <a:r>
              <a:rPr lang="en-US" altLang="ko-KR" sz="2000" dirty="0"/>
              <a:t>, </a:t>
            </a:r>
            <a:r>
              <a:rPr lang="ko-KR" altLang="en-US" sz="2000" dirty="0"/>
              <a:t>블록크기와 </a:t>
            </a:r>
            <a:r>
              <a:rPr lang="ko-KR" altLang="en-US" sz="2000" dirty="0" smtClean="0"/>
              <a:t>파일을 </a:t>
            </a:r>
            <a:r>
              <a:rPr lang="ko-KR" altLang="en-US" sz="2000" dirty="0"/>
              <a:t>구성하는 블록조합들 같은 정보를 가집니다</a:t>
            </a:r>
            <a:r>
              <a:rPr lang="en-US" altLang="ko-KR" sz="2000" dirty="0"/>
              <a:t>. </a:t>
            </a:r>
            <a:r>
              <a:rPr lang="ko-KR" altLang="en-US" sz="2000" dirty="0"/>
              <a:t>디렉터리는 변경 시간</a:t>
            </a:r>
            <a:r>
              <a:rPr lang="en-US" altLang="ko-KR" sz="2000" dirty="0"/>
              <a:t>, </a:t>
            </a:r>
            <a:r>
              <a:rPr lang="ko-KR" altLang="en-US" sz="2000" dirty="0"/>
              <a:t>권한</a:t>
            </a:r>
            <a:r>
              <a:rPr lang="en-US" altLang="ko-KR" sz="2000" dirty="0"/>
              <a:t>, </a:t>
            </a:r>
            <a:r>
              <a:rPr lang="ko-KR" altLang="en-US" sz="2000" dirty="0"/>
              <a:t>할당 크기 </a:t>
            </a:r>
            <a:r>
              <a:rPr lang="ko-KR" altLang="en-US" sz="2000" dirty="0" smtClean="0"/>
              <a:t>같은 </a:t>
            </a:r>
            <a:r>
              <a:rPr lang="ko-KR" altLang="en-US" sz="2000" dirty="0"/>
              <a:t>메타데이터가 저장됩니다</a:t>
            </a:r>
            <a:r>
              <a:rPr lang="en-US" altLang="ko-KR" sz="2000" dirty="0"/>
              <a:t>..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735926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6" y="305361"/>
            <a:ext cx="7226905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dirty="0"/>
              <a:t>Hadoop </a:t>
            </a:r>
            <a:r>
              <a:rPr lang="ko-KR" altLang="en-US" b="1" dirty="0" smtClean="0"/>
              <a:t> </a:t>
            </a:r>
            <a:endParaRPr lang="ko-KR" altLang="en-US" b="1" dirty="0"/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72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49317" y="1087114"/>
            <a:ext cx="108545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altLang="ko-KR" sz="2000" b="1" dirty="0">
                <a:solidFill>
                  <a:srgbClr val="C00000"/>
                </a:solidFill>
              </a:rPr>
              <a:t>HDFS </a:t>
            </a:r>
            <a:r>
              <a:rPr lang="ko-KR" altLang="en-US" sz="2000" b="1" dirty="0">
                <a:solidFill>
                  <a:srgbClr val="C00000"/>
                </a:solidFill>
              </a:rPr>
              <a:t>동작 방식</a:t>
            </a:r>
            <a:endParaRPr lang="en-US" altLang="ko-KR" sz="2000" b="1" dirty="0" smtClean="0">
              <a:solidFill>
                <a:srgbClr val="C00000"/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917" y="1738672"/>
            <a:ext cx="7567447" cy="4701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88394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6" y="305361"/>
            <a:ext cx="7226905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dirty="0"/>
              <a:t>Hadoop </a:t>
            </a:r>
            <a:r>
              <a:rPr lang="ko-KR" altLang="en-US" b="1" dirty="0" smtClean="0"/>
              <a:t> </a:t>
            </a:r>
            <a:endParaRPr lang="ko-KR" altLang="en-US" b="1" dirty="0"/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73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49317" y="1087114"/>
            <a:ext cx="108545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altLang="ko-KR" sz="2000" b="1" dirty="0">
                <a:solidFill>
                  <a:srgbClr val="C00000"/>
                </a:solidFill>
              </a:rPr>
              <a:t>HDFS </a:t>
            </a:r>
            <a:r>
              <a:rPr lang="ko-KR" altLang="en-US" sz="2000" b="1" dirty="0">
                <a:solidFill>
                  <a:srgbClr val="C00000"/>
                </a:solidFill>
              </a:rPr>
              <a:t>동작 방식</a:t>
            </a:r>
            <a:endParaRPr lang="en-US" altLang="ko-KR" sz="2000" b="1" dirty="0" smtClean="0">
              <a:solidFill>
                <a:srgbClr val="C00000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772510" y="1631842"/>
            <a:ext cx="10531366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ko-KR" dirty="0" smtClean="0"/>
              <a:t>(</a:t>
            </a:r>
            <a:r>
              <a:rPr lang="ko-KR" altLang="en-US" dirty="0"/>
              <a:t>클라이언트</a:t>
            </a:r>
            <a:r>
              <a:rPr lang="en-US" altLang="ko-KR" dirty="0"/>
              <a:t>) </a:t>
            </a:r>
            <a:r>
              <a:rPr lang="ko-KR" altLang="en-US" dirty="0"/>
              <a:t>네임 </a:t>
            </a:r>
            <a:r>
              <a:rPr lang="ko-KR" altLang="en-US" dirty="0" err="1"/>
              <a:t>노드로</a:t>
            </a:r>
            <a:r>
              <a:rPr lang="ko-KR" altLang="en-US" dirty="0"/>
              <a:t> 파일 패스에 대한 생성을 요청합니다</a:t>
            </a:r>
            <a:r>
              <a:rPr lang="en-US" altLang="ko-KR" dirty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dirty="0" smtClean="0"/>
              <a:t>(</a:t>
            </a:r>
            <a:r>
              <a:rPr lang="ko-KR" altLang="en-US" dirty="0"/>
              <a:t>네임 </a:t>
            </a:r>
            <a:r>
              <a:rPr lang="ko-KR" altLang="en-US" dirty="0" err="1"/>
              <a:t>노드</a:t>
            </a:r>
            <a:r>
              <a:rPr lang="en-US" altLang="ko-KR" dirty="0"/>
              <a:t>) </a:t>
            </a:r>
            <a:r>
              <a:rPr lang="ko-KR" altLang="en-US" dirty="0"/>
              <a:t>메모리상에 해당 파일의 패스 정보를 생성하고 </a:t>
            </a:r>
            <a:r>
              <a:rPr lang="ko-KR" altLang="en-US" dirty="0" err="1"/>
              <a:t>락</a:t>
            </a:r>
            <a:r>
              <a:rPr lang="en-US" altLang="ko-KR" dirty="0"/>
              <a:t>(Lock)</a:t>
            </a:r>
            <a:r>
              <a:rPr lang="ko-KR" altLang="en-US" dirty="0"/>
              <a:t>을 겁니다</a:t>
            </a:r>
            <a:r>
              <a:rPr lang="en-US" altLang="ko-KR" dirty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dirty="0" smtClean="0"/>
              <a:t>(</a:t>
            </a:r>
            <a:r>
              <a:rPr lang="ko-KR" altLang="en-US" dirty="0"/>
              <a:t>네임 </a:t>
            </a:r>
            <a:r>
              <a:rPr lang="ko-KR" altLang="en-US" dirty="0" err="1"/>
              <a:t>노드</a:t>
            </a:r>
            <a:r>
              <a:rPr lang="en-US" altLang="ko-KR" dirty="0"/>
              <a:t>) </a:t>
            </a:r>
            <a:r>
              <a:rPr lang="ko-KR" altLang="en-US" dirty="0"/>
              <a:t>파일 데이터를 저장할 데이터 </a:t>
            </a:r>
            <a:r>
              <a:rPr lang="ko-KR" altLang="en-US" dirty="0" err="1"/>
              <a:t>노드를</a:t>
            </a:r>
            <a:r>
              <a:rPr lang="ko-KR" altLang="en-US" dirty="0"/>
              <a:t> 선택해 데이터 </a:t>
            </a:r>
            <a:r>
              <a:rPr lang="ko-KR" altLang="en-US" dirty="0" err="1"/>
              <a:t>노드</a:t>
            </a:r>
            <a:r>
              <a:rPr lang="ko-KR" altLang="en-US" dirty="0"/>
              <a:t> 목록을 </a:t>
            </a:r>
            <a:r>
              <a:rPr lang="ko-KR" altLang="en-US" dirty="0" smtClean="0"/>
              <a:t>클라이언트로 반환합니다</a:t>
            </a:r>
            <a:r>
              <a:rPr lang="en-US" altLang="ko-KR" dirty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dirty="0" smtClean="0"/>
              <a:t>(</a:t>
            </a:r>
            <a:r>
              <a:rPr lang="ko-KR" altLang="en-US" dirty="0"/>
              <a:t>클라이언트</a:t>
            </a:r>
            <a:r>
              <a:rPr lang="en-US" altLang="ko-KR" dirty="0"/>
              <a:t>) </a:t>
            </a:r>
            <a:r>
              <a:rPr lang="ko-KR" altLang="en-US" dirty="0"/>
              <a:t>첫 번째 데이터 </a:t>
            </a:r>
            <a:r>
              <a:rPr lang="ko-KR" altLang="en-US" dirty="0" err="1"/>
              <a:t>노드로</a:t>
            </a:r>
            <a:r>
              <a:rPr lang="ko-KR" altLang="en-US" dirty="0"/>
              <a:t> 전송하는 데이터의 첫 부분에 데이터 </a:t>
            </a:r>
            <a:r>
              <a:rPr lang="ko-KR" altLang="en-US" dirty="0" err="1"/>
              <a:t>노드의</a:t>
            </a:r>
            <a:r>
              <a:rPr lang="ko-KR" altLang="en-US" dirty="0"/>
              <a:t> 목록을 </a:t>
            </a:r>
            <a:r>
              <a:rPr lang="ko-KR" altLang="en-US" dirty="0" smtClean="0"/>
              <a:t>같이 </a:t>
            </a:r>
            <a:r>
              <a:rPr lang="ko-KR" altLang="en-US" dirty="0"/>
              <a:t>포함하여 데이터를 전송합니다</a:t>
            </a:r>
            <a:r>
              <a:rPr lang="en-US" altLang="ko-KR" dirty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dirty="0" smtClean="0"/>
              <a:t>(</a:t>
            </a:r>
            <a:r>
              <a:rPr lang="ko-KR" altLang="en-US" dirty="0"/>
              <a:t>데이터 </a:t>
            </a:r>
            <a:r>
              <a:rPr lang="ko-KR" altLang="en-US" dirty="0" err="1"/>
              <a:t>노드</a:t>
            </a:r>
            <a:r>
              <a:rPr lang="en-US" altLang="ko-KR" dirty="0"/>
              <a:t>) </a:t>
            </a:r>
            <a:r>
              <a:rPr lang="ko-KR" altLang="en-US" dirty="0"/>
              <a:t>데이터를 받은 첫 번째 데이터 </a:t>
            </a:r>
            <a:r>
              <a:rPr lang="ko-KR" altLang="en-US" dirty="0" err="1"/>
              <a:t>노드는</a:t>
            </a:r>
            <a:r>
              <a:rPr lang="ko-KR" altLang="en-US" dirty="0"/>
              <a:t> 데이터를 로컬 디스크에 저장하고 </a:t>
            </a:r>
            <a:r>
              <a:rPr lang="ko-KR" altLang="en-US" dirty="0" smtClean="0"/>
              <a:t>다음데이터 </a:t>
            </a:r>
            <a:r>
              <a:rPr lang="ko-KR" altLang="en-US" dirty="0" err="1"/>
              <a:t>노드로</a:t>
            </a:r>
            <a:r>
              <a:rPr lang="ko-KR" altLang="en-US" dirty="0"/>
              <a:t> 데이터를 전송합니다</a:t>
            </a:r>
            <a:r>
              <a:rPr lang="en-US" altLang="ko-KR" dirty="0"/>
              <a:t>. </a:t>
            </a:r>
            <a:r>
              <a:rPr lang="ko-KR" altLang="en-US" dirty="0"/>
              <a:t>이런 방식으로 두 번째 데이터 </a:t>
            </a:r>
            <a:r>
              <a:rPr lang="ko-KR" altLang="en-US" dirty="0" err="1"/>
              <a:t>노드는</a:t>
            </a:r>
            <a:r>
              <a:rPr lang="ko-KR" altLang="en-US" dirty="0"/>
              <a:t> 세 번째 </a:t>
            </a:r>
            <a:r>
              <a:rPr lang="ko-KR" altLang="en-US" dirty="0" smtClean="0"/>
              <a:t>데이터 </a:t>
            </a:r>
            <a:r>
              <a:rPr lang="ko-KR" altLang="en-US" dirty="0" err="1" smtClean="0"/>
              <a:t>노드로</a:t>
            </a:r>
            <a:r>
              <a:rPr lang="ko-KR" altLang="en-US" dirty="0" smtClean="0"/>
              <a:t> </a:t>
            </a:r>
            <a:r>
              <a:rPr lang="ko-KR" altLang="en-US" dirty="0" err="1"/>
              <a:t>복제본을</a:t>
            </a:r>
            <a:r>
              <a:rPr lang="ko-KR" altLang="en-US" dirty="0"/>
              <a:t> 생성합니다</a:t>
            </a:r>
            <a:r>
              <a:rPr lang="en-US" altLang="ko-KR" dirty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dirty="0" smtClean="0"/>
              <a:t>(</a:t>
            </a:r>
            <a:r>
              <a:rPr lang="ko-KR" altLang="en-US" dirty="0"/>
              <a:t>클라이언트</a:t>
            </a:r>
            <a:r>
              <a:rPr lang="en-US" altLang="ko-KR" dirty="0"/>
              <a:t>) </a:t>
            </a:r>
            <a:r>
              <a:rPr lang="ko-KR" altLang="en-US" dirty="0"/>
              <a:t>정해진 블록 크기를 넘어서면 클라이언트는 네임 </a:t>
            </a:r>
            <a:r>
              <a:rPr lang="ko-KR" altLang="en-US" dirty="0" err="1"/>
              <a:t>노드로</a:t>
            </a:r>
            <a:r>
              <a:rPr lang="ko-KR" altLang="en-US" dirty="0"/>
              <a:t> 새로운 데이터 </a:t>
            </a:r>
            <a:r>
              <a:rPr lang="ko-KR" altLang="en-US" dirty="0" err="1" smtClean="0"/>
              <a:t>노드를</a:t>
            </a:r>
            <a:r>
              <a:rPr lang="ko-KR" altLang="en-US" dirty="0" smtClean="0"/>
              <a:t> 요청합니다</a:t>
            </a:r>
            <a:r>
              <a:rPr lang="en-US" altLang="ko-KR" dirty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dirty="0" smtClean="0"/>
              <a:t>(</a:t>
            </a:r>
            <a:r>
              <a:rPr lang="ko-KR" altLang="en-US" dirty="0"/>
              <a:t>네임 </a:t>
            </a:r>
            <a:r>
              <a:rPr lang="ko-KR" altLang="en-US" dirty="0" err="1"/>
              <a:t>노드</a:t>
            </a:r>
            <a:r>
              <a:rPr lang="en-US" altLang="ko-KR" dirty="0"/>
              <a:t>) </a:t>
            </a:r>
            <a:r>
              <a:rPr lang="ko-KR" altLang="en-US" dirty="0"/>
              <a:t>메모리에 임시로 저장돼 있던 파일의 패스 정보를 메모리상에 있는 영구 파일 </a:t>
            </a:r>
            <a:r>
              <a:rPr lang="ko-KR" altLang="en-US" dirty="0" smtClean="0"/>
              <a:t>패스 </a:t>
            </a:r>
            <a:r>
              <a:rPr lang="ko-KR" altLang="en-US" dirty="0"/>
              <a:t>정보로 이동시킵니다</a:t>
            </a:r>
            <a:r>
              <a:rPr lang="en-US" altLang="ko-KR" dirty="0"/>
              <a:t>. </a:t>
            </a:r>
            <a:r>
              <a:rPr lang="ko-KR" altLang="en-US" dirty="0"/>
              <a:t>그리고 네임 </a:t>
            </a:r>
            <a:r>
              <a:rPr lang="ko-KR" altLang="en-US" dirty="0" err="1"/>
              <a:t>노드</a:t>
            </a:r>
            <a:r>
              <a:rPr lang="ko-KR" altLang="en-US" dirty="0"/>
              <a:t> </a:t>
            </a:r>
            <a:r>
              <a:rPr lang="ko-KR" altLang="en-US" dirty="0" err="1"/>
              <a:t>재시작</a:t>
            </a:r>
            <a:r>
              <a:rPr lang="ko-KR" altLang="en-US" dirty="0"/>
              <a:t> 시에도 패스에 대한 정보가 </a:t>
            </a:r>
            <a:r>
              <a:rPr lang="ko-KR" altLang="en-US" dirty="0" smtClean="0"/>
              <a:t>존재하도록 네임 </a:t>
            </a:r>
            <a:r>
              <a:rPr lang="ko-KR" altLang="en-US" dirty="0" err="1"/>
              <a:t>노드의</a:t>
            </a:r>
            <a:r>
              <a:rPr lang="ko-KR" altLang="en-US" dirty="0"/>
              <a:t> 로컬 디스크에 파일 생성 관련 로그</a:t>
            </a:r>
            <a:r>
              <a:rPr lang="en-US" altLang="ko-KR" dirty="0"/>
              <a:t>(edits)</a:t>
            </a:r>
            <a:r>
              <a:rPr lang="ko-KR" altLang="en-US" dirty="0"/>
              <a:t>를 저장합니다</a:t>
            </a:r>
            <a:r>
              <a:rPr lang="en-US" altLang="ko-KR" dirty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dirty="0" smtClean="0"/>
              <a:t>(</a:t>
            </a:r>
            <a:r>
              <a:rPr lang="ko-KR" altLang="en-US" dirty="0"/>
              <a:t>네임 </a:t>
            </a:r>
            <a:r>
              <a:rPr lang="ko-KR" altLang="en-US" dirty="0" err="1"/>
              <a:t>노드</a:t>
            </a:r>
            <a:r>
              <a:rPr lang="en-US" altLang="ko-KR" dirty="0"/>
              <a:t>) </a:t>
            </a:r>
            <a:r>
              <a:rPr lang="ko-KR" altLang="en-US" dirty="0"/>
              <a:t>클라이언트의 새로운 블록 생성 요청에 대해 블록을 저장할 데이터 </a:t>
            </a:r>
            <a:r>
              <a:rPr lang="ko-KR" altLang="en-US" dirty="0" err="1"/>
              <a:t>노드</a:t>
            </a:r>
            <a:r>
              <a:rPr lang="ko-KR" altLang="en-US" dirty="0"/>
              <a:t> </a:t>
            </a:r>
            <a:r>
              <a:rPr lang="ko-KR" altLang="en-US" dirty="0" smtClean="0"/>
              <a:t>목록을 전달합니다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57202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6" y="305361"/>
            <a:ext cx="7226905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dirty="0"/>
              <a:t>Hadoop </a:t>
            </a:r>
            <a:r>
              <a:rPr lang="ko-KR" altLang="en-US" b="1" dirty="0" smtClean="0"/>
              <a:t> </a:t>
            </a:r>
            <a:endParaRPr lang="ko-KR" altLang="en-US" b="1" dirty="0"/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74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49317" y="1087114"/>
            <a:ext cx="108545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altLang="ko-KR" sz="2000" b="1" dirty="0">
                <a:solidFill>
                  <a:srgbClr val="C00000"/>
                </a:solidFill>
              </a:rPr>
              <a:t>HDFS </a:t>
            </a:r>
            <a:r>
              <a:rPr lang="ko-KR" altLang="en-US" sz="2000" b="1" dirty="0">
                <a:solidFill>
                  <a:srgbClr val="C00000"/>
                </a:solidFill>
              </a:rPr>
              <a:t>동작 방식</a:t>
            </a:r>
            <a:endParaRPr lang="en-US" altLang="ko-KR" sz="2000" b="1" dirty="0" smtClean="0">
              <a:solidFill>
                <a:srgbClr val="C00000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630621" y="1631842"/>
            <a:ext cx="1067325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/>
              <a:t>9</a:t>
            </a:r>
            <a:r>
              <a:rPr lang="en-US" altLang="ko-KR" dirty="0"/>
              <a:t>. (</a:t>
            </a:r>
            <a:r>
              <a:rPr lang="ko-KR" altLang="en-US" dirty="0"/>
              <a:t>클라이언트</a:t>
            </a:r>
            <a:r>
              <a:rPr lang="en-US" altLang="ko-KR" dirty="0"/>
              <a:t>) 4</a:t>
            </a:r>
            <a:r>
              <a:rPr lang="ko-KR" altLang="en-US" dirty="0"/>
              <a:t>번</a:t>
            </a:r>
            <a:r>
              <a:rPr lang="en-US" altLang="ko-KR" dirty="0"/>
              <a:t>~6</a:t>
            </a:r>
            <a:r>
              <a:rPr lang="ko-KR" altLang="en-US" dirty="0"/>
              <a:t>번 과정을 반복합니다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10. (</a:t>
            </a:r>
            <a:r>
              <a:rPr lang="ko-KR" altLang="en-US" dirty="0"/>
              <a:t>클라이언트</a:t>
            </a:r>
            <a:r>
              <a:rPr lang="en-US" altLang="ko-KR" dirty="0"/>
              <a:t>) </a:t>
            </a:r>
            <a:r>
              <a:rPr lang="ko-KR" altLang="en-US" dirty="0"/>
              <a:t>파일 전송이 완료되면 </a:t>
            </a:r>
            <a:r>
              <a:rPr lang="en-US" altLang="ko-KR" dirty="0"/>
              <a:t>close () </a:t>
            </a:r>
            <a:r>
              <a:rPr lang="ko-KR" altLang="en-US" dirty="0"/>
              <a:t>명령을 네임 </a:t>
            </a:r>
            <a:r>
              <a:rPr lang="ko-KR" altLang="en-US" dirty="0" err="1"/>
              <a:t>노드로</a:t>
            </a:r>
            <a:r>
              <a:rPr lang="ko-KR" altLang="en-US" dirty="0"/>
              <a:t> 전달합니다</a:t>
            </a:r>
            <a:r>
              <a:rPr lang="en-US" altLang="ko-KR" dirty="0" smtClean="0"/>
              <a:t>.</a:t>
            </a:r>
          </a:p>
          <a:p>
            <a:r>
              <a:rPr lang="en-US" altLang="ko-KR" dirty="0"/>
              <a:t>11. (</a:t>
            </a:r>
            <a:r>
              <a:rPr lang="ko-KR" altLang="en-US" dirty="0"/>
              <a:t>세컨드리 네임 </a:t>
            </a:r>
            <a:r>
              <a:rPr lang="ko-KR" altLang="en-US" dirty="0" err="1"/>
              <a:t>노드</a:t>
            </a:r>
            <a:r>
              <a:rPr lang="en-US" altLang="ko-KR" dirty="0"/>
              <a:t>) </a:t>
            </a:r>
            <a:r>
              <a:rPr lang="ko-KR" altLang="en-US" dirty="0"/>
              <a:t>주기적으로 </a:t>
            </a:r>
            <a:r>
              <a:rPr lang="en-US" altLang="ko-KR" dirty="0"/>
              <a:t>7</a:t>
            </a:r>
            <a:r>
              <a:rPr lang="ko-KR" altLang="en-US" dirty="0"/>
              <a:t>번에서 저장하고 있는 </a:t>
            </a:r>
            <a:r>
              <a:rPr lang="en-US" altLang="ko-KR" dirty="0"/>
              <a:t>edits </a:t>
            </a:r>
            <a:r>
              <a:rPr lang="ko-KR" altLang="en-US" dirty="0"/>
              <a:t>파일을 네임 </a:t>
            </a:r>
            <a:r>
              <a:rPr lang="ko-KR" altLang="en-US" dirty="0" err="1"/>
              <a:t>노드로</a:t>
            </a:r>
            <a:r>
              <a:rPr lang="ko-KR" altLang="en-US" dirty="0"/>
              <a:t> </a:t>
            </a:r>
            <a:r>
              <a:rPr lang="ko-KR" altLang="en-US" dirty="0" smtClean="0"/>
              <a:t>부터 다운로드 </a:t>
            </a:r>
            <a:r>
              <a:rPr lang="ko-KR" altLang="en-US" dirty="0"/>
              <a:t>해서 네임스페이스 정보를 저장하고 있는 </a:t>
            </a:r>
            <a:r>
              <a:rPr lang="en-US" altLang="ko-KR" dirty="0" err="1"/>
              <a:t>fsimage</a:t>
            </a:r>
            <a:r>
              <a:rPr lang="en-US" altLang="ko-KR" dirty="0"/>
              <a:t> </a:t>
            </a:r>
            <a:r>
              <a:rPr lang="ko-KR" altLang="en-US" dirty="0"/>
              <a:t>파일 과 병합해 </a:t>
            </a:r>
            <a:r>
              <a:rPr lang="ko-KR" altLang="en-US" dirty="0" smtClean="0"/>
              <a:t>새로운</a:t>
            </a:r>
            <a:r>
              <a:rPr lang="en-US" altLang="ko-KR" dirty="0" err="1" smtClean="0"/>
              <a:t>fsimage</a:t>
            </a:r>
            <a:r>
              <a:rPr lang="en-US" altLang="ko-KR" dirty="0" smtClean="0"/>
              <a:t> </a:t>
            </a:r>
            <a:r>
              <a:rPr lang="ko-KR" altLang="en-US" dirty="0"/>
              <a:t>파일을 생성해 네임 </a:t>
            </a:r>
            <a:r>
              <a:rPr lang="ko-KR" altLang="en-US" dirty="0" err="1"/>
              <a:t>노드로</a:t>
            </a:r>
            <a:r>
              <a:rPr lang="ko-KR" altLang="en-US" dirty="0"/>
              <a:t> 전송합니다</a:t>
            </a:r>
            <a:r>
              <a:rPr lang="en-US" altLang="ko-KR" dirty="0" smtClean="0"/>
              <a:t>. </a:t>
            </a:r>
            <a:endParaRPr lang="en-US" altLang="ko-KR" dirty="0"/>
          </a:p>
          <a:p>
            <a:r>
              <a:rPr lang="en-US" altLang="ko-KR" dirty="0"/>
              <a:t>12. (</a:t>
            </a:r>
            <a:r>
              <a:rPr lang="ko-KR" altLang="en-US" dirty="0"/>
              <a:t>네임 </a:t>
            </a:r>
            <a:r>
              <a:rPr lang="ko-KR" altLang="en-US" dirty="0" err="1"/>
              <a:t>노드</a:t>
            </a:r>
            <a:r>
              <a:rPr lang="en-US" altLang="ko-KR" dirty="0"/>
              <a:t>) </a:t>
            </a:r>
            <a:r>
              <a:rPr lang="ko-KR" altLang="en-US" dirty="0"/>
              <a:t>기존의 </a:t>
            </a:r>
            <a:r>
              <a:rPr lang="en-US" altLang="ko-KR" dirty="0" err="1"/>
              <a:t>fsimage</a:t>
            </a:r>
            <a:r>
              <a:rPr lang="en-US" altLang="ko-KR" dirty="0"/>
              <a:t> </a:t>
            </a:r>
            <a:r>
              <a:rPr lang="ko-KR" altLang="en-US" dirty="0"/>
              <a:t>파일을 새로운 파일로 대체하고 </a:t>
            </a:r>
            <a:r>
              <a:rPr lang="en-US" altLang="ko-KR" dirty="0"/>
              <a:t>edits </a:t>
            </a:r>
            <a:r>
              <a:rPr lang="ko-KR" altLang="en-US" dirty="0"/>
              <a:t>파일을 새로운 </a:t>
            </a:r>
            <a:r>
              <a:rPr lang="ko-KR" altLang="en-US" dirty="0" smtClean="0"/>
              <a:t>파일로 만듭니다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13. (</a:t>
            </a:r>
            <a:r>
              <a:rPr lang="ko-KR" altLang="en-US" dirty="0"/>
              <a:t>네임 </a:t>
            </a:r>
            <a:r>
              <a:rPr lang="ko-KR" altLang="en-US" dirty="0" err="1"/>
              <a:t>노드</a:t>
            </a:r>
            <a:r>
              <a:rPr lang="en-US" altLang="ko-KR" dirty="0"/>
              <a:t>) </a:t>
            </a:r>
            <a:r>
              <a:rPr lang="ko-KR" altLang="en-US" dirty="0"/>
              <a:t>시작 시에는 </a:t>
            </a:r>
            <a:r>
              <a:rPr lang="en-US" altLang="ko-KR" dirty="0" err="1"/>
              <a:t>fsimage</a:t>
            </a:r>
            <a:r>
              <a:rPr lang="en-US" altLang="ko-KR" dirty="0"/>
              <a:t> </a:t>
            </a:r>
            <a:r>
              <a:rPr lang="ko-KR" altLang="en-US" dirty="0"/>
              <a:t>파일을 읽어 메모리를 구성한 후 </a:t>
            </a:r>
            <a:r>
              <a:rPr lang="en-US" altLang="ko-KR" dirty="0"/>
              <a:t>edits </a:t>
            </a:r>
            <a:r>
              <a:rPr lang="ko-KR" altLang="en-US" dirty="0"/>
              <a:t>파 일의 변경 </a:t>
            </a:r>
            <a:r>
              <a:rPr lang="ko-KR" altLang="en-US" dirty="0" smtClean="0"/>
              <a:t>대역을 </a:t>
            </a:r>
            <a:r>
              <a:rPr lang="ko-KR" altLang="en-US" dirty="0"/>
              <a:t>하나씩 수행하는 방식으로 메모리를 재구성합니다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49317" y="4140221"/>
            <a:ext cx="108545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ko-KR" altLang="en-US" sz="2000" b="1" dirty="0" err="1">
                <a:solidFill>
                  <a:srgbClr val="C00000"/>
                </a:solidFill>
              </a:rPr>
              <a:t>네임노드</a:t>
            </a:r>
            <a:r>
              <a:rPr lang="ko-KR" altLang="en-US" sz="2000" b="1" dirty="0">
                <a:solidFill>
                  <a:srgbClr val="C00000"/>
                </a:solidFill>
              </a:rPr>
              <a:t> </a:t>
            </a:r>
            <a:r>
              <a:rPr lang="ko-KR" altLang="en-US" sz="2000" b="1" dirty="0" err="1">
                <a:solidFill>
                  <a:srgbClr val="C00000"/>
                </a:solidFill>
              </a:rPr>
              <a:t>디렉토리</a:t>
            </a:r>
            <a:r>
              <a:rPr lang="ko-KR" altLang="en-US" sz="2000" b="1" dirty="0">
                <a:solidFill>
                  <a:srgbClr val="C00000"/>
                </a:solidFill>
              </a:rPr>
              <a:t> </a:t>
            </a:r>
            <a:r>
              <a:rPr lang="ko-KR" altLang="en-US" sz="2000" b="1" dirty="0" smtClean="0">
                <a:solidFill>
                  <a:srgbClr val="C00000"/>
                </a:solidFill>
              </a:rPr>
              <a:t>구조</a:t>
            </a:r>
            <a:endParaRPr lang="en-US" altLang="ko-KR" sz="2000" b="1" dirty="0" smtClean="0">
              <a:solidFill>
                <a:srgbClr val="C000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dirty="0"/>
              <a:t>VERSION</a:t>
            </a:r>
            <a:r>
              <a:rPr lang="ko-KR" altLang="en-US" sz="2000" dirty="0"/>
              <a:t>은 자바 속성 파일로 구동 중인 </a:t>
            </a:r>
            <a:r>
              <a:rPr lang="en-US" altLang="ko-KR" sz="2000" dirty="0"/>
              <a:t>HDFS </a:t>
            </a:r>
            <a:r>
              <a:rPr lang="ko-KR" altLang="en-US" sz="2000" dirty="0"/>
              <a:t>버전에 대한 정보를 포함합니다</a:t>
            </a:r>
            <a:r>
              <a:rPr lang="en-US" altLang="ko-KR" sz="2000" dirty="0"/>
              <a:t>.</a:t>
            </a:r>
            <a:endParaRPr lang="en-US" altLang="ko-KR" sz="2000" b="1" dirty="0" smtClean="0">
              <a:solidFill>
                <a:srgbClr val="C00000"/>
              </a:solidFill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542" y="4963182"/>
            <a:ext cx="3601927" cy="16297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50246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6" y="305361"/>
            <a:ext cx="7226905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dirty="0"/>
              <a:t>Hadoop </a:t>
            </a:r>
            <a:r>
              <a:rPr lang="ko-KR" altLang="en-US" b="1" dirty="0" smtClean="0"/>
              <a:t> </a:t>
            </a:r>
            <a:endParaRPr lang="ko-KR" altLang="en-US" b="1" dirty="0"/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75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449317" y="1160538"/>
            <a:ext cx="1085455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altLang="ko-KR" sz="2000" b="1" dirty="0" smtClean="0">
                <a:solidFill>
                  <a:srgbClr val="C00000"/>
                </a:solidFill>
              </a:rPr>
              <a:t>Data</a:t>
            </a:r>
            <a:r>
              <a:rPr lang="ko-KR" altLang="en-US" sz="2000" b="1" dirty="0" err="1" smtClean="0">
                <a:solidFill>
                  <a:srgbClr val="C00000"/>
                </a:solidFill>
              </a:rPr>
              <a:t>노드</a:t>
            </a:r>
            <a:r>
              <a:rPr lang="ko-KR" altLang="en-US" sz="2000" b="1" dirty="0" smtClean="0">
                <a:solidFill>
                  <a:srgbClr val="C00000"/>
                </a:solidFill>
              </a:rPr>
              <a:t> </a:t>
            </a:r>
            <a:r>
              <a:rPr lang="ko-KR" altLang="en-US" sz="2000" b="1" dirty="0" err="1">
                <a:solidFill>
                  <a:srgbClr val="C00000"/>
                </a:solidFill>
              </a:rPr>
              <a:t>디렉토리</a:t>
            </a:r>
            <a:r>
              <a:rPr lang="ko-KR" altLang="en-US" sz="2000" b="1" dirty="0">
                <a:solidFill>
                  <a:srgbClr val="C00000"/>
                </a:solidFill>
              </a:rPr>
              <a:t> </a:t>
            </a:r>
            <a:r>
              <a:rPr lang="ko-KR" altLang="en-US" sz="2000" b="1" dirty="0" smtClean="0">
                <a:solidFill>
                  <a:srgbClr val="C00000"/>
                </a:solidFill>
              </a:rPr>
              <a:t>구조</a:t>
            </a:r>
            <a:endParaRPr lang="en-US" altLang="ko-KR" sz="2000" b="1" dirty="0" smtClean="0">
              <a:solidFill>
                <a:srgbClr val="C000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000" dirty="0" err="1"/>
              <a:t>네임노드와는</a:t>
            </a:r>
            <a:r>
              <a:rPr lang="ko-KR" altLang="en-US" sz="2000" dirty="0"/>
              <a:t> 달리 </a:t>
            </a:r>
            <a:r>
              <a:rPr lang="ko-KR" altLang="en-US" sz="2000" dirty="0" err="1"/>
              <a:t>데이터노드는</a:t>
            </a:r>
            <a:r>
              <a:rPr lang="ko-KR" altLang="en-US" sz="2000" dirty="0"/>
              <a:t> 명시적으로 포맷될 필요가 없습니다</a:t>
            </a:r>
            <a:r>
              <a:rPr lang="en-US" altLang="ko-KR" sz="2000" dirty="0"/>
              <a:t>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000" dirty="0"/>
              <a:t>구동과정에서 자동으로 저장 디렉터리들을 생성합니다</a:t>
            </a:r>
            <a:r>
              <a:rPr lang="en-US" altLang="ko-KR" sz="2000" dirty="0" smtClean="0"/>
              <a:t>.</a:t>
            </a:r>
            <a:endParaRPr lang="en-US" altLang="ko-KR" sz="2000" b="1" dirty="0" smtClean="0">
              <a:solidFill>
                <a:srgbClr val="C00000"/>
              </a:solidFill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340" y="2176201"/>
            <a:ext cx="5494283" cy="42391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95698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6" y="305361"/>
            <a:ext cx="7226905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dirty="0"/>
              <a:t>Hadoop </a:t>
            </a:r>
            <a:r>
              <a:rPr lang="ko-KR" altLang="en-US" b="1" dirty="0" smtClean="0"/>
              <a:t> </a:t>
            </a:r>
            <a:endParaRPr lang="ko-KR" altLang="en-US" b="1" dirty="0"/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76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49317" y="1087114"/>
            <a:ext cx="108545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altLang="ko-KR" sz="2000" b="1" dirty="0">
                <a:solidFill>
                  <a:srgbClr val="C00000"/>
                </a:solidFill>
              </a:rPr>
              <a:t>HDFS </a:t>
            </a:r>
            <a:r>
              <a:rPr lang="ko-KR" altLang="en-US" sz="2000" b="1" dirty="0">
                <a:solidFill>
                  <a:srgbClr val="C00000"/>
                </a:solidFill>
              </a:rPr>
              <a:t>동작 </a:t>
            </a:r>
            <a:r>
              <a:rPr lang="ko-KR" altLang="en-US" sz="2000" b="1" dirty="0" smtClean="0">
                <a:solidFill>
                  <a:srgbClr val="C00000"/>
                </a:solidFill>
              </a:rPr>
              <a:t>방식 </a:t>
            </a:r>
            <a:r>
              <a:rPr lang="en-US" altLang="ko-KR" sz="2000" b="1" dirty="0" smtClean="0">
                <a:solidFill>
                  <a:srgbClr val="C00000"/>
                </a:solidFill>
              </a:rPr>
              <a:t>– Secondary </a:t>
            </a:r>
            <a:r>
              <a:rPr lang="en-US" altLang="ko-KR" sz="2000" b="1" dirty="0" err="1" smtClean="0">
                <a:solidFill>
                  <a:srgbClr val="C00000"/>
                </a:solidFill>
              </a:rPr>
              <a:t>NameNode</a:t>
            </a:r>
            <a:endParaRPr lang="en-US" altLang="ko-KR" sz="2000" b="1" dirty="0" smtClean="0">
              <a:solidFill>
                <a:srgbClr val="C00000"/>
              </a:solidFill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614" y="1701855"/>
            <a:ext cx="7739063" cy="4541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85021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6" y="305361"/>
            <a:ext cx="7226905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dirty="0"/>
              <a:t>Hadoop </a:t>
            </a:r>
            <a:r>
              <a:rPr lang="ko-KR" altLang="en-US" b="1" dirty="0" smtClean="0"/>
              <a:t> </a:t>
            </a:r>
            <a:endParaRPr lang="ko-KR" altLang="en-US" b="1" dirty="0"/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77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49317" y="1087114"/>
            <a:ext cx="108545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altLang="ko-KR" sz="2000" b="1" dirty="0">
                <a:solidFill>
                  <a:srgbClr val="C00000"/>
                </a:solidFill>
              </a:rPr>
              <a:t>HDFS </a:t>
            </a:r>
            <a:r>
              <a:rPr lang="ko-KR" altLang="en-US" sz="2000" b="1" dirty="0">
                <a:solidFill>
                  <a:srgbClr val="C00000"/>
                </a:solidFill>
              </a:rPr>
              <a:t>동작 </a:t>
            </a:r>
            <a:r>
              <a:rPr lang="ko-KR" altLang="en-US" sz="2000" b="1" dirty="0" smtClean="0">
                <a:solidFill>
                  <a:srgbClr val="C00000"/>
                </a:solidFill>
              </a:rPr>
              <a:t>방식 </a:t>
            </a:r>
            <a:r>
              <a:rPr lang="en-US" altLang="ko-KR" sz="2000" b="1" dirty="0" smtClean="0">
                <a:solidFill>
                  <a:srgbClr val="C00000"/>
                </a:solidFill>
              </a:rPr>
              <a:t>– Secondary </a:t>
            </a:r>
            <a:r>
              <a:rPr lang="en-US" altLang="ko-KR" sz="2000" b="1" dirty="0" err="1" smtClean="0">
                <a:solidFill>
                  <a:srgbClr val="C00000"/>
                </a:solidFill>
              </a:rPr>
              <a:t>NameNode</a:t>
            </a:r>
            <a:endParaRPr lang="en-US" altLang="ko-KR" sz="2000" b="1" dirty="0" smtClean="0">
              <a:solidFill>
                <a:srgbClr val="C00000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772510" y="1631842"/>
            <a:ext cx="10531366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ko-KR" dirty="0" smtClean="0"/>
              <a:t>(</a:t>
            </a:r>
            <a:r>
              <a:rPr lang="ko-KR" altLang="en-US" dirty="0" err="1"/>
              <a:t>네임노드</a:t>
            </a:r>
            <a:r>
              <a:rPr lang="en-US" altLang="ko-KR" dirty="0"/>
              <a:t>) </a:t>
            </a:r>
            <a:r>
              <a:rPr lang="ko-KR" altLang="en-US" dirty="0"/>
              <a:t>세컨드리 </a:t>
            </a:r>
            <a:r>
              <a:rPr lang="ko-KR" altLang="en-US" dirty="0" err="1"/>
              <a:t>네임노드는</a:t>
            </a:r>
            <a:r>
              <a:rPr lang="ko-KR" altLang="en-US" dirty="0"/>
              <a:t> 네임 </a:t>
            </a:r>
            <a:r>
              <a:rPr lang="ko-KR" altLang="en-US" dirty="0" err="1"/>
              <a:t>노드에</a:t>
            </a:r>
            <a:r>
              <a:rPr lang="ko-KR" altLang="en-US" dirty="0"/>
              <a:t> </a:t>
            </a:r>
            <a:r>
              <a:rPr lang="en-US" altLang="ko-KR" dirty="0"/>
              <a:t>edits </a:t>
            </a:r>
            <a:r>
              <a:rPr lang="ko-KR" altLang="en-US" dirty="0"/>
              <a:t>로그 파일을 순환 사용하도록 요청합니다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그 </a:t>
            </a:r>
            <a:r>
              <a:rPr lang="ko-KR" altLang="en-US" dirty="0"/>
              <a:t>때문에 새로운 </a:t>
            </a:r>
            <a:r>
              <a:rPr lang="en-US" altLang="ko-KR" dirty="0"/>
              <a:t>edits </a:t>
            </a:r>
            <a:r>
              <a:rPr lang="ko-KR" altLang="en-US" dirty="0"/>
              <a:t>로그는 새로운 </a:t>
            </a:r>
            <a:r>
              <a:rPr lang="en-US" altLang="ko-KR" dirty="0"/>
              <a:t>edits </a:t>
            </a:r>
            <a:r>
              <a:rPr lang="ko-KR" altLang="en-US" dirty="0"/>
              <a:t>로그 파일에 저장됩니다</a:t>
            </a:r>
            <a:r>
              <a:rPr lang="en-US" altLang="ko-KR" dirty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dirty="0" smtClean="0"/>
              <a:t>(</a:t>
            </a:r>
            <a:r>
              <a:rPr lang="ko-KR" altLang="en-US" dirty="0"/>
              <a:t>세컨드리 </a:t>
            </a:r>
            <a:r>
              <a:rPr lang="ko-KR" altLang="en-US" dirty="0" err="1"/>
              <a:t>네임노드</a:t>
            </a:r>
            <a:r>
              <a:rPr lang="en-US" altLang="ko-KR" dirty="0"/>
              <a:t>) HTTP GET</a:t>
            </a:r>
            <a:r>
              <a:rPr lang="ko-KR" altLang="en-US" dirty="0"/>
              <a:t>을 이용해서 </a:t>
            </a:r>
            <a:r>
              <a:rPr lang="ko-KR" altLang="en-US" dirty="0" err="1"/>
              <a:t>네임노드의</a:t>
            </a:r>
            <a:r>
              <a:rPr lang="ko-KR" altLang="en-US" dirty="0"/>
              <a:t> </a:t>
            </a:r>
            <a:r>
              <a:rPr lang="en-US" altLang="ko-KR" dirty="0" err="1"/>
              <a:t>fsimage</a:t>
            </a:r>
            <a:r>
              <a:rPr lang="ko-KR" altLang="en-US" dirty="0"/>
              <a:t>와 </a:t>
            </a:r>
            <a:r>
              <a:rPr lang="en-US" altLang="ko-KR" dirty="0"/>
              <a:t>edits </a:t>
            </a:r>
            <a:r>
              <a:rPr lang="ko-KR" altLang="en-US" dirty="0"/>
              <a:t>로그를 가져옵니다</a:t>
            </a:r>
            <a:r>
              <a:rPr lang="en-US" altLang="ko-KR" dirty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dirty="0" smtClean="0"/>
              <a:t>(</a:t>
            </a:r>
            <a:r>
              <a:rPr lang="ko-KR" altLang="en-US" dirty="0" smtClean="0"/>
              <a:t>세컨드리 </a:t>
            </a:r>
            <a:r>
              <a:rPr lang="ko-KR" altLang="en-US" dirty="0" err="1"/>
              <a:t>네임노드</a:t>
            </a:r>
            <a:r>
              <a:rPr lang="en-US" altLang="ko-KR" dirty="0"/>
              <a:t>) </a:t>
            </a:r>
            <a:r>
              <a:rPr lang="en-US" altLang="ko-KR" dirty="0" err="1"/>
              <a:t>fsimage</a:t>
            </a:r>
            <a:r>
              <a:rPr lang="ko-KR" altLang="en-US" dirty="0"/>
              <a:t>를 메모리에 올리고 </a:t>
            </a:r>
            <a:r>
              <a:rPr lang="en-US" altLang="ko-KR" dirty="0"/>
              <a:t>edits </a:t>
            </a:r>
            <a:r>
              <a:rPr lang="ko-KR" altLang="en-US" dirty="0"/>
              <a:t>로그의 각 동작을 반영합니다</a:t>
            </a:r>
            <a:r>
              <a:rPr lang="en-US" altLang="ko-KR" dirty="0"/>
              <a:t>. </a:t>
            </a:r>
            <a:r>
              <a:rPr lang="ko-KR" altLang="en-US" dirty="0" smtClean="0"/>
              <a:t>그리고 나서 </a:t>
            </a:r>
            <a:r>
              <a:rPr lang="ko-KR" altLang="en-US" dirty="0"/>
              <a:t>새롭게 통합된 </a:t>
            </a:r>
            <a:r>
              <a:rPr lang="en-US" altLang="ko-KR" dirty="0" err="1"/>
              <a:t>fsimage</a:t>
            </a:r>
            <a:r>
              <a:rPr lang="en-US" altLang="ko-KR" dirty="0"/>
              <a:t> </a:t>
            </a:r>
            <a:r>
              <a:rPr lang="ko-KR" altLang="en-US" dirty="0"/>
              <a:t>파일을 생성합니다</a:t>
            </a:r>
            <a:r>
              <a:rPr lang="en-US" altLang="ko-KR" dirty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dirty="0" smtClean="0"/>
              <a:t>(</a:t>
            </a:r>
            <a:r>
              <a:rPr lang="ko-KR" altLang="en-US" dirty="0"/>
              <a:t>세컨드리 </a:t>
            </a:r>
            <a:r>
              <a:rPr lang="ko-KR" altLang="en-US" dirty="0" err="1"/>
              <a:t>네임노드</a:t>
            </a:r>
            <a:r>
              <a:rPr lang="en-US" altLang="ko-KR" dirty="0"/>
              <a:t>) HTTP GET</a:t>
            </a:r>
            <a:r>
              <a:rPr lang="ko-KR" altLang="en-US" dirty="0"/>
              <a:t>을 이용해서 새로운 </a:t>
            </a:r>
            <a:r>
              <a:rPr lang="en-US" altLang="ko-KR" dirty="0" err="1"/>
              <a:t>fsimage</a:t>
            </a:r>
            <a:r>
              <a:rPr lang="en-US" altLang="ko-KR" dirty="0"/>
              <a:t> </a:t>
            </a:r>
            <a:r>
              <a:rPr lang="ko-KR" altLang="en-US" dirty="0"/>
              <a:t>파일을 </a:t>
            </a:r>
            <a:r>
              <a:rPr lang="ko-KR" altLang="en-US" dirty="0" err="1"/>
              <a:t>네임노드에</a:t>
            </a:r>
            <a:r>
              <a:rPr lang="ko-KR" altLang="en-US" dirty="0"/>
              <a:t> 전송합니다</a:t>
            </a:r>
            <a:r>
              <a:rPr lang="en-US" altLang="ko-KR" dirty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dirty="0" smtClean="0"/>
              <a:t>(</a:t>
            </a:r>
            <a:r>
              <a:rPr lang="ko-KR" altLang="en-US" dirty="0" err="1"/>
              <a:t>네임노드</a:t>
            </a:r>
            <a:r>
              <a:rPr lang="en-US" altLang="ko-KR" dirty="0"/>
              <a:t>) </a:t>
            </a:r>
            <a:r>
              <a:rPr lang="ko-KR" altLang="en-US" dirty="0"/>
              <a:t>이전 </a:t>
            </a:r>
            <a:r>
              <a:rPr lang="en-US" altLang="ko-KR" dirty="0" err="1"/>
              <a:t>fsimage</a:t>
            </a:r>
            <a:r>
              <a:rPr lang="en-US" altLang="ko-KR" dirty="0"/>
              <a:t> </a:t>
            </a:r>
            <a:r>
              <a:rPr lang="ko-KR" altLang="en-US" dirty="0"/>
              <a:t>파일을 세컨드리 </a:t>
            </a:r>
            <a:r>
              <a:rPr lang="ko-KR" altLang="en-US" dirty="0" err="1"/>
              <a:t>네임노드로부터</a:t>
            </a:r>
            <a:r>
              <a:rPr lang="ko-KR" altLang="en-US" dirty="0"/>
              <a:t> 받은 새로운 이미지로 교체하며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이전 </a:t>
            </a:r>
            <a:r>
              <a:rPr lang="en-US" altLang="ko-KR" dirty="0"/>
              <a:t>edits </a:t>
            </a:r>
            <a:r>
              <a:rPr lang="ko-KR" altLang="en-US" dirty="0"/>
              <a:t>로그 파일을 </a:t>
            </a:r>
            <a:r>
              <a:rPr lang="en-US" altLang="ko-KR" dirty="0"/>
              <a:t>1</a:t>
            </a:r>
            <a:r>
              <a:rPr lang="ko-KR" altLang="en-US" dirty="0"/>
              <a:t>단계에서 시작한 새로운 </a:t>
            </a:r>
            <a:r>
              <a:rPr lang="en-US" altLang="ko-KR" dirty="0"/>
              <a:t>edits </a:t>
            </a:r>
            <a:r>
              <a:rPr lang="ko-KR" altLang="en-US" dirty="0"/>
              <a:t>로그 파일로 교체합니다</a:t>
            </a:r>
            <a:r>
              <a:rPr lang="en-US" altLang="ko-KR" dirty="0"/>
              <a:t>. </a:t>
            </a:r>
            <a:r>
              <a:rPr lang="en-US" altLang="ko-KR" dirty="0" err="1"/>
              <a:t>fsimage</a:t>
            </a:r>
            <a:r>
              <a:rPr lang="en-US" altLang="ko-KR" dirty="0"/>
              <a:t> </a:t>
            </a:r>
            <a:r>
              <a:rPr lang="ko-KR" altLang="en-US" dirty="0" smtClean="0"/>
              <a:t>파일도 </a:t>
            </a:r>
            <a:r>
              <a:rPr lang="ko-KR" altLang="en-US" dirty="0"/>
              <a:t>체크 포인트가 발생한 시간을 기록하기 위해 변경됩니다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/>
              <a:t>보조 </a:t>
            </a:r>
            <a:r>
              <a:rPr lang="ko-KR" altLang="en-US" dirty="0" err="1"/>
              <a:t>네임노드는</a:t>
            </a:r>
            <a:r>
              <a:rPr lang="ko-KR" altLang="en-US" dirty="0"/>
              <a:t> </a:t>
            </a:r>
            <a:r>
              <a:rPr lang="ko-KR" altLang="en-US" dirty="0" err="1"/>
              <a:t>네임노드의</a:t>
            </a:r>
            <a:r>
              <a:rPr lang="ko-KR" altLang="en-US" dirty="0"/>
              <a:t> 인</a:t>
            </a:r>
            <a:r>
              <a:rPr lang="en-US" altLang="ko-KR" dirty="0"/>
              <a:t>-</a:t>
            </a:r>
            <a:r>
              <a:rPr lang="ko-KR" altLang="en-US" dirty="0"/>
              <a:t>메모리 메타데이터에 체크포인트를 생성합니다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39752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6" y="305361"/>
            <a:ext cx="7226905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dirty="0"/>
              <a:t>Hadoop </a:t>
            </a:r>
            <a:r>
              <a:rPr lang="ko-KR" altLang="en-US" b="1" dirty="0" smtClean="0"/>
              <a:t> </a:t>
            </a:r>
            <a:endParaRPr lang="ko-KR" altLang="en-US" b="1" dirty="0"/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78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49317" y="1087114"/>
            <a:ext cx="108545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altLang="ko-KR" sz="2000" b="1" dirty="0">
                <a:solidFill>
                  <a:srgbClr val="C00000"/>
                </a:solidFill>
              </a:rPr>
              <a:t>HDFS </a:t>
            </a:r>
            <a:r>
              <a:rPr lang="en-US" altLang="ko-KR" sz="2000" b="1" dirty="0" smtClean="0">
                <a:solidFill>
                  <a:srgbClr val="C00000"/>
                </a:solidFill>
              </a:rPr>
              <a:t> 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772510" y="1631842"/>
            <a:ext cx="10531366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dirty="0" smtClean="0"/>
              <a:t>HDFS</a:t>
            </a:r>
            <a:r>
              <a:rPr lang="ko-KR" altLang="en-US" dirty="0" smtClean="0"/>
              <a:t>는 자바로 구현된 </a:t>
            </a:r>
            <a:r>
              <a:rPr lang="ko-KR" altLang="en-US" dirty="0" err="1" smtClean="0"/>
              <a:t>미들웨어이기</a:t>
            </a:r>
            <a:r>
              <a:rPr lang="ko-KR" altLang="en-US" dirty="0" smtClean="0"/>
              <a:t> 때문에 </a:t>
            </a:r>
            <a:r>
              <a:rPr lang="en-US" altLang="ko-KR" dirty="0" smtClean="0"/>
              <a:t>OS</a:t>
            </a:r>
            <a:r>
              <a:rPr lang="ko-KR" altLang="en-US" dirty="0" smtClean="0"/>
              <a:t>보다 상위 계층에서 제공되는 파일 시스템이다</a:t>
            </a:r>
            <a:r>
              <a:rPr lang="en-US" altLang="ko-KR" dirty="0" smtClean="0"/>
              <a:t>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dirty="0" smtClean="0"/>
              <a:t>각 </a:t>
            </a:r>
            <a:r>
              <a:rPr lang="ko-KR" altLang="en-US" dirty="0" err="1" smtClean="0"/>
              <a:t>노드에는</a:t>
            </a:r>
            <a:r>
              <a:rPr lang="ko-KR" altLang="en-US" dirty="0" smtClean="0"/>
              <a:t> </a:t>
            </a:r>
            <a:r>
              <a:rPr lang="en-US" altLang="ko-KR" dirty="0" smtClean="0"/>
              <a:t>OS</a:t>
            </a:r>
            <a:r>
              <a:rPr lang="ko-KR" altLang="en-US" dirty="0" smtClean="0"/>
              <a:t>가 제공하는 범용 파일 시스템이 존재하고</a:t>
            </a:r>
            <a:r>
              <a:rPr lang="en-US" altLang="ko-KR" dirty="0" smtClean="0"/>
              <a:t>, HDFS</a:t>
            </a:r>
            <a:r>
              <a:rPr lang="ko-KR" altLang="en-US" dirty="0" smtClean="0"/>
              <a:t>는 범용 파일 시스템 위에서 동작한다</a:t>
            </a:r>
            <a:r>
              <a:rPr lang="en-US" altLang="ko-KR" dirty="0" smtClean="0"/>
              <a:t>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dirty="0" smtClean="0"/>
              <a:t>HDFS</a:t>
            </a:r>
            <a:r>
              <a:rPr lang="ko-KR" altLang="en-US" dirty="0" smtClean="0"/>
              <a:t>는 블록의 실체가 로컬 파일 시스템에 저장된 파일이고 크기도 가변적이기 때문에</a:t>
            </a:r>
            <a:r>
              <a:rPr lang="en-US" altLang="ko-KR" dirty="0" smtClean="0"/>
              <a:t>, </a:t>
            </a:r>
            <a:r>
              <a:rPr lang="ko-KR" altLang="en-US" dirty="0" smtClean="0"/>
              <a:t>블록 크기가 </a:t>
            </a:r>
            <a:r>
              <a:rPr lang="en-US" altLang="ko-KR" dirty="0" smtClean="0"/>
              <a:t>64MB</a:t>
            </a:r>
            <a:r>
              <a:rPr lang="ko-KR" altLang="en-US" dirty="0" smtClean="0"/>
              <a:t>라고 해도 </a:t>
            </a:r>
            <a:r>
              <a:rPr lang="en-US" altLang="ko-KR" dirty="0" smtClean="0"/>
              <a:t>1MB </a:t>
            </a:r>
            <a:r>
              <a:rPr lang="ko-KR" altLang="en-US" dirty="0" smtClean="0"/>
              <a:t>파일이 기록되면 실제 디스크 영역도 </a:t>
            </a:r>
            <a:r>
              <a:rPr lang="en-US" altLang="ko-KR" dirty="0" smtClean="0"/>
              <a:t>1MB</a:t>
            </a:r>
            <a:r>
              <a:rPr lang="ko-KR" altLang="en-US" dirty="0" smtClean="0"/>
              <a:t>만 확보한다</a:t>
            </a:r>
            <a:r>
              <a:rPr lang="en-US" altLang="ko-KR" dirty="0" smtClean="0"/>
              <a:t>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dirty="0" smtClean="0"/>
              <a:t>HDFS </a:t>
            </a:r>
            <a:r>
              <a:rPr lang="ko-KR" altLang="en-US" dirty="0" smtClean="0"/>
              <a:t>관리자는 해당 </a:t>
            </a:r>
            <a:r>
              <a:rPr lang="en-US" altLang="ko-KR" dirty="0" err="1" smtClean="0"/>
              <a:t>DataNode</a:t>
            </a:r>
            <a:r>
              <a:rPr lang="ko-KR" altLang="en-US" dirty="0" smtClean="0"/>
              <a:t>가 관리하고 있는 블록을 용량에 여유가 있는 다른 </a:t>
            </a:r>
            <a:r>
              <a:rPr lang="en-US" altLang="ko-KR" dirty="0" err="1" smtClean="0"/>
              <a:t>DataNode</a:t>
            </a:r>
            <a:r>
              <a:rPr lang="ko-KR" altLang="en-US" dirty="0" smtClean="0"/>
              <a:t>로 이동할 수 있다</a:t>
            </a:r>
            <a:r>
              <a:rPr lang="en-US" altLang="ko-KR" dirty="0" smtClean="0"/>
              <a:t>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dirty="0" err="1" smtClean="0"/>
              <a:t>NameNode</a:t>
            </a:r>
            <a:r>
              <a:rPr lang="ko-KR" altLang="en-US" dirty="0" smtClean="0"/>
              <a:t>는 블록의 </a:t>
            </a:r>
            <a:r>
              <a:rPr lang="ko-KR" altLang="en-US" dirty="0" err="1" smtClean="0"/>
              <a:t>복제본</a:t>
            </a:r>
            <a:r>
              <a:rPr lang="ko-KR" altLang="en-US" dirty="0" smtClean="0"/>
              <a:t> 수도 관리한다</a:t>
            </a:r>
            <a:r>
              <a:rPr lang="en-US" altLang="ko-KR" dirty="0" smtClean="0"/>
              <a:t>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dirty="0" err="1" smtClean="0"/>
              <a:t>NameNode</a:t>
            </a:r>
            <a:r>
              <a:rPr lang="ko-KR" altLang="en-US" dirty="0" smtClean="0"/>
              <a:t>는 블록 </a:t>
            </a:r>
            <a:r>
              <a:rPr lang="ko-KR" altLang="en-US" dirty="0" err="1" smtClean="0"/>
              <a:t>복제본</a:t>
            </a:r>
            <a:r>
              <a:rPr lang="ko-KR" altLang="en-US" dirty="0" smtClean="0"/>
              <a:t> 수가 사전에 설정해 둔 값과 일치하지 않으면 </a:t>
            </a:r>
            <a:r>
              <a:rPr lang="ko-KR" altLang="en-US" dirty="0" err="1" smtClean="0"/>
              <a:t>복제본을</a:t>
            </a:r>
            <a:r>
              <a:rPr lang="ko-KR" altLang="en-US" dirty="0" smtClean="0"/>
              <a:t> 새로 만들거나 또는 삭제한다</a:t>
            </a:r>
            <a:r>
              <a:rPr lang="en-US" altLang="ko-KR" dirty="0" smtClean="0"/>
              <a:t>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dirty="0" smtClean="0"/>
              <a:t>어떤 </a:t>
            </a:r>
            <a:r>
              <a:rPr lang="en-US" altLang="ko-KR" dirty="0"/>
              <a:t> </a:t>
            </a:r>
            <a:r>
              <a:rPr lang="en-US" altLang="ko-KR" dirty="0" err="1" smtClean="0"/>
              <a:t>DataNode</a:t>
            </a:r>
            <a:r>
              <a:rPr lang="ko-KR" altLang="en-US" dirty="0" smtClean="0"/>
              <a:t>에 장애가 발생해서 가지고 있던 블록을 잃은 경우에는 새로운 </a:t>
            </a:r>
            <a:r>
              <a:rPr lang="ko-KR" altLang="en-US" dirty="0" err="1" smtClean="0"/>
              <a:t>복제본을</a:t>
            </a:r>
            <a:r>
              <a:rPr lang="ko-KR" altLang="en-US" dirty="0" smtClean="0"/>
              <a:t> 생성한다</a:t>
            </a:r>
            <a:endParaRPr lang="en-US" altLang="ko-KR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dirty="0" smtClean="0"/>
              <a:t>HDFS </a:t>
            </a:r>
            <a:r>
              <a:rPr lang="ko-KR" altLang="en-US" dirty="0" smtClean="0"/>
              <a:t>내의 파일이나 </a:t>
            </a:r>
            <a:r>
              <a:rPr lang="ko-KR" altLang="en-US" dirty="0" err="1" smtClean="0"/>
              <a:t>디렉토리에는</a:t>
            </a:r>
            <a:r>
              <a:rPr lang="ko-KR" altLang="en-US" dirty="0" smtClean="0"/>
              <a:t> </a:t>
            </a:r>
            <a:r>
              <a:rPr lang="en-US" altLang="ko-KR" dirty="0" smtClean="0"/>
              <a:t>POSIX </a:t>
            </a:r>
            <a:r>
              <a:rPr lang="ko-KR" altLang="en-US" dirty="0" smtClean="0"/>
              <a:t>방식의 권한 모델이 적용</a:t>
            </a:r>
            <a:r>
              <a:rPr lang="en-US" altLang="ko-KR" dirty="0" smtClean="0"/>
              <a:t>, ‘</a:t>
            </a:r>
            <a:r>
              <a:rPr lang="ko-KR" altLang="en-US" dirty="0" smtClean="0"/>
              <a:t>소유자</a:t>
            </a:r>
            <a:r>
              <a:rPr lang="en-US" altLang="ko-KR" dirty="0" smtClean="0"/>
              <a:t>’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‘</a:t>
            </a:r>
            <a:r>
              <a:rPr lang="ko-KR" altLang="en-US" dirty="0" smtClean="0"/>
              <a:t>소유그룹</a:t>
            </a:r>
            <a:r>
              <a:rPr lang="en-US" altLang="ko-KR" dirty="0" smtClean="0"/>
              <a:t>’ </a:t>
            </a:r>
            <a:r>
              <a:rPr lang="ko-KR" altLang="en-US" dirty="0" smtClean="0"/>
              <a:t>및 각각에 대한 읽기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쓰기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실행 권한 의 유무를 부여할 수 있다</a:t>
            </a:r>
            <a:r>
              <a:rPr lang="en-US" altLang="ko-KR" dirty="0" smtClean="0"/>
              <a:t>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dirty="0" smtClean="0"/>
              <a:t>HDFS </a:t>
            </a:r>
            <a:r>
              <a:rPr lang="ko-KR" altLang="en-US" dirty="0" smtClean="0"/>
              <a:t>내 파</a:t>
            </a:r>
            <a:r>
              <a:rPr lang="ko-KR" altLang="en-US" dirty="0"/>
              <a:t>일</a:t>
            </a:r>
            <a:r>
              <a:rPr lang="ko-KR" altLang="en-US" dirty="0" smtClean="0"/>
              <a:t>에 부여한 실행 권한이 없다 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setuid</a:t>
            </a:r>
            <a:r>
              <a:rPr lang="ko-KR" altLang="en-US" dirty="0" smtClean="0"/>
              <a:t>나 </a:t>
            </a:r>
            <a:r>
              <a:rPr lang="en-US" altLang="ko-KR" dirty="0" err="1" smtClean="0"/>
              <a:t>setgid</a:t>
            </a:r>
            <a:r>
              <a:rPr lang="en-US" altLang="ko-KR" dirty="0" smtClean="0"/>
              <a:t> </a:t>
            </a:r>
            <a:r>
              <a:rPr lang="ko-KR" altLang="en-US" dirty="0" smtClean="0"/>
              <a:t>비트 개념이 존재하지 않는다</a:t>
            </a:r>
            <a:r>
              <a:rPr lang="en-US" altLang="ko-KR" dirty="0" smtClean="0"/>
              <a:t>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dirty="0" err="1" smtClean="0"/>
              <a:t>NameNode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데몬과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DataNode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데몬을</a:t>
            </a:r>
            <a:r>
              <a:rPr lang="ko-KR" altLang="en-US" dirty="0" smtClean="0"/>
              <a:t> 가동한 사용자가 </a:t>
            </a:r>
            <a:r>
              <a:rPr lang="en-US" altLang="ko-KR" dirty="0" smtClean="0"/>
              <a:t>HDFS</a:t>
            </a:r>
            <a:r>
              <a:rPr lang="ko-KR" altLang="en-US" dirty="0" smtClean="0"/>
              <a:t>의 슈퍼 유저가 되고</a:t>
            </a:r>
            <a:r>
              <a:rPr lang="en-US" altLang="ko-KR" dirty="0" smtClean="0"/>
              <a:t>,  HDFS </a:t>
            </a:r>
            <a:r>
              <a:rPr lang="ko-KR" altLang="en-US" dirty="0" smtClean="0"/>
              <a:t>클러스터의 </a:t>
            </a:r>
            <a:r>
              <a:rPr lang="en-US" altLang="ko-KR" dirty="0" err="1" smtClean="0"/>
              <a:t>NameNode</a:t>
            </a:r>
            <a:r>
              <a:rPr lang="ko-KR" altLang="en-US" dirty="0" smtClean="0"/>
              <a:t>와 </a:t>
            </a:r>
            <a:r>
              <a:rPr lang="en-US" altLang="ko-KR" dirty="0" err="1" smtClean="0"/>
              <a:t>DataNode</a:t>
            </a:r>
            <a:r>
              <a:rPr lang="ko-KR" altLang="en-US" dirty="0"/>
              <a:t> </a:t>
            </a:r>
            <a:r>
              <a:rPr lang="ko-KR" altLang="en-US" dirty="0" smtClean="0"/>
              <a:t>각 호스트에 같은 사용자가 존재해야 한다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35661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6" y="305361"/>
            <a:ext cx="7226905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dirty="0"/>
              <a:t>Hadoop </a:t>
            </a:r>
            <a:r>
              <a:rPr lang="ko-KR" altLang="en-US" b="1" dirty="0"/>
              <a:t>클러스터 구성 환경</a:t>
            </a: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79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49317" y="1250557"/>
            <a:ext cx="1075996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dirty="0"/>
              <a:t>MapReduce </a:t>
            </a:r>
            <a:r>
              <a:rPr lang="ko-KR" altLang="en-US" sz="2000" b="1" dirty="0"/>
              <a:t>시스템의 문제점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dirty="0"/>
              <a:t>Job tracker: </a:t>
            </a:r>
            <a:r>
              <a:rPr lang="ko-KR" altLang="en-US" sz="2000" dirty="0"/>
              <a:t>자원배분과 </a:t>
            </a:r>
            <a:r>
              <a:rPr lang="en-US" altLang="ko-KR" sz="2000" dirty="0"/>
              <a:t>Job </a:t>
            </a:r>
            <a:r>
              <a:rPr lang="ko-KR" altLang="en-US" sz="2000" dirty="0"/>
              <a:t>관리 동시 수행 ⇒ 클러스터에서 병목현상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dirty="0"/>
              <a:t>Task tracker: </a:t>
            </a:r>
            <a:r>
              <a:rPr lang="ko-KR" altLang="en-US" sz="2000" dirty="0"/>
              <a:t>한 </a:t>
            </a:r>
            <a:r>
              <a:rPr lang="ko-KR" altLang="en-US" sz="2000" dirty="0" err="1"/>
              <a:t>노드에서</a:t>
            </a:r>
            <a:r>
              <a:rPr lang="ko-KR" altLang="en-US" sz="2000" dirty="0"/>
              <a:t> 실행할 수 있는 </a:t>
            </a:r>
            <a:r>
              <a:rPr lang="en-US" altLang="ko-KR" sz="2000" dirty="0"/>
              <a:t>Map</a:t>
            </a:r>
            <a:r>
              <a:rPr lang="ko-KR" altLang="en-US" sz="2000" dirty="0"/>
              <a:t>과 </a:t>
            </a:r>
            <a:r>
              <a:rPr lang="en-US" altLang="ko-KR" sz="2000" dirty="0"/>
              <a:t>Reduce</a:t>
            </a:r>
            <a:r>
              <a:rPr lang="ko-KR" altLang="en-US" sz="2000" dirty="0"/>
              <a:t>용 </a:t>
            </a:r>
            <a:r>
              <a:rPr lang="en-US" altLang="ko-KR" sz="2000" dirty="0"/>
              <a:t>task </a:t>
            </a:r>
            <a:r>
              <a:rPr lang="ko-KR" altLang="en-US" sz="2000" dirty="0"/>
              <a:t>개수 제한</a:t>
            </a:r>
            <a:r>
              <a:rPr lang="en-US" altLang="ko-KR" sz="2000" dirty="0"/>
              <a:t>, </a:t>
            </a:r>
            <a:r>
              <a:rPr lang="ko-KR" altLang="en-US" sz="2000" dirty="0"/>
              <a:t>여유자원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000" dirty="0"/>
              <a:t>활용 못함</a:t>
            </a:r>
            <a:r>
              <a:rPr lang="en-US" altLang="ko-KR" sz="2000" dirty="0"/>
              <a:t>, Map</a:t>
            </a:r>
            <a:r>
              <a:rPr lang="ko-KR" altLang="en-US" sz="2000" dirty="0"/>
              <a:t>과 </a:t>
            </a:r>
            <a:r>
              <a:rPr lang="en-US" altLang="ko-KR" sz="2000" dirty="0"/>
              <a:t>Reduce</a:t>
            </a:r>
            <a:r>
              <a:rPr lang="ko-KR" altLang="en-US" sz="2000" dirty="0"/>
              <a:t>만 실행 가능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000" dirty="0" err="1"/>
              <a:t>확장성</a:t>
            </a:r>
            <a:r>
              <a:rPr lang="ko-KR" altLang="en-US" sz="2000" dirty="0"/>
              <a:t> 제한 </a:t>
            </a:r>
            <a:r>
              <a:rPr lang="en-US" altLang="ko-KR" sz="2000" dirty="0"/>
              <a:t>: </a:t>
            </a:r>
            <a:r>
              <a:rPr lang="ko-KR" altLang="en-US" sz="2000" dirty="0"/>
              <a:t>최대 </a:t>
            </a:r>
            <a:r>
              <a:rPr lang="en-US" altLang="ko-KR" sz="2000" dirty="0"/>
              <a:t>4,000 Node</a:t>
            </a:r>
            <a:r>
              <a:rPr lang="ko-KR" altLang="en-US" sz="2000" dirty="0"/>
              <a:t>와 </a:t>
            </a:r>
            <a:r>
              <a:rPr lang="en-US" altLang="ko-KR" sz="2000" dirty="0"/>
              <a:t>40,000 Task</a:t>
            </a:r>
            <a:r>
              <a:rPr lang="ko-KR" altLang="en-US" sz="2000" dirty="0"/>
              <a:t>까지만 확장 </a:t>
            </a:r>
            <a:r>
              <a:rPr lang="ko-KR" altLang="en-US" sz="2000" dirty="0" smtClean="0"/>
              <a:t>가능</a:t>
            </a:r>
            <a:r>
              <a:rPr lang="en-US" altLang="ko-KR" sz="2000" dirty="0" smtClean="0"/>
              <a:t> </a:t>
            </a:r>
            <a:endParaRPr lang="ko-KR" altLang="en-US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449317" y="3860458"/>
            <a:ext cx="953025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dirty="0" smtClean="0"/>
              <a:t>Yarn</a:t>
            </a:r>
            <a:endParaRPr lang="en-US" altLang="ko-KR" sz="2000" b="1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dirty="0" smtClean="0"/>
              <a:t>Job </a:t>
            </a:r>
            <a:r>
              <a:rPr lang="en-US" altLang="ko-KR" sz="2000" dirty="0"/>
              <a:t>tracker ⇒ Resource Manager + Application Manager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dirty="0" smtClean="0"/>
              <a:t>Task </a:t>
            </a:r>
            <a:r>
              <a:rPr lang="en-US" altLang="ko-KR" sz="2000" dirty="0"/>
              <a:t>tracker ⇒ Node Manager + Application master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dirty="0"/>
              <a:t>Better Scalability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dirty="0" err="1"/>
              <a:t>Mapreduce</a:t>
            </a:r>
            <a:r>
              <a:rPr lang="en-US" altLang="ko-KR" sz="2000" dirty="0"/>
              <a:t> </a:t>
            </a:r>
            <a:r>
              <a:rPr lang="ko-KR" altLang="en-US" sz="2000" dirty="0"/>
              <a:t>외에 다양한 어플리케이션을 실행가능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dirty="0"/>
              <a:t>Application</a:t>
            </a:r>
            <a:r>
              <a:rPr lang="ko-KR" altLang="en-US" sz="2000" dirty="0"/>
              <a:t>마다 자원</a:t>
            </a:r>
            <a:r>
              <a:rPr lang="en-US" altLang="ko-KR" sz="2000" dirty="0"/>
              <a:t>(CPU, Memory) </a:t>
            </a:r>
            <a:r>
              <a:rPr lang="ko-KR" altLang="en-US" sz="2000" dirty="0"/>
              <a:t>효율적 할당</a:t>
            </a:r>
          </a:p>
        </p:txBody>
      </p:sp>
    </p:spTree>
    <p:extLst>
      <p:ext uri="{BB962C8B-B14F-4D97-AF65-F5344CB8AC3E}">
        <p14:creationId xmlns:p14="http://schemas.microsoft.com/office/powerpoint/2010/main" val="1041566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7"/>
          <p:cNvSpPr txBox="1">
            <a:spLocks/>
          </p:cNvSpPr>
          <p:nvPr/>
        </p:nvSpPr>
        <p:spPr bwMode="auto">
          <a:xfrm>
            <a:off x="316898" y="980416"/>
            <a:ext cx="80286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sz="1800" dirty="0" err="1"/>
              <a:t>빅데이터의</a:t>
            </a:r>
            <a:r>
              <a:rPr lang="ko-KR" altLang="en-US" sz="1800" dirty="0"/>
              <a:t> </a:t>
            </a:r>
            <a:r>
              <a:rPr lang="en-US" altLang="ko-KR" sz="1800" dirty="0"/>
              <a:t>3</a:t>
            </a:r>
            <a:r>
              <a:rPr lang="ko-KR" altLang="en-US" sz="1800" dirty="0"/>
              <a:t>대 속성 </a:t>
            </a:r>
            <a:r>
              <a:rPr lang="en-US" altLang="ko-KR" sz="1800" dirty="0"/>
              <a:t>: 3V</a:t>
            </a:r>
          </a:p>
        </p:txBody>
      </p:sp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8" y="305361"/>
            <a:ext cx="3504000" cy="432000"/>
          </a:xfrm>
        </p:spPr>
        <p:txBody>
          <a:bodyPr/>
          <a:lstStyle/>
          <a:p>
            <a:r>
              <a:rPr lang="en-US" altLang="ko-KR" b="1" dirty="0">
                <a:latin typeface="+mn-ea"/>
                <a:ea typeface="+mn-ea"/>
                <a:cs typeface="JBold" pitchFamily="18" charset="-127"/>
              </a:rPr>
              <a:t>1. </a:t>
            </a:r>
            <a:r>
              <a:rPr lang="ko-KR" altLang="en-US" b="1" dirty="0" err="1" smtClean="0">
                <a:latin typeface="+mn-ea"/>
                <a:ea typeface="+mn-ea"/>
                <a:cs typeface="JBold" pitchFamily="18" charset="-127"/>
              </a:rPr>
              <a:t>빅데이터</a:t>
            </a:r>
            <a:endParaRPr lang="ko-KR" altLang="en-US" sz="2000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8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1" name="Rectangle 14"/>
          <p:cNvSpPr txBox="1">
            <a:spLocks noChangeArrowheads="1"/>
          </p:cNvSpPr>
          <p:nvPr/>
        </p:nvSpPr>
        <p:spPr bwMode="gray">
          <a:xfrm>
            <a:off x="901702" y="1146539"/>
            <a:ext cx="10893350" cy="6737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57250" indent="-285750" algn="l" rtl="0" fontAlgn="base" latinLnBrk="1">
              <a:spcBef>
                <a:spcPct val="20000"/>
              </a:spcBef>
              <a:spcAft>
                <a:spcPct val="0"/>
              </a:spcAft>
              <a:buChar char="–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2pPr>
            <a:lvl3pPr marL="1276350" indent="-228600" algn="l" rtl="0" fontAlgn="base" latinLnBrk="1">
              <a:spcBef>
                <a:spcPct val="20000"/>
              </a:spcBef>
              <a:spcAft>
                <a:spcPct val="0"/>
              </a:spcAft>
              <a:buChar char="•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3pPr>
            <a:lvl4pPr marL="1695450" indent="-228600" algn="l" rtl="0" fontAlgn="base" latinLnBrk="1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4pPr>
            <a:lvl5pPr marL="21145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5pPr>
            <a:lvl6pPr marL="25717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6pPr>
            <a:lvl7pPr marL="30289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7pPr>
            <a:lvl8pPr marL="34861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8pPr>
            <a:lvl9pPr marL="39433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9pPr>
          </a:lstStyle>
          <a:p>
            <a:pPr lvl="0" defTabSz="914400">
              <a:defRPr/>
            </a:pPr>
            <a:r>
              <a:rPr lang="en-US" altLang="ko-KR" sz="1300" kern="0" noProof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endParaRPr lang="en-US" altLang="ko-KR" sz="1300" kern="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575439" y="1412776"/>
            <a:ext cx="10191902" cy="4968552"/>
            <a:chOff x="179512" y="1556792"/>
            <a:chExt cx="8280920" cy="4968552"/>
          </a:xfrm>
          <a:solidFill>
            <a:schemeClr val="bg1"/>
          </a:solidFill>
        </p:grpSpPr>
        <p:sp>
          <p:nvSpPr>
            <p:cNvPr id="7" name="직사각형 6"/>
            <p:cNvSpPr/>
            <p:nvPr/>
          </p:nvSpPr>
          <p:spPr>
            <a:xfrm>
              <a:off x="179512" y="1556792"/>
              <a:ext cx="8280920" cy="49685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0070C0"/>
                </a:solidFill>
                <a:latin typeface="+mj-ea"/>
                <a:ea typeface="+mj-ea"/>
              </a:endParaRPr>
            </a:p>
          </p:txBody>
        </p:sp>
        <p:sp>
          <p:nvSpPr>
            <p:cNvPr id="13" name="Text Box 30"/>
            <p:cNvSpPr txBox="1">
              <a:spLocks noChangeArrowheads="1"/>
            </p:cNvSpPr>
            <p:nvPr/>
          </p:nvSpPr>
          <p:spPr bwMode="auto">
            <a:xfrm>
              <a:off x="467544" y="2492896"/>
              <a:ext cx="1223690" cy="286232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l">
                <a:spcBef>
                  <a:spcPct val="50000"/>
                </a:spcBef>
              </a:pPr>
              <a:endParaRPr lang="en-US" altLang="ko-KR" b="1" dirty="0" smtClean="0">
                <a:solidFill>
                  <a:srgbClr val="00B050"/>
                </a:solidFill>
                <a:latin typeface="+mj-ea"/>
                <a:ea typeface="+mj-ea"/>
              </a:endParaRPr>
            </a:p>
            <a:p>
              <a:pPr algn="l">
                <a:spcBef>
                  <a:spcPct val="50000"/>
                </a:spcBef>
              </a:pPr>
              <a:r>
                <a:rPr lang="ko-KR" altLang="en-US" b="1" dirty="0" smtClean="0">
                  <a:solidFill>
                    <a:srgbClr val="00B050"/>
                  </a:solidFill>
                  <a:latin typeface="+mj-ea"/>
                  <a:ea typeface="+mj-ea"/>
                </a:rPr>
                <a:t>데이터의</a:t>
              </a:r>
              <a:endParaRPr lang="en-US" altLang="ko-KR" b="1" dirty="0" smtClean="0">
                <a:solidFill>
                  <a:srgbClr val="00B050"/>
                </a:solidFill>
                <a:latin typeface="+mj-ea"/>
                <a:ea typeface="+mj-ea"/>
              </a:endParaRPr>
            </a:p>
            <a:p>
              <a:pPr algn="l">
                <a:spcBef>
                  <a:spcPct val="50000"/>
                </a:spcBef>
              </a:pPr>
              <a:r>
                <a:rPr lang="ko-KR" altLang="en-US" b="1" dirty="0" smtClean="0">
                  <a:solidFill>
                    <a:srgbClr val="00B050"/>
                  </a:solidFill>
                  <a:latin typeface="+mj-ea"/>
                  <a:ea typeface="+mj-ea"/>
                </a:rPr>
                <a:t>규모</a:t>
              </a:r>
              <a:endParaRPr lang="en-US" altLang="ko-KR" b="1" dirty="0" smtClean="0">
                <a:solidFill>
                  <a:srgbClr val="00B050"/>
                </a:solidFill>
                <a:latin typeface="+mj-ea"/>
                <a:ea typeface="+mj-ea"/>
              </a:endParaRPr>
            </a:p>
            <a:p>
              <a:pPr algn="l">
                <a:spcBef>
                  <a:spcPct val="50000"/>
                </a:spcBef>
              </a:pPr>
              <a:endParaRPr lang="en-US" altLang="ko-KR" b="1" dirty="0" smtClean="0">
                <a:solidFill>
                  <a:srgbClr val="00B050"/>
                </a:solidFill>
                <a:latin typeface="+mj-ea"/>
                <a:ea typeface="+mj-ea"/>
              </a:endParaRPr>
            </a:p>
            <a:p>
              <a:pPr algn="l">
                <a:spcBef>
                  <a:spcPct val="50000"/>
                </a:spcBef>
              </a:pPr>
              <a:endParaRPr lang="en-US" altLang="ko-KR" b="1" dirty="0" smtClean="0">
                <a:solidFill>
                  <a:srgbClr val="00B050"/>
                </a:solidFill>
                <a:latin typeface="+mj-ea"/>
                <a:ea typeface="+mj-ea"/>
              </a:endParaRPr>
            </a:p>
            <a:p>
              <a:pPr algn="l">
                <a:spcBef>
                  <a:spcPct val="50000"/>
                </a:spcBef>
              </a:pPr>
              <a:endParaRPr lang="ko-KR" altLang="en-US" b="1" dirty="0">
                <a:solidFill>
                  <a:srgbClr val="00B050"/>
                </a:solidFill>
                <a:latin typeface="+mj-ea"/>
                <a:ea typeface="+mj-ea"/>
              </a:endParaRPr>
            </a:p>
            <a:p>
              <a:pPr algn="l">
                <a:spcBef>
                  <a:spcPct val="50000"/>
                </a:spcBef>
              </a:pPr>
              <a:r>
                <a:rPr lang="en-US" altLang="ko-KR" b="1" dirty="0">
                  <a:solidFill>
                    <a:srgbClr val="00B050"/>
                  </a:solidFill>
                  <a:latin typeface="+mj-ea"/>
                  <a:ea typeface="+mj-ea"/>
                </a:rPr>
                <a:t>Volume</a:t>
              </a:r>
              <a:endParaRPr lang="ko-KR" altLang="en-US" b="1" dirty="0">
                <a:solidFill>
                  <a:srgbClr val="00B050"/>
                </a:solidFill>
                <a:latin typeface="+mj-ea"/>
                <a:ea typeface="+mj-ea"/>
              </a:endParaRPr>
            </a:p>
          </p:txBody>
        </p:sp>
        <p:sp>
          <p:nvSpPr>
            <p:cNvPr id="15" name="Text Box 32"/>
            <p:cNvSpPr txBox="1">
              <a:spLocks noChangeArrowheads="1"/>
            </p:cNvSpPr>
            <p:nvPr/>
          </p:nvSpPr>
          <p:spPr bwMode="auto">
            <a:xfrm>
              <a:off x="1763688" y="5157192"/>
              <a:ext cx="6480720" cy="307777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ko-KR" sz="1400" b="1" dirty="0" smtClean="0">
                  <a:solidFill>
                    <a:srgbClr val="002060"/>
                  </a:solidFill>
                  <a:latin typeface="+mj-ea"/>
                  <a:ea typeface="+mj-ea"/>
                </a:rPr>
                <a:t>'70~'80            90</a:t>
              </a:r>
              <a:r>
                <a:rPr lang="ko-KR" altLang="en-US" sz="1400" b="1" dirty="0" smtClean="0">
                  <a:solidFill>
                    <a:srgbClr val="002060"/>
                  </a:solidFill>
                  <a:latin typeface="+mj-ea"/>
                  <a:ea typeface="+mj-ea"/>
                </a:rPr>
                <a:t>년대       </a:t>
              </a:r>
              <a:r>
                <a:rPr lang="en-US" altLang="ko-KR" sz="1400" b="1" dirty="0" smtClean="0">
                  <a:solidFill>
                    <a:srgbClr val="002060"/>
                  </a:solidFill>
                  <a:latin typeface="+mj-ea"/>
                  <a:ea typeface="+mj-ea"/>
                </a:rPr>
                <a:t>90</a:t>
              </a:r>
              <a:r>
                <a:rPr lang="ko-KR" altLang="en-US" sz="1400" b="1" dirty="0" smtClean="0">
                  <a:solidFill>
                    <a:srgbClr val="002060"/>
                  </a:solidFill>
                  <a:latin typeface="+mj-ea"/>
                  <a:ea typeface="+mj-ea"/>
                </a:rPr>
                <a:t>년대 후반 이후                 현재 </a:t>
              </a:r>
              <a:r>
                <a:rPr lang="en-US" altLang="ko-KR" sz="1400" b="1" dirty="0" smtClean="0">
                  <a:solidFill>
                    <a:srgbClr val="002060"/>
                  </a:solidFill>
                  <a:latin typeface="+mj-ea"/>
                  <a:ea typeface="+mj-ea"/>
                </a:rPr>
                <a:t>~ </a:t>
              </a:r>
              <a:endParaRPr lang="ko-KR" altLang="en-US" sz="1400" b="1" dirty="0">
                <a:solidFill>
                  <a:srgbClr val="002060"/>
                </a:solidFill>
                <a:latin typeface="+mj-ea"/>
                <a:ea typeface="+mj-ea"/>
              </a:endParaRPr>
            </a:p>
          </p:txBody>
        </p:sp>
        <p:sp>
          <p:nvSpPr>
            <p:cNvPr id="20" name="Text Box 40"/>
            <p:cNvSpPr txBox="1">
              <a:spLocks noChangeArrowheads="1"/>
            </p:cNvSpPr>
            <p:nvPr/>
          </p:nvSpPr>
          <p:spPr bwMode="auto">
            <a:xfrm>
              <a:off x="467544" y="1924090"/>
              <a:ext cx="7704856" cy="78483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ko-KR" altLang="en-US" b="1" dirty="0">
                  <a:solidFill>
                    <a:srgbClr val="0070C0"/>
                  </a:solidFill>
                  <a:latin typeface="+mj-ea"/>
                  <a:ea typeface="+mj-ea"/>
                </a:rPr>
                <a:t>데이터의 </a:t>
              </a:r>
              <a:r>
                <a:rPr lang="ko-KR" altLang="en-US" b="1" dirty="0" smtClean="0">
                  <a:solidFill>
                    <a:srgbClr val="0070C0"/>
                  </a:solidFill>
                  <a:latin typeface="+mj-ea"/>
                  <a:ea typeface="+mj-ea"/>
                </a:rPr>
                <a:t>다양성                                                              </a:t>
              </a:r>
              <a:r>
                <a:rPr lang="en-US" altLang="ko-KR" b="1" dirty="0" smtClean="0">
                  <a:solidFill>
                    <a:srgbClr val="0070C0"/>
                  </a:solidFill>
                  <a:latin typeface="+mj-ea"/>
                  <a:ea typeface="+mj-ea"/>
                </a:rPr>
                <a:t>Variety</a:t>
              </a:r>
              <a:endParaRPr lang="en-US" altLang="ko-KR" b="1" dirty="0">
                <a:solidFill>
                  <a:srgbClr val="0070C0"/>
                </a:solidFill>
                <a:latin typeface="+mj-ea"/>
                <a:ea typeface="+mj-ea"/>
              </a:endParaRPr>
            </a:p>
            <a:p>
              <a:pPr algn="l">
                <a:spcBef>
                  <a:spcPct val="50000"/>
                </a:spcBef>
              </a:pPr>
              <a:endParaRPr lang="ko-KR" altLang="en-US" b="1" dirty="0">
                <a:solidFill>
                  <a:srgbClr val="0070C0"/>
                </a:solidFill>
                <a:latin typeface="+mj-ea"/>
                <a:ea typeface="+mj-ea"/>
              </a:endParaRPr>
            </a:p>
          </p:txBody>
        </p:sp>
        <p:sp>
          <p:nvSpPr>
            <p:cNvPr id="21" name="Line 41"/>
            <p:cNvSpPr>
              <a:spLocks noChangeShapeType="1"/>
            </p:cNvSpPr>
            <p:nvPr/>
          </p:nvSpPr>
          <p:spPr bwMode="auto">
            <a:xfrm>
              <a:off x="468313" y="5540399"/>
              <a:ext cx="7559675" cy="0"/>
            </a:xfrm>
            <a:prstGeom prst="line">
              <a:avLst/>
            </a:prstGeom>
            <a:grpFill/>
            <a:ln w="9525">
              <a:solidFill>
                <a:srgbClr val="FF0000"/>
              </a:solidFill>
              <a:round/>
              <a:headEnd/>
              <a:tailEnd type="triangle" w="med" len="med"/>
            </a:ln>
            <a:effectLst>
              <a:prstShdw prst="shdw17" dist="17961" dir="2700000">
                <a:srgbClr val="FF0000">
                  <a:gamma/>
                  <a:shade val="60000"/>
                  <a:invGamma/>
                </a:srgbClr>
              </a:prstShdw>
            </a:effectLst>
          </p:spPr>
          <p:txBody>
            <a:bodyPr/>
            <a:lstStyle/>
            <a:p>
              <a:endParaRPr lang="ko-KR" altLang="en-US">
                <a:solidFill>
                  <a:srgbClr val="0070C0"/>
                </a:solidFill>
                <a:latin typeface="+mj-ea"/>
                <a:ea typeface="+mj-ea"/>
              </a:endParaRPr>
            </a:p>
          </p:txBody>
        </p:sp>
        <p:sp>
          <p:nvSpPr>
            <p:cNvPr id="22" name="Line 43"/>
            <p:cNvSpPr>
              <a:spLocks noChangeShapeType="1"/>
            </p:cNvSpPr>
            <p:nvPr/>
          </p:nvSpPr>
          <p:spPr bwMode="auto">
            <a:xfrm>
              <a:off x="539750" y="2300312"/>
              <a:ext cx="7559675" cy="0"/>
            </a:xfrm>
            <a:prstGeom prst="line">
              <a:avLst/>
            </a:prstGeom>
            <a:grpFill/>
            <a:ln w="9525">
              <a:solidFill>
                <a:srgbClr val="0000FF"/>
              </a:solidFill>
              <a:round/>
              <a:headEnd/>
              <a:tailEnd type="triangle" w="med" len="med"/>
            </a:ln>
            <a:effectLst>
              <a:prstShdw prst="shdw17" dist="17961" dir="2700000">
                <a:srgbClr val="0000FF">
                  <a:gamma/>
                  <a:shade val="60000"/>
                  <a:invGamma/>
                </a:srgbClr>
              </a:prstShdw>
            </a:effectLst>
          </p:spPr>
          <p:txBody>
            <a:bodyPr/>
            <a:lstStyle/>
            <a:p>
              <a:endParaRPr lang="ko-KR" altLang="en-US">
                <a:solidFill>
                  <a:srgbClr val="0070C0"/>
                </a:solidFill>
                <a:latin typeface="+mj-ea"/>
                <a:ea typeface="+mj-ea"/>
              </a:endParaRPr>
            </a:p>
          </p:txBody>
        </p:sp>
        <p:sp>
          <p:nvSpPr>
            <p:cNvPr id="23" name="Line 44"/>
            <p:cNvSpPr>
              <a:spLocks noChangeShapeType="1"/>
            </p:cNvSpPr>
            <p:nvPr/>
          </p:nvSpPr>
          <p:spPr bwMode="auto">
            <a:xfrm>
              <a:off x="1547813" y="2373337"/>
              <a:ext cx="0" cy="3024187"/>
            </a:xfrm>
            <a:prstGeom prst="line">
              <a:avLst/>
            </a:prstGeom>
            <a:grpFill/>
            <a:ln w="57150">
              <a:solidFill>
                <a:srgbClr val="92D050"/>
              </a:solidFill>
              <a:round/>
              <a:headEnd/>
              <a:tailEnd type="triangle" w="med" len="med"/>
            </a:ln>
            <a:effectLst/>
          </p:spPr>
          <p:txBody>
            <a:bodyPr lIns="45720" tIns="0" rIns="45720" bIns="0"/>
            <a:lstStyle/>
            <a:p>
              <a:endParaRPr lang="ko-KR" altLang="en-US">
                <a:solidFill>
                  <a:srgbClr val="0070C0"/>
                </a:solidFill>
                <a:latin typeface="+mj-ea"/>
                <a:ea typeface="+mj-ea"/>
              </a:endParaRPr>
            </a:p>
          </p:txBody>
        </p:sp>
        <p:sp>
          <p:nvSpPr>
            <p:cNvPr id="24" name="Text Box 45"/>
            <p:cNvSpPr txBox="1">
              <a:spLocks noChangeArrowheads="1"/>
            </p:cNvSpPr>
            <p:nvPr/>
          </p:nvSpPr>
          <p:spPr bwMode="auto">
            <a:xfrm>
              <a:off x="467544" y="5629526"/>
              <a:ext cx="7632848" cy="36933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ko-KR" altLang="en-US" b="1" dirty="0">
                  <a:solidFill>
                    <a:srgbClr val="C00000"/>
                  </a:solidFill>
                  <a:latin typeface="+mj-ea"/>
                  <a:ea typeface="+mj-ea"/>
                </a:rPr>
                <a:t>데이터의 </a:t>
              </a:r>
              <a:r>
                <a:rPr lang="ko-KR" altLang="en-US" b="1" dirty="0" smtClean="0">
                  <a:solidFill>
                    <a:srgbClr val="C00000"/>
                  </a:solidFill>
                  <a:latin typeface="+mj-ea"/>
                  <a:ea typeface="+mj-ea"/>
                </a:rPr>
                <a:t>속도                                                             </a:t>
              </a:r>
              <a:r>
                <a:rPr lang="en-US" altLang="ko-KR" b="1" dirty="0" smtClean="0">
                  <a:solidFill>
                    <a:srgbClr val="C00000"/>
                  </a:solidFill>
                  <a:latin typeface="+mj-ea"/>
                  <a:ea typeface="+mj-ea"/>
                </a:rPr>
                <a:t>Velocity</a:t>
              </a:r>
              <a:endParaRPr lang="en-US" altLang="ko-KR" b="1" dirty="0">
                <a:solidFill>
                  <a:srgbClr val="C00000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26" name="AutoShape 29"/>
          <p:cNvSpPr>
            <a:spLocks noChangeArrowheads="1"/>
          </p:cNvSpPr>
          <p:nvPr/>
        </p:nvSpPr>
        <p:spPr bwMode="auto">
          <a:xfrm>
            <a:off x="7399581" y="2372196"/>
            <a:ext cx="3015275" cy="2590800"/>
          </a:xfrm>
          <a:prstGeom prst="homePlate">
            <a:avLst>
              <a:gd name="adj" fmla="val 25000"/>
            </a:avLst>
          </a:prstGeom>
          <a:gradFill rotWithShape="1">
            <a:gsLst>
              <a:gs pos="0">
                <a:schemeClr val="accent1">
                  <a:gamma/>
                  <a:tint val="0"/>
                  <a:invGamma/>
                </a:schemeClr>
              </a:gs>
              <a:gs pos="100000">
                <a:schemeClr val="accent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ko-KR" sz="1400" b="1" dirty="0" smtClean="0">
                <a:solidFill>
                  <a:srgbClr val="002060"/>
                </a:solidFill>
                <a:latin typeface="+mj-ea"/>
                <a:ea typeface="+mj-ea"/>
              </a:rPr>
              <a:t>IOT</a:t>
            </a:r>
          </a:p>
          <a:p>
            <a:pPr algn="ctr"/>
            <a:r>
              <a:rPr lang="en-US" altLang="ko-KR" sz="1400" b="1" dirty="0" smtClean="0">
                <a:solidFill>
                  <a:srgbClr val="002060"/>
                </a:solidFill>
                <a:latin typeface="+mj-ea"/>
                <a:ea typeface="+mj-ea"/>
              </a:rPr>
              <a:t>(</a:t>
            </a:r>
            <a:r>
              <a:rPr lang="ko-KR" altLang="en-US" sz="1400" b="1" dirty="0" smtClean="0">
                <a:solidFill>
                  <a:srgbClr val="002060"/>
                </a:solidFill>
                <a:latin typeface="+mj-ea"/>
                <a:ea typeface="+mj-ea"/>
              </a:rPr>
              <a:t>사물인터넷</a:t>
            </a:r>
            <a:r>
              <a:rPr lang="en-US" altLang="ko-KR" sz="1400" b="1" dirty="0" smtClean="0">
                <a:solidFill>
                  <a:srgbClr val="002060"/>
                </a:solidFill>
                <a:latin typeface="+mj-ea"/>
                <a:ea typeface="+mj-ea"/>
              </a:rPr>
              <a:t>)</a:t>
            </a:r>
            <a:endParaRPr lang="en-US" altLang="ko-KR" sz="1400" b="1" dirty="0">
              <a:solidFill>
                <a:srgbClr val="002060"/>
              </a:solidFill>
              <a:latin typeface="+mj-ea"/>
              <a:ea typeface="+mj-ea"/>
            </a:endParaRPr>
          </a:p>
        </p:txBody>
      </p:sp>
      <p:sp>
        <p:nvSpPr>
          <p:cNvPr id="27" name="AutoShape 28"/>
          <p:cNvSpPr>
            <a:spLocks noChangeArrowheads="1"/>
          </p:cNvSpPr>
          <p:nvPr/>
        </p:nvSpPr>
        <p:spPr bwMode="auto">
          <a:xfrm>
            <a:off x="5362210" y="2372197"/>
            <a:ext cx="1948747" cy="1076857"/>
          </a:xfrm>
          <a:prstGeom prst="homePlate">
            <a:avLst>
              <a:gd name="adj" fmla="val 27671"/>
            </a:avLst>
          </a:prstGeom>
          <a:gradFill rotWithShape="1">
            <a:gsLst>
              <a:gs pos="0">
                <a:schemeClr val="accent1">
                  <a:gamma/>
                  <a:tint val="0"/>
                  <a:invGamma/>
                </a:schemeClr>
              </a:gs>
              <a:gs pos="100000">
                <a:schemeClr val="accent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ko-KR" altLang="en-US" sz="1400" b="1" dirty="0" smtClean="0">
                <a:solidFill>
                  <a:srgbClr val="002060"/>
                </a:solidFill>
                <a:latin typeface="+mj-ea"/>
                <a:ea typeface="+mj-ea"/>
              </a:rPr>
              <a:t>인터넷</a:t>
            </a:r>
            <a:endParaRPr lang="ko-KR" altLang="en-US" sz="1400" b="1" dirty="0">
              <a:solidFill>
                <a:srgbClr val="002060"/>
              </a:solidFill>
              <a:latin typeface="+mj-ea"/>
              <a:ea typeface="+mj-ea"/>
            </a:endParaRPr>
          </a:p>
          <a:p>
            <a:pPr algn="ctr"/>
            <a:r>
              <a:rPr lang="ko-KR" altLang="en-US" sz="1400" b="1" dirty="0" err="1" smtClean="0">
                <a:solidFill>
                  <a:srgbClr val="002060"/>
                </a:solidFill>
                <a:latin typeface="+mj-ea"/>
                <a:ea typeface="+mj-ea"/>
              </a:rPr>
              <a:t>모바일</a:t>
            </a:r>
            <a:endParaRPr lang="ko-KR" altLang="en-US" sz="1400" b="1" dirty="0">
              <a:solidFill>
                <a:srgbClr val="002060"/>
              </a:solidFill>
              <a:latin typeface="+mj-ea"/>
              <a:ea typeface="+mj-ea"/>
            </a:endParaRPr>
          </a:p>
        </p:txBody>
      </p:sp>
      <p:sp>
        <p:nvSpPr>
          <p:cNvPr id="28" name="AutoShape 27"/>
          <p:cNvSpPr>
            <a:spLocks noChangeArrowheads="1"/>
          </p:cNvSpPr>
          <p:nvPr/>
        </p:nvSpPr>
        <p:spPr bwMode="auto">
          <a:xfrm>
            <a:off x="4031640" y="2372197"/>
            <a:ext cx="1329562" cy="451215"/>
          </a:xfrm>
          <a:prstGeom prst="homePlate">
            <a:avLst>
              <a:gd name="adj" fmla="val 25000"/>
            </a:avLst>
          </a:prstGeom>
          <a:gradFill rotWithShape="1">
            <a:gsLst>
              <a:gs pos="0">
                <a:schemeClr val="accent1">
                  <a:gamma/>
                  <a:tint val="0"/>
                  <a:invGamma/>
                </a:schemeClr>
              </a:gs>
              <a:gs pos="100000">
                <a:schemeClr val="accent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ko-KR" sz="1400" b="1" dirty="0" smtClean="0">
                <a:solidFill>
                  <a:srgbClr val="002060"/>
                </a:solidFill>
                <a:latin typeface="+mj-ea"/>
                <a:ea typeface="+mj-ea"/>
              </a:rPr>
              <a:t>PC</a:t>
            </a:r>
            <a:endParaRPr lang="ko-KR" altLang="en-US" sz="1400" b="1" dirty="0">
              <a:solidFill>
                <a:srgbClr val="002060"/>
              </a:solidFill>
              <a:latin typeface="+mj-ea"/>
              <a:ea typeface="+mj-ea"/>
            </a:endParaRPr>
          </a:p>
        </p:txBody>
      </p:sp>
      <p:sp>
        <p:nvSpPr>
          <p:cNvPr id="32" name="AutoShape 26"/>
          <p:cNvSpPr>
            <a:spLocks noChangeArrowheads="1"/>
          </p:cNvSpPr>
          <p:nvPr/>
        </p:nvSpPr>
        <p:spPr bwMode="auto">
          <a:xfrm>
            <a:off x="2436569" y="2420890"/>
            <a:ext cx="1328096" cy="81679"/>
          </a:xfrm>
          <a:prstGeom prst="homePlate">
            <a:avLst>
              <a:gd name="adj" fmla="val 34461"/>
            </a:avLst>
          </a:prstGeom>
          <a:gradFill rotWithShape="1">
            <a:gsLst>
              <a:gs pos="0">
                <a:schemeClr val="accent1">
                  <a:gamma/>
                  <a:tint val="0"/>
                  <a:invGamma/>
                </a:schemeClr>
              </a:gs>
              <a:gs pos="100000">
                <a:schemeClr val="accent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ko-KR" altLang="en-US" sz="1400" b="1" dirty="0">
                <a:solidFill>
                  <a:srgbClr val="002060"/>
                </a:solidFill>
                <a:latin typeface="+mj-ea"/>
                <a:ea typeface="+mj-ea"/>
              </a:rPr>
              <a:t>메인</a:t>
            </a:r>
          </a:p>
          <a:p>
            <a:pPr algn="ctr"/>
            <a:r>
              <a:rPr lang="ko-KR" altLang="en-US" sz="1400" b="1" dirty="0">
                <a:solidFill>
                  <a:srgbClr val="002060"/>
                </a:solidFill>
                <a:latin typeface="+mj-ea"/>
                <a:ea typeface="+mj-ea"/>
              </a:rPr>
              <a:t>프레임</a:t>
            </a:r>
          </a:p>
        </p:txBody>
      </p:sp>
    </p:spTree>
    <p:extLst>
      <p:ext uri="{BB962C8B-B14F-4D97-AF65-F5344CB8AC3E}">
        <p14:creationId xmlns:p14="http://schemas.microsoft.com/office/powerpoint/2010/main" val="2001664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6" y="305361"/>
            <a:ext cx="7226905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dirty="0"/>
              <a:t>Hadoop </a:t>
            </a:r>
            <a:r>
              <a:rPr lang="ko-KR" altLang="en-US" b="1" dirty="0" smtClean="0"/>
              <a:t> </a:t>
            </a:r>
            <a:endParaRPr lang="ko-KR" altLang="en-US" b="1" dirty="0"/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80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49317" y="1087114"/>
            <a:ext cx="108545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altLang="ko-KR" sz="2000" b="1" dirty="0" smtClean="0">
                <a:solidFill>
                  <a:srgbClr val="C00000"/>
                </a:solidFill>
              </a:rPr>
              <a:t>Hadoop </a:t>
            </a:r>
            <a:r>
              <a:rPr lang="ko-KR" altLang="en-US" sz="2000" b="1" dirty="0" err="1" smtClean="0">
                <a:solidFill>
                  <a:srgbClr val="C00000"/>
                </a:solidFill>
              </a:rPr>
              <a:t>고가용성</a:t>
            </a:r>
            <a:r>
              <a:rPr lang="en-US" altLang="ko-KR" sz="2000" b="1" dirty="0" smtClean="0">
                <a:solidFill>
                  <a:srgbClr val="C00000"/>
                </a:solidFill>
              </a:rPr>
              <a:t>  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772510" y="1631842"/>
            <a:ext cx="10531366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dirty="0" smtClean="0"/>
              <a:t>가용성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일부 </a:t>
            </a:r>
            <a:r>
              <a:rPr lang="ko-KR" altLang="en-US" dirty="0" err="1" smtClean="0"/>
              <a:t>노드가</a:t>
            </a:r>
            <a:r>
              <a:rPr lang="ko-KR" altLang="en-US" dirty="0" smtClean="0"/>
              <a:t> 정상적인 접속이 끊어진 경우라도 전체적인 처리는 계속 진행될 수 있어야 한다</a:t>
            </a:r>
            <a:r>
              <a:rPr lang="en-US" altLang="ko-KR" dirty="0" smtClean="0"/>
              <a:t>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dirty="0" err="1" smtClean="0"/>
              <a:t>고가용성을</a:t>
            </a:r>
            <a:r>
              <a:rPr lang="ko-KR" altLang="en-US" dirty="0" smtClean="0"/>
              <a:t> 보장하는 구조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마스터 </a:t>
            </a:r>
            <a:r>
              <a:rPr lang="ko-KR" altLang="en-US" dirty="0" err="1" smtClean="0"/>
              <a:t>노스가</a:t>
            </a:r>
            <a:r>
              <a:rPr lang="ko-KR" altLang="en-US" dirty="0" smtClean="0"/>
              <a:t> 가진 정보를 일관성 있게 이중화해서 저장하는 기능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가동중인 마스터 </a:t>
            </a:r>
            <a:r>
              <a:rPr lang="ko-KR" altLang="en-US" dirty="0" err="1" smtClean="0"/>
              <a:t>노드가</a:t>
            </a:r>
            <a:r>
              <a:rPr lang="ko-KR" altLang="en-US" dirty="0" smtClean="0"/>
              <a:t> 고장 나면 별도 </a:t>
            </a:r>
            <a:r>
              <a:rPr lang="ko-KR" altLang="en-US" dirty="0" err="1" smtClean="0"/>
              <a:t>노드가</a:t>
            </a:r>
            <a:r>
              <a:rPr lang="ko-KR" altLang="en-US" dirty="0" smtClean="0"/>
              <a:t> 그것을 인식해서 마스터 </a:t>
            </a:r>
            <a:r>
              <a:rPr lang="ko-KR" altLang="en-US" dirty="0" err="1" smtClean="0"/>
              <a:t>노드로서</a:t>
            </a:r>
            <a:r>
              <a:rPr lang="ko-KR" altLang="en-US" dirty="0" smtClean="0"/>
              <a:t> 처리를 인계하는 기능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마스터 </a:t>
            </a:r>
            <a:r>
              <a:rPr lang="ko-KR" altLang="en-US" dirty="0" err="1" smtClean="0"/>
              <a:t>노드가</a:t>
            </a:r>
            <a:r>
              <a:rPr lang="ko-KR" altLang="en-US" dirty="0" smtClean="0"/>
              <a:t> 서비스 가능한지를 감시하여</a:t>
            </a:r>
            <a:r>
              <a:rPr lang="en-US" altLang="ko-KR" dirty="0" smtClean="0"/>
              <a:t>, </a:t>
            </a:r>
            <a:r>
              <a:rPr lang="ko-KR" altLang="en-US" dirty="0" smtClean="0"/>
              <a:t>문제가 있는 경우에 마스터 </a:t>
            </a:r>
            <a:r>
              <a:rPr lang="ko-KR" altLang="en-US" dirty="0" err="1" smtClean="0"/>
              <a:t>노드를</a:t>
            </a:r>
            <a:r>
              <a:rPr lang="ko-KR" altLang="en-US" dirty="0" smtClean="0"/>
              <a:t> 변경하는 기능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/>
              <a:t> </a:t>
            </a:r>
            <a:r>
              <a:rPr lang="en-US" altLang="ko-KR" dirty="0" smtClean="0"/>
              <a:t>HA</a:t>
            </a:r>
            <a:r>
              <a:rPr lang="ko-KR" altLang="en-US" dirty="0" smtClean="0"/>
              <a:t>클러스터 구성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Active-Standby </a:t>
            </a:r>
            <a:r>
              <a:rPr lang="ko-KR" altLang="en-US" dirty="0" smtClean="0"/>
              <a:t>구성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Failover </a:t>
            </a:r>
            <a:r>
              <a:rPr lang="ko-KR" altLang="en-US" dirty="0" smtClean="0"/>
              <a:t>처리 시 </a:t>
            </a:r>
            <a:r>
              <a:rPr lang="en-US" altLang="ko-KR" dirty="0" smtClean="0"/>
              <a:t>Active </a:t>
            </a:r>
            <a:r>
              <a:rPr lang="ko-KR" altLang="en-US" dirty="0" smtClean="0"/>
              <a:t>상태인 </a:t>
            </a:r>
            <a:r>
              <a:rPr lang="ko-KR" altLang="en-US" dirty="0" err="1" smtClean="0"/>
              <a:t>노드에서</a:t>
            </a:r>
            <a:r>
              <a:rPr lang="ko-KR" altLang="en-US" dirty="0" smtClean="0"/>
              <a:t> 가동하고 있는 리소스를 정지 격리 처리 </a:t>
            </a:r>
            <a:r>
              <a:rPr lang="en-US" altLang="ko-KR" dirty="0" smtClean="0"/>
              <a:t>(Fencing)</a:t>
            </a:r>
          </a:p>
          <a:p>
            <a:pPr lvl="1"/>
            <a:r>
              <a:rPr lang="ko-KR" altLang="en-US" dirty="0" err="1" smtClean="0"/>
              <a:t>노드</a:t>
            </a:r>
            <a:r>
              <a:rPr lang="ko-KR" altLang="en-US" dirty="0" smtClean="0"/>
              <a:t> 감시와 격리 제어를 위해 </a:t>
            </a:r>
            <a:r>
              <a:rPr lang="en-US" altLang="ko-KR" dirty="0" err="1" smtClean="0"/>
              <a:t>ZooKeeper</a:t>
            </a:r>
            <a:r>
              <a:rPr lang="en-US" altLang="ko-KR" dirty="0" smtClean="0"/>
              <a:t> </a:t>
            </a:r>
            <a:r>
              <a:rPr lang="ko-KR" altLang="en-US" dirty="0" smtClean="0"/>
              <a:t>를 이용하여 이중화와 일관성을 보장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31233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smtClean="0"/>
              <a:t>3. </a:t>
            </a:r>
            <a:r>
              <a:rPr lang="ko-KR" altLang="en-US" b="1" dirty="0" err="1" smtClean="0"/>
              <a:t>빅데이터</a:t>
            </a:r>
            <a:r>
              <a:rPr lang="ko-KR" altLang="en-US" b="1" dirty="0" smtClean="0"/>
              <a:t> 스토어 종류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81</a:t>
            </a:fld>
            <a:r>
              <a:rPr lang="en-US" dirty="0" smtClean="0"/>
              <a:t> - </a:t>
            </a:r>
            <a:endParaRPr lang="en-US" dirty="0"/>
          </a:p>
        </p:txBody>
      </p:sp>
      <p:sp>
        <p:nvSpPr>
          <p:cNvPr id="5" name="내용 개체 틀 7"/>
          <p:cNvSpPr txBox="1">
            <a:spLocks/>
          </p:cNvSpPr>
          <p:nvPr/>
        </p:nvSpPr>
        <p:spPr bwMode="auto">
          <a:xfrm>
            <a:off x="384286" y="1125003"/>
            <a:ext cx="10872293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sz="1800" dirty="0" smtClean="0"/>
              <a:t> </a:t>
            </a:r>
            <a:r>
              <a:rPr lang="en-US" altLang="ko-KR" sz="1800" dirty="0" err="1" smtClean="0"/>
              <a:t>Hadoop</a:t>
            </a:r>
            <a:r>
              <a:rPr lang="en-US" altLang="ko-KR" sz="1800" dirty="0" smtClean="0"/>
              <a:t> 2.0 YARN</a:t>
            </a:r>
            <a:r>
              <a:rPr lang="ko-KR" altLang="en-US" sz="1800" dirty="0" smtClean="0"/>
              <a:t>의 내부 </a:t>
            </a:r>
            <a:r>
              <a:rPr lang="ko-KR" altLang="en-US" sz="1800" dirty="0" err="1" smtClean="0"/>
              <a:t>데몬과</a:t>
            </a:r>
            <a:r>
              <a:rPr lang="ko-KR" altLang="en-US" sz="1800" dirty="0" smtClean="0"/>
              <a:t> 기능</a:t>
            </a:r>
            <a:endParaRPr lang="en-US" altLang="ko-KR" sz="1800" dirty="0" smtClean="0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6295039"/>
              </p:ext>
            </p:extLst>
          </p:nvPr>
        </p:nvGraphicFramePr>
        <p:xfrm>
          <a:off x="818055" y="1744425"/>
          <a:ext cx="10567986" cy="4490720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2363027"/>
                <a:gridCol w="8204959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데몬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기능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Resource Manager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YARN</a:t>
                      </a:r>
                      <a:r>
                        <a:rPr lang="ko-KR" altLang="en-US" dirty="0" smtClean="0"/>
                        <a:t>의 </a:t>
                      </a:r>
                      <a:r>
                        <a:rPr lang="en-US" altLang="ko-KR" dirty="0" smtClean="0"/>
                        <a:t>Master </a:t>
                      </a:r>
                      <a:r>
                        <a:rPr lang="ko-KR" altLang="en-US" dirty="0" smtClean="0"/>
                        <a:t>역할을 수행한다</a:t>
                      </a:r>
                      <a:r>
                        <a:rPr lang="en-US" altLang="ko-KR" dirty="0" smtClean="0"/>
                        <a:t>. </a:t>
                      </a:r>
                      <a:r>
                        <a:rPr lang="ko-KR" altLang="en-US" dirty="0" smtClean="0"/>
                        <a:t>클러스터 내의 자원을 총괄하여 관리한다</a:t>
                      </a:r>
                      <a:r>
                        <a:rPr lang="en-US" altLang="ko-KR" dirty="0" smtClean="0"/>
                        <a:t>.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Scheduler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Resource Manager </a:t>
                      </a:r>
                      <a:r>
                        <a:rPr lang="ko-KR" altLang="en-US" dirty="0" smtClean="0"/>
                        <a:t>내의 데몬</a:t>
                      </a:r>
                      <a:r>
                        <a:rPr lang="en-US" altLang="ko-KR" dirty="0" smtClean="0"/>
                        <a:t>.</a:t>
                      </a:r>
                      <a:r>
                        <a:rPr lang="en-US" altLang="ko-KR" baseline="0" dirty="0" smtClean="0"/>
                        <a:t> Node Manager</a:t>
                      </a:r>
                      <a:r>
                        <a:rPr lang="ko-KR" altLang="en-US" baseline="0" dirty="0" smtClean="0"/>
                        <a:t>와 통신하며 </a:t>
                      </a:r>
                      <a:r>
                        <a:rPr lang="en-US" altLang="ko-KR" baseline="0" dirty="0" smtClean="0"/>
                        <a:t>Application Master</a:t>
                      </a:r>
                      <a:r>
                        <a:rPr lang="ko-KR" altLang="en-US" baseline="0" dirty="0" smtClean="0"/>
                        <a:t>에 자원을 할당하고 스케줄링을 수행한다</a:t>
                      </a:r>
                      <a:r>
                        <a:rPr lang="en-US" altLang="ko-KR" baseline="0" dirty="0" smtClean="0"/>
                        <a:t>.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Application Manager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Resource Manager</a:t>
                      </a:r>
                      <a:r>
                        <a:rPr lang="ko-KR" altLang="en-US" dirty="0" smtClean="0"/>
                        <a:t>내의 데몬</a:t>
                      </a:r>
                      <a:r>
                        <a:rPr lang="en-US" altLang="ko-KR" dirty="0" smtClean="0"/>
                        <a:t>.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ko-KR" altLang="en-US" baseline="0" dirty="0" smtClean="0"/>
                        <a:t>클러스터 내에 </a:t>
                      </a:r>
                      <a:r>
                        <a:rPr lang="en-US" altLang="ko-KR" baseline="0" dirty="0" smtClean="0"/>
                        <a:t>Application Master</a:t>
                      </a:r>
                      <a:r>
                        <a:rPr lang="ko-KR" altLang="en-US" baseline="0" dirty="0" smtClean="0"/>
                        <a:t>를 실행시키고 그 상태를 관리한다</a:t>
                      </a:r>
                      <a:r>
                        <a:rPr lang="en-US" altLang="ko-KR" baseline="0" dirty="0" smtClean="0"/>
                        <a:t>.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Node Manager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클러스터 내 개별 </a:t>
                      </a:r>
                      <a:r>
                        <a:rPr lang="ko-KR" altLang="en-US" dirty="0" err="1" smtClean="0"/>
                        <a:t>노드에서</a:t>
                      </a:r>
                      <a:r>
                        <a:rPr lang="ko-KR" altLang="en-US" dirty="0" smtClean="0"/>
                        <a:t> 동작한다</a:t>
                      </a:r>
                      <a:r>
                        <a:rPr lang="en-US" altLang="ko-KR" dirty="0" smtClean="0"/>
                        <a:t>. Application Container</a:t>
                      </a:r>
                      <a:r>
                        <a:rPr lang="ko-KR" altLang="en-US" dirty="0" smtClean="0"/>
                        <a:t>를 실행할 수 있도록 환경을 만들고 각 </a:t>
                      </a:r>
                      <a:r>
                        <a:rPr lang="ko-KR" altLang="en-US" dirty="0" err="1" smtClean="0"/>
                        <a:t>노드의</a:t>
                      </a:r>
                      <a:r>
                        <a:rPr lang="ko-KR" altLang="en-US" dirty="0" smtClean="0"/>
                        <a:t> 상태 정보를 모니터링 하여 </a:t>
                      </a:r>
                      <a:r>
                        <a:rPr lang="en-US" altLang="ko-KR" dirty="0" smtClean="0"/>
                        <a:t>Resource Manager</a:t>
                      </a:r>
                      <a:r>
                        <a:rPr lang="ko-KR" altLang="en-US" dirty="0" smtClean="0"/>
                        <a:t>에게 제공한다</a:t>
                      </a:r>
                      <a:r>
                        <a:rPr lang="en-US" altLang="ko-KR" dirty="0" smtClean="0"/>
                        <a:t>.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Application Master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각각의 </a:t>
                      </a:r>
                      <a:r>
                        <a:rPr lang="en-US" altLang="ko-KR" dirty="0" smtClean="0"/>
                        <a:t>Application</a:t>
                      </a:r>
                      <a:r>
                        <a:rPr lang="ko-KR" altLang="en-US" dirty="0" smtClean="0"/>
                        <a:t>을 관리하는 마스터 역할을 한다</a:t>
                      </a:r>
                      <a:r>
                        <a:rPr lang="en-US" altLang="ko-KR" dirty="0" smtClean="0"/>
                        <a:t>. </a:t>
                      </a:r>
                      <a:r>
                        <a:rPr lang="ko-KR" altLang="en-US" dirty="0" smtClean="0"/>
                        <a:t>할당된 태스크의 실행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smtClean="0"/>
                        <a:t>모니터링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smtClean="0"/>
                        <a:t>장애 </a:t>
                      </a:r>
                      <a:r>
                        <a:rPr lang="ko-KR" altLang="en-US" dirty="0" err="1" smtClean="0"/>
                        <a:t>처리등의</a:t>
                      </a:r>
                      <a:r>
                        <a:rPr lang="ko-KR" altLang="en-US" dirty="0" smtClean="0"/>
                        <a:t> 역할을 담당한다</a:t>
                      </a:r>
                      <a:r>
                        <a:rPr lang="en-US" altLang="ko-KR" dirty="0" smtClean="0"/>
                        <a:t>. </a:t>
                      </a:r>
                      <a:r>
                        <a:rPr lang="ko-KR" altLang="en-US" dirty="0" smtClean="0"/>
                        <a:t>각 </a:t>
                      </a:r>
                      <a:r>
                        <a:rPr lang="en-US" altLang="ko-KR" dirty="0" smtClean="0"/>
                        <a:t>Application</a:t>
                      </a:r>
                      <a:r>
                        <a:rPr lang="ko-KR" altLang="en-US" dirty="0" smtClean="0"/>
                        <a:t>마다 하나씩 존재하는 </a:t>
                      </a:r>
                      <a:r>
                        <a:rPr lang="ko-KR" altLang="en-US" dirty="0" err="1" smtClean="0"/>
                        <a:t>데몬이다</a:t>
                      </a:r>
                      <a:r>
                        <a:rPr lang="en-US" altLang="ko-KR" dirty="0" smtClean="0"/>
                        <a:t>.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Container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Application Master</a:t>
                      </a:r>
                      <a:r>
                        <a:rPr lang="ko-KR" altLang="en-US" dirty="0" smtClean="0"/>
                        <a:t>가 관리하는 태스크를 수행하는 데몬</a:t>
                      </a:r>
                      <a:r>
                        <a:rPr lang="en-US" altLang="ko-KR" dirty="0" smtClean="0"/>
                        <a:t>.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ko-KR" altLang="en-US" baseline="0" dirty="0" smtClean="0"/>
                        <a:t>개별 </a:t>
                      </a:r>
                      <a:r>
                        <a:rPr lang="ko-KR" altLang="en-US" baseline="0" dirty="0" err="1" smtClean="0"/>
                        <a:t>노드에</a:t>
                      </a:r>
                      <a:r>
                        <a:rPr lang="ko-KR" altLang="en-US" baseline="0" dirty="0" smtClean="0"/>
                        <a:t> 분산되어 </a:t>
                      </a:r>
                      <a:r>
                        <a:rPr lang="en-US" altLang="ko-KR" baseline="0" dirty="0" smtClean="0"/>
                        <a:t>Node Manager</a:t>
                      </a:r>
                      <a:r>
                        <a:rPr lang="ko-KR" altLang="en-US" baseline="0" dirty="0" smtClean="0"/>
                        <a:t>에 의해 생성된다</a:t>
                      </a:r>
                      <a:r>
                        <a:rPr lang="en-US" altLang="ko-KR" baseline="0" dirty="0" smtClean="0"/>
                        <a:t>.</a:t>
                      </a:r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5623013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6" y="305361"/>
            <a:ext cx="7226905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dirty="0"/>
              <a:t>Hadoop </a:t>
            </a:r>
            <a:r>
              <a:rPr lang="ko-KR" altLang="en-US" b="1" dirty="0" smtClean="0"/>
              <a:t> </a:t>
            </a:r>
            <a:endParaRPr lang="ko-KR" altLang="en-US" b="1" dirty="0"/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82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49317" y="1087114"/>
            <a:ext cx="108545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altLang="ko-KR" sz="2000" b="1" dirty="0" err="1" smtClean="0">
                <a:solidFill>
                  <a:srgbClr val="C00000"/>
                </a:solidFill>
              </a:rPr>
              <a:t>ZooKeeper</a:t>
            </a:r>
            <a:endParaRPr lang="en-US" altLang="ko-KR" sz="2000" b="1" dirty="0" smtClean="0">
              <a:solidFill>
                <a:srgbClr val="C00000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772510" y="1631842"/>
            <a:ext cx="5738649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altLang="ko-KR" dirty="0" smtClean="0"/>
              <a:t>Zookeeper </a:t>
            </a:r>
            <a:r>
              <a:rPr lang="ko-KR" altLang="en-US" dirty="0" smtClean="0"/>
              <a:t>클러스터 시작 시에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한 대의 </a:t>
            </a:r>
            <a:r>
              <a:rPr lang="ko-KR" altLang="en-US" dirty="0" err="1" smtClean="0"/>
              <a:t>노드를</a:t>
            </a:r>
            <a:r>
              <a:rPr lang="ko-KR" altLang="en-US" dirty="0" smtClean="0"/>
              <a:t> 리더로 선출</a:t>
            </a:r>
            <a:endParaRPr lang="en-US" altLang="ko-KR" dirty="0" smtClean="0"/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dirty="0" smtClean="0"/>
              <a:t>클라이언트가 </a:t>
            </a:r>
            <a:r>
              <a:rPr lang="en-US" altLang="ko-KR" dirty="0" smtClean="0"/>
              <a:t>Zookeeper</a:t>
            </a:r>
            <a:r>
              <a:rPr lang="ko-KR" altLang="en-US" dirty="0" smtClean="0"/>
              <a:t>에 데이터 갱신 요청을 전송한다</a:t>
            </a:r>
            <a:r>
              <a:rPr lang="en-US" altLang="ko-KR" dirty="0" smtClean="0"/>
              <a:t>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dirty="0" smtClean="0"/>
              <a:t>요청을 </a:t>
            </a:r>
            <a:r>
              <a:rPr lang="en-US" altLang="ko-KR" dirty="0" smtClean="0"/>
              <a:t>leader</a:t>
            </a:r>
            <a:r>
              <a:rPr lang="ko-KR" altLang="en-US" dirty="0" smtClean="0"/>
              <a:t>에 전송한다</a:t>
            </a:r>
            <a:r>
              <a:rPr lang="en-US" altLang="ko-KR" dirty="0" smtClean="0"/>
              <a:t>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altLang="ko-KR" dirty="0" smtClean="0"/>
              <a:t>Leader</a:t>
            </a:r>
            <a:r>
              <a:rPr lang="ko-KR" altLang="en-US" dirty="0" smtClean="0"/>
              <a:t>는 갱신 처리에 트랜잭션 </a:t>
            </a:r>
            <a:r>
              <a:rPr lang="en-US" altLang="ko-KR" dirty="0" smtClean="0"/>
              <a:t>ID</a:t>
            </a:r>
            <a:r>
              <a:rPr lang="ko-KR" altLang="en-US" dirty="0" smtClean="0"/>
              <a:t>를 부여하고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모든 </a:t>
            </a:r>
            <a:r>
              <a:rPr lang="ko-KR" altLang="en-US" dirty="0" err="1" smtClean="0"/>
              <a:t>노드에</a:t>
            </a:r>
            <a:r>
              <a:rPr lang="ko-KR" altLang="en-US" dirty="0" smtClean="0"/>
              <a:t> 요청을 전송한다</a:t>
            </a:r>
            <a:r>
              <a:rPr lang="en-US" altLang="ko-KR" dirty="0" smtClean="0"/>
              <a:t>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dirty="0" smtClean="0"/>
              <a:t>각 </a:t>
            </a:r>
            <a:r>
              <a:rPr lang="ko-KR" altLang="en-US" dirty="0" err="1" smtClean="0"/>
              <a:t>노드는</a:t>
            </a:r>
            <a:r>
              <a:rPr lang="ko-KR" altLang="en-US" dirty="0" smtClean="0"/>
              <a:t> 갱신 데이터를 저널 로그에 기록하고 리더에게 응답을 반환한다</a:t>
            </a:r>
            <a:endParaRPr lang="en-US" altLang="ko-KR" dirty="0" smtClean="0"/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dirty="0" smtClean="0"/>
              <a:t>리더는 과반수의 </a:t>
            </a:r>
            <a:r>
              <a:rPr lang="ko-KR" altLang="en-US" dirty="0" err="1" smtClean="0"/>
              <a:t>노드로부터</a:t>
            </a:r>
            <a:r>
              <a:rPr lang="ko-KR" altLang="en-US" dirty="0" smtClean="0"/>
              <a:t> 응답이 돌아온 시점에 기록 처리가 성공했다고 간주하여 클라이언트에게  </a:t>
            </a:r>
            <a:r>
              <a:rPr lang="en-US" altLang="ko-KR" dirty="0" smtClean="0"/>
              <a:t>commit </a:t>
            </a:r>
            <a:r>
              <a:rPr lang="ko-KR" altLang="en-US" dirty="0" smtClean="0"/>
              <a:t>명령을 반환한다</a:t>
            </a:r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5495" y="1631841"/>
            <a:ext cx="4962525" cy="3570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61966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1487488" y="2780928"/>
            <a:ext cx="9409045" cy="720080"/>
          </a:xfrm>
          <a:prstGeom prst="rect">
            <a:avLst/>
          </a:prstGeom>
          <a:ln>
            <a:noFill/>
          </a:ln>
        </p:spPr>
        <p:txBody>
          <a:bodyPr vert="horz" lIns="0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1" i="0" u="none" strike="noStrike" kern="1200" cap="none" spc="0" normalizeH="0" baseline="0" noProof="0" dirty="0" err="1" smtClean="0">
                <a:ln>
                  <a:noFill/>
                </a:ln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하둡</a:t>
            </a:r>
            <a:r>
              <a:rPr kumimoji="0" lang="ko-KR" altLang="en-US" sz="3600" b="1" i="0" u="none" strike="noStrike" kern="1200" cap="none" spc="0" normalizeH="0" baseline="0" noProof="0" dirty="0" smtClean="0">
                <a:ln>
                  <a:noFill/>
                </a:ln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 분산 파일시스템</a:t>
            </a:r>
            <a:r>
              <a:rPr kumimoji="0" lang="en-US" altLang="ko-KR" sz="3600" b="1" i="0" u="none" strike="noStrike" kern="1200" cap="none" spc="0" normalizeH="0" baseline="0" noProof="0" dirty="0" smtClean="0">
                <a:ln>
                  <a:noFill/>
                </a:ln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(</a:t>
            </a:r>
            <a:r>
              <a:rPr lang="en-US" altLang="ko-KR" sz="3600" b="1" noProof="0" dirty="0" smtClean="0"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HDFS) </a:t>
            </a:r>
            <a:r>
              <a:rPr lang="ko-KR" altLang="en-US" sz="3600" b="1" noProof="0" dirty="0" smtClean="0"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구성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effectLst>
                <a:outerShdw blurRad="38100" dist="25400" dir="54000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559511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9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84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6" y="980728"/>
            <a:ext cx="1141790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altLang="ko-KR" dirty="0" err="1"/>
              <a:t>Namenode</a:t>
            </a:r>
            <a:r>
              <a:rPr lang="en-US" altLang="ko-KR" dirty="0"/>
              <a:t>(</a:t>
            </a:r>
            <a:r>
              <a:rPr lang="ko-KR" altLang="en-US" dirty="0"/>
              <a:t>네임 </a:t>
            </a:r>
            <a:r>
              <a:rPr lang="ko-KR" altLang="en-US" dirty="0" err="1"/>
              <a:t>노드</a:t>
            </a:r>
            <a:r>
              <a:rPr lang="en-US" altLang="ko-KR" dirty="0"/>
              <a:t>)  </a:t>
            </a:r>
            <a:r>
              <a:rPr lang="ko-KR" altLang="en-US" dirty="0"/>
              <a:t>역할 </a:t>
            </a:r>
          </a:p>
          <a:p>
            <a:pPr lvl="1"/>
            <a:r>
              <a:rPr lang="en-US" altLang="ko-KR" dirty="0"/>
              <a:t>• </a:t>
            </a:r>
            <a:r>
              <a:rPr lang="ko-KR" altLang="en-US" dirty="0"/>
              <a:t>네임 </a:t>
            </a:r>
            <a:r>
              <a:rPr lang="ko-KR" altLang="en-US" dirty="0" err="1"/>
              <a:t>노드는</a:t>
            </a:r>
            <a:r>
              <a:rPr lang="ko-KR" altLang="en-US" dirty="0"/>
              <a:t> 입력되는 파일에 대한 저장소선택</a:t>
            </a:r>
            <a:r>
              <a:rPr lang="en-US" altLang="ko-KR" dirty="0"/>
              <a:t>, </a:t>
            </a:r>
            <a:r>
              <a:rPr lang="ko-KR" altLang="en-US" dirty="0"/>
              <a:t>복제 개수 지정 등 데이터 </a:t>
            </a:r>
            <a:r>
              <a:rPr lang="ko-KR" altLang="en-US" dirty="0" err="1"/>
              <a:t>노드를</a:t>
            </a:r>
            <a:r>
              <a:rPr lang="ko-KR" altLang="en-US" dirty="0"/>
              <a:t> 관리합니다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• </a:t>
            </a:r>
            <a:r>
              <a:rPr lang="ko-KR" altLang="en-US" dirty="0"/>
              <a:t>일종의 </a:t>
            </a:r>
            <a:r>
              <a:rPr lang="en-US" altLang="ko-KR" dirty="0"/>
              <a:t>Master node</a:t>
            </a:r>
            <a:r>
              <a:rPr lang="ko-KR" altLang="en-US" dirty="0"/>
              <a:t>로 파일에 대한 메타 데이터를 저장하는 </a:t>
            </a:r>
            <a:r>
              <a:rPr lang="ko-KR" altLang="en-US" dirty="0" err="1"/>
              <a:t>노드로</a:t>
            </a:r>
            <a:r>
              <a:rPr lang="en-US" altLang="ko-KR" dirty="0"/>
              <a:t>, </a:t>
            </a:r>
            <a:r>
              <a:rPr lang="ko-KR" altLang="en-US" dirty="0" err="1"/>
              <a:t>디렉토리</a:t>
            </a:r>
            <a:r>
              <a:rPr lang="ko-KR" altLang="en-US" dirty="0"/>
              <a:t> 구조</a:t>
            </a:r>
            <a:r>
              <a:rPr lang="en-US" altLang="ko-KR" dirty="0"/>
              <a:t>, </a:t>
            </a:r>
            <a:r>
              <a:rPr lang="ko-KR" altLang="en-US" dirty="0" smtClean="0"/>
              <a:t>파일에 대한 </a:t>
            </a:r>
            <a:r>
              <a:rPr lang="ko-KR" altLang="en-US" dirty="0"/>
              <a:t>각종 메타 데이터</a:t>
            </a:r>
            <a:r>
              <a:rPr lang="en-US" altLang="ko-KR" dirty="0"/>
              <a:t>, </a:t>
            </a:r>
            <a:r>
              <a:rPr lang="ko-KR" altLang="en-US" dirty="0"/>
              <a:t>그리고 물리적 파일이 저장되어 있는 위치 등을 저장합니다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• </a:t>
            </a:r>
            <a:r>
              <a:rPr lang="ko-KR" altLang="en-US" dirty="0"/>
              <a:t>데이터 </a:t>
            </a:r>
            <a:r>
              <a:rPr lang="ko-KR" altLang="en-US" dirty="0" err="1"/>
              <a:t>노드들에는</a:t>
            </a:r>
            <a:r>
              <a:rPr lang="ko-KR" altLang="en-US" dirty="0"/>
              <a:t> 모든 블록에 대한 메타정보가 들어와 있기 때문에</a:t>
            </a:r>
            <a:r>
              <a:rPr lang="en-US" altLang="ko-KR" dirty="0"/>
              <a:t>, </a:t>
            </a:r>
            <a:r>
              <a:rPr lang="ko-KR" altLang="en-US" dirty="0"/>
              <a:t>네임 </a:t>
            </a:r>
            <a:r>
              <a:rPr lang="ko-KR" altLang="en-US" dirty="0" err="1"/>
              <a:t>노드가</a:t>
            </a:r>
            <a:r>
              <a:rPr lang="ko-KR" altLang="en-US" dirty="0"/>
              <a:t> 장애가 </a:t>
            </a:r>
            <a:r>
              <a:rPr lang="ko-KR" altLang="en-US" dirty="0" smtClean="0"/>
              <a:t>나면 </a:t>
            </a:r>
            <a:r>
              <a:rPr lang="ko-KR" altLang="en-US" dirty="0"/>
              <a:t>전체 </a:t>
            </a:r>
            <a:r>
              <a:rPr lang="en-US" altLang="ko-KR" dirty="0"/>
              <a:t>HDFS </a:t>
            </a:r>
            <a:r>
              <a:rPr lang="ko-KR" altLang="en-US" dirty="0"/>
              <a:t>이 장애가 나게 됩니다</a:t>
            </a:r>
            <a:r>
              <a:rPr lang="en-US" altLang="ko-KR" dirty="0"/>
              <a:t>. </a:t>
            </a:r>
            <a:r>
              <a:rPr lang="ko-KR" altLang="en-US" dirty="0"/>
              <a:t>이를 </a:t>
            </a:r>
            <a:r>
              <a:rPr lang="en-US" altLang="ko-KR" dirty="0"/>
              <a:t>SPOF(single point of failure)</a:t>
            </a:r>
            <a:r>
              <a:rPr lang="ko-KR" altLang="en-US" dirty="0"/>
              <a:t>라 부릅니다</a:t>
            </a:r>
            <a:r>
              <a:rPr lang="en-US" altLang="ko-KR" dirty="0"/>
              <a:t>. </a:t>
            </a:r>
            <a:r>
              <a:rPr lang="ko-KR" altLang="en-US" dirty="0" smtClean="0"/>
              <a:t>이것은 어떤 </a:t>
            </a:r>
            <a:r>
              <a:rPr lang="ko-KR" altLang="en-US" dirty="0"/>
              <a:t>방법으로든 앞으로 해결해야 할 과제입니다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• </a:t>
            </a:r>
            <a:r>
              <a:rPr lang="ko-KR" altLang="en-US" dirty="0"/>
              <a:t>파일 이름</a:t>
            </a:r>
            <a:r>
              <a:rPr lang="en-US" altLang="ko-KR" dirty="0"/>
              <a:t>, </a:t>
            </a:r>
            <a:r>
              <a:rPr lang="ko-KR" altLang="en-US" dirty="0"/>
              <a:t>각 파일의 데이터 </a:t>
            </a:r>
            <a:r>
              <a:rPr lang="ko-KR" altLang="en-US" dirty="0" err="1"/>
              <a:t>노드</a:t>
            </a:r>
            <a:r>
              <a:rPr lang="ko-KR" altLang="en-US" dirty="0"/>
              <a:t> 위치 등 모든 메타데이터는 메모리 영역에 저장하므로 </a:t>
            </a:r>
            <a:r>
              <a:rPr lang="ko-KR" altLang="en-US" dirty="0" smtClean="0"/>
              <a:t>바른 </a:t>
            </a:r>
            <a:r>
              <a:rPr lang="ko-KR" altLang="en-US" dirty="0"/>
              <a:t>접근이 가능합니다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• Checkpoint </a:t>
            </a:r>
            <a:r>
              <a:rPr lang="ko-KR" altLang="en-US" dirty="0"/>
              <a:t>관리를 수행합니다</a:t>
            </a:r>
            <a:r>
              <a:rPr lang="en-US" altLang="ko-KR" dirty="0"/>
              <a:t>. </a:t>
            </a:r>
            <a:r>
              <a:rPr lang="ko-KR" altLang="en-US" dirty="0"/>
              <a:t>이것은 주기적으로 상태를 체크해 빠른 시간에 장애를 </a:t>
            </a:r>
            <a:r>
              <a:rPr lang="ko-KR" altLang="en-US" dirty="0" smtClean="0"/>
              <a:t>인지하고</a:t>
            </a:r>
            <a:r>
              <a:rPr lang="en-US" altLang="ko-KR" dirty="0"/>
              <a:t>, </a:t>
            </a:r>
            <a:r>
              <a:rPr lang="ko-KR" altLang="en-US" dirty="0"/>
              <a:t>대처할 수 있게 도와줍니다</a:t>
            </a:r>
          </a:p>
          <a:p>
            <a:pPr lvl="1"/>
            <a:r>
              <a:rPr lang="en-US" altLang="ko-KR" dirty="0"/>
              <a:t>• </a:t>
            </a:r>
            <a:r>
              <a:rPr lang="en-US" altLang="ko-KR" dirty="0" err="1"/>
              <a:t>fsimage</a:t>
            </a:r>
            <a:r>
              <a:rPr lang="en-US" altLang="ko-KR" dirty="0"/>
              <a:t> : </a:t>
            </a:r>
            <a:r>
              <a:rPr lang="ko-KR" altLang="en-US" dirty="0"/>
              <a:t>파일 위치에 대한 </a:t>
            </a:r>
            <a:r>
              <a:rPr lang="ko-KR" altLang="en-US" dirty="0" err="1"/>
              <a:t>매칭과</a:t>
            </a:r>
            <a:r>
              <a:rPr lang="ko-KR" altLang="en-US" dirty="0"/>
              <a:t> 속성 등 </a:t>
            </a:r>
            <a:r>
              <a:rPr lang="en-US" altLang="ko-KR" dirty="0"/>
              <a:t>namespace</a:t>
            </a:r>
            <a:r>
              <a:rPr lang="ko-KR" altLang="en-US" dirty="0"/>
              <a:t>를 저장합니다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• </a:t>
            </a:r>
            <a:r>
              <a:rPr lang="en-US" altLang="ko-KR" dirty="0" err="1"/>
              <a:t>editlog</a:t>
            </a:r>
            <a:r>
              <a:rPr lang="en-US" altLang="ko-KR" dirty="0"/>
              <a:t> : </a:t>
            </a:r>
            <a:r>
              <a:rPr lang="ko-KR" altLang="en-US" dirty="0"/>
              <a:t>파일 입출력에 대한 트랜잭션 로그를 저장합니다</a:t>
            </a:r>
            <a:r>
              <a:rPr lang="en-US" altLang="ko-KR" dirty="0"/>
              <a:t>.</a:t>
            </a:r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7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HDFS</a:t>
            </a:r>
            <a:r>
              <a:rPr lang="ko-KR" altLang="en-US" b="1" dirty="0" smtClean="0"/>
              <a:t>의 </a:t>
            </a:r>
            <a:r>
              <a:rPr lang="en-US" altLang="ko-KR" b="1" dirty="0" smtClean="0"/>
              <a:t>Node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273653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9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85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6" y="980728"/>
            <a:ext cx="114179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altLang="ko-KR" dirty="0"/>
              <a:t>Secondary </a:t>
            </a:r>
            <a:r>
              <a:rPr lang="en-US" altLang="ko-KR" dirty="0" err="1"/>
              <a:t>Namenode</a:t>
            </a:r>
            <a:r>
              <a:rPr lang="en-US" altLang="ko-KR" dirty="0"/>
              <a:t>(</a:t>
            </a:r>
            <a:r>
              <a:rPr lang="ko-KR" altLang="en-US" dirty="0"/>
              <a:t>보조 </a:t>
            </a:r>
            <a:r>
              <a:rPr lang="ko-KR" altLang="en-US" dirty="0" err="1"/>
              <a:t>네임노드</a:t>
            </a:r>
            <a:r>
              <a:rPr lang="en-US" altLang="ko-KR" dirty="0"/>
              <a:t>) </a:t>
            </a:r>
            <a:r>
              <a:rPr lang="ko-KR" altLang="en-US" dirty="0" smtClean="0"/>
              <a:t>역할 </a:t>
            </a:r>
            <a:endParaRPr lang="ko-KR" altLang="en-US" dirty="0"/>
          </a:p>
          <a:p>
            <a:pPr lvl="1"/>
            <a:r>
              <a:rPr lang="en-US" altLang="ko-KR" dirty="0"/>
              <a:t>• </a:t>
            </a:r>
            <a:r>
              <a:rPr lang="ko-KR" altLang="en-US" dirty="0" err="1"/>
              <a:t>네임노드의</a:t>
            </a:r>
            <a:r>
              <a:rPr lang="ko-KR" altLang="en-US" dirty="0"/>
              <a:t> </a:t>
            </a:r>
            <a:r>
              <a:rPr lang="en-US" altLang="ko-KR" dirty="0" err="1"/>
              <a:t>fsimage</a:t>
            </a:r>
            <a:r>
              <a:rPr lang="ko-KR" altLang="en-US" dirty="0"/>
              <a:t>와 </a:t>
            </a:r>
            <a:r>
              <a:rPr lang="en-US" altLang="ko-KR" dirty="0" err="1"/>
              <a:t>editlog</a:t>
            </a:r>
            <a:r>
              <a:rPr lang="en-US" altLang="ko-KR" dirty="0"/>
              <a:t> </a:t>
            </a:r>
            <a:r>
              <a:rPr lang="ko-KR" altLang="en-US" dirty="0"/>
              <a:t>스냅샷을 저장합니다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• </a:t>
            </a:r>
            <a:r>
              <a:rPr lang="ko-KR" altLang="en-US" dirty="0" err="1"/>
              <a:t>보노</a:t>
            </a:r>
            <a:r>
              <a:rPr lang="ko-KR" altLang="en-US" dirty="0"/>
              <a:t> </a:t>
            </a:r>
            <a:r>
              <a:rPr lang="ko-KR" altLang="en-US" dirty="0" err="1"/>
              <a:t>네임노드는</a:t>
            </a:r>
            <a:r>
              <a:rPr lang="ko-KR" altLang="en-US" dirty="0"/>
              <a:t> </a:t>
            </a:r>
            <a:r>
              <a:rPr lang="en-US" altLang="ko-KR" dirty="0"/>
              <a:t>Master </a:t>
            </a:r>
            <a:r>
              <a:rPr lang="ko-KR" altLang="en-US" dirty="0"/>
              <a:t>서버</a:t>
            </a:r>
            <a:r>
              <a:rPr lang="en-US" altLang="ko-KR" dirty="0"/>
              <a:t>(</a:t>
            </a:r>
            <a:r>
              <a:rPr lang="ko-KR" altLang="en-US" dirty="0" err="1"/>
              <a:t>네임노드</a:t>
            </a:r>
            <a:r>
              <a:rPr lang="en-US" altLang="ko-KR" dirty="0"/>
              <a:t>) </a:t>
            </a:r>
            <a:r>
              <a:rPr lang="ko-KR" altLang="en-US" dirty="0"/>
              <a:t>장애 시 복구하기 위한 기능이 아닙니다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• </a:t>
            </a:r>
            <a:r>
              <a:rPr lang="en-US" altLang="ko-KR" dirty="0" err="1"/>
              <a:t>Hadoop</a:t>
            </a:r>
            <a:r>
              <a:rPr lang="ko-KR" altLang="en-US" dirty="0"/>
              <a:t>을 재 가동할 때 </a:t>
            </a:r>
            <a:r>
              <a:rPr lang="en-US" altLang="ko-KR" dirty="0" err="1"/>
              <a:t>editlog</a:t>
            </a:r>
            <a:r>
              <a:rPr lang="ko-KR" altLang="en-US" dirty="0"/>
              <a:t>의 </a:t>
            </a:r>
            <a:r>
              <a:rPr lang="ko-KR" altLang="en-US" dirty="0" err="1"/>
              <a:t>트랜텍션</a:t>
            </a:r>
            <a:r>
              <a:rPr lang="ko-KR" altLang="en-US" dirty="0"/>
              <a:t> 로그를 다시 작성</a:t>
            </a:r>
            <a:r>
              <a:rPr lang="en-US" altLang="ko-KR" dirty="0"/>
              <a:t>(rebuild) </a:t>
            </a:r>
            <a:r>
              <a:rPr lang="ko-KR" altLang="en-US" dirty="0"/>
              <a:t>해주는 역할을 합니다</a:t>
            </a:r>
            <a:r>
              <a:rPr lang="en-US" altLang="ko-KR" dirty="0"/>
              <a:t>.</a:t>
            </a:r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7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HDFS</a:t>
            </a:r>
            <a:r>
              <a:rPr lang="ko-KR" altLang="en-US" b="1" dirty="0" smtClean="0"/>
              <a:t>의 </a:t>
            </a:r>
            <a:r>
              <a:rPr lang="en-US" altLang="ko-KR" b="1" dirty="0" smtClean="0"/>
              <a:t>Node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550560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9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86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6" y="980728"/>
            <a:ext cx="1141790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altLang="ko-KR" dirty="0" err="1"/>
              <a:t>Datanode</a:t>
            </a:r>
            <a:r>
              <a:rPr lang="en-US" altLang="ko-KR" dirty="0"/>
              <a:t>(</a:t>
            </a:r>
            <a:r>
              <a:rPr lang="ko-KR" altLang="en-US" dirty="0"/>
              <a:t>데이터 </a:t>
            </a:r>
            <a:r>
              <a:rPr lang="ko-KR" altLang="en-US" dirty="0" err="1"/>
              <a:t>노드</a:t>
            </a:r>
            <a:r>
              <a:rPr lang="en-US" altLang="ko-KR" dirty="0" smtClean="0"/>
              <a:t>) </a:t>
            </a:r>
            <a:r>
              <a:rPr lang="ko-KR" altLang="en-US" dirty="0" smtClean="0"/>
              <a:t>역할 </a:t>
            </a:r>
            <a:endParaRPr lang="ko-KR" altLang="en-US" dirty="0"/>
          </a:p>
          <a:p>
            <a:pPr lvl="1"/>
            <a:r>
              <a:rPr lang="en-US" altLang="ko-KR" dirty="0" smtClean="0"/>
              <a:t>• </a:t>
            </a:r>
            <a:r>
              <a:rPr lang="ko-KR" altLang="en-US" dirty="0"/>
              <a:t>데이터 </a:t>
            </a:r>
            <a:r>
              <a:rPr lang="ko-KR" altLang="en-US" dirty="0" err="1"/>
              <a:t>노드는</a:t>
            </a:r>
            <a:r>
              <a:rPr lang="ko-KR" altLang="en-US" dirty="0"/>
              <a:t> 실제 파일을 저장</a:t>
            </a:r>
            <a:r>
              <a:rPr lang="en-US" altLang="ko-KR" dirty="0"/>
              <a:t>/</a:t>
            </a:r>
            <a:r>
              <a:rPr lang="ko-KR" altLang="en-US" dirty="0"/>
              <a:t>읽기 수행</a:t>
            </a:r>
            <a:r>
              <a:rPr lang="en-US" altLang="ko-KR" dirty="0"/>
              <a:t>. </a:t>
            </a:r>
            <a:r>
              <a:rPr lang="ko-KR" altLang="en-US" dirty="0"/>
              <a:t>하나의 파일을 블록이라는 단위로 나눠서 </a:t>
            </a:r>
            <a:r>
              <a:rPr lang="ko-KR" altLang="en-US" dirty="0" smtClean="0"/>
              <a:t>저장하는 </a:t>
            </a:r>
            <a:r>
              <a:rPr lang="ko-KR" altLang="en-US" dirty="0"/>
              <a:t>역할을 수행합니다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• Block</a:t>
            </a:r>
            <a:r>
              <a:rPr lang="ko-KR" altLang="en-US" dirty="0"/>
              <a:t>단위는 임의 설정이 가능합니다</a:t>
            </a:r>
            <a:r>
              <a:rPr lang="en-US" altLang="ko-KR" dirty="0"/>
              <a:t>. </a:t>
            </a:r>
            <a:r>
              <a:rPr lang="ko-KR" altLang="en-US" dirty="0"/>
              <a:t>디폴트는 </a:t>
            </a:r>
            <a:r>
              <a:rPr lang="en-US" altLang="ko-KR" dirty="0"/>
              <a:t>64MByte 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• </a:t>
            </a:r>
            <a:r>
              <a:rPr lang="ko-KR" altLang="en-US" dirty="0" err="1"/>
              <a:t>네임노드와</a:t>
            </a:r>
            <a:r>
              <a:rPr lang="ko-KR" altLang="en-US" dirty="0"/>
              <a:t> 주기적으로 통신하여 저장하고 있는 블록에 대한 정보를 </a:t>
            </a:r>
            <a:r>
              <a:rPr lang="ko-KR" altLang="en-US" dirty="0" err="1"/>
              <a:t>네임노드에</a:t>
            </a:r>
            <a:r>
              <a:rPr lang="ko-KR" altLang="en-US" dirty="0"/>
              <a:t> </a:t>
            </a:r>
            <a:r>
              <a:rPr lang="ko-KR" altLang="en-US" dirty="0" smtClean="0"/>
              <a:t>저장하도록 </a:t>
            </a:r>
            <a:r>
              <a:rPr lang="ko-KR" altLang="en-US" dirty="0"/>
              <a:t>합니다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• </a:t>
            </a:r>
            <a:r>
              <a:rPr lang="ko-KR" altLang="en-US" dirty="0"/>
              <a:t>데이터 </a:t>
            </a:r>
            <a:r>
              <a:rPr lang="ko-KR" altLang="en-US" dirty="0" err="1"/>
              <a:t>노드에</a:t>
            </a:r>
            <a:r>
              <a:rPr lang="ko-KR" altLang="en-US" dirty="0"/>
              <a:t> 저장된 파일들은 정책에 의해 자동 분산 저장되며 </a:t>
            </a:r>
            <a:r>
              <a:rPr lang="en-US" altLang="ko-KR" dirty="0"/>
              <a:t>1</a:t>
            </a:r>
            <a:r>
              <a:rPr lang="ko-KR" altLang="en-US" dirty="0"/>
              <a:t>대 </a:t>
            </a:r>
            <a:r>
              <a:rPr lang="en-US" altLang="ko-KR" dirty="0"/>
              <a:t>node</a:t>
            </a:r>
            <a:r>
              <a:rPr lang="ko-KR" altLang="en-US" dirty="0"/>
              <a:t>에 </a:t>
            </a:r>
            <a:r>
              <a:rPr lang="ko-KR" altLang="en-US"/>
              <a:t>장애가 </a:t>
            </a:r>
            <a:r>
              <a:rPr lang="ko-KR" altLang="en-US" smtClean="0"/>
              <a:t>나도 서비스 </a:t>
            </a:r>
            <a:r>
              <a:rPr lang="ko-KR" altLang="en-US" dirty="0"/>
              <a:t>영향 없습니다</a:t>
            </a:r>
            <a:r>
              <a:rPr lang="en-US" altLang="ko-KR" dirty="0"/>
              <a:t>.(no single point of failure)</a:t>
            </a:r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7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HDFS</a:t>
            </a:r>
            <a:r>
              <a:rPr lang="ko-KR" altLang="en-US" b="1" dirty="0" smtClean="0"/>
              <a:t>의 </a:t>
            </a:r>
            <a:r>
              <a:rPr lang="en-US" altLang="ko-KR" b="1" dirty="0" smtClean="0"/>
              <a:t>Node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1540273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6" y="305361"/>
            <a:ext cx="7226905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dirty="0"/>
              <a:t>Hadoop </a:t>
            </a:r>
            <a:r>
              <a:rPr lang="ko-KR" altLang="en-US" b="1" dirty="0"/>
              <a:t>클러스터 구성 환경</a:t>
            </a: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87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788276" y="1765737"/>
            <a:ext cx="695259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dirty="0" err="1"/>
              <a:t>노드</a:t>
            </a:r>
            <a:r>
              <a:rPr lang="ko-KR" altLang="en-US" sz="2000" dirty="0"/>
              <a:t> 구성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sz="2000" dirty="0" err="1" smtClean="0"/>
              <a:t>네임노드</a:t>
            </a:r>
            <a:r>
              <a:rPr lang="ko-KR" altLang="en-US" sz="2000" dirty="0" smtClean="0"/>
              <a:t> </a:t>
            </a:r>
            <a:r>
              <a:rPr lang="en-US" altLang="ko-KR" sz="2000" dirty="0"/>
              <a:t>1(master)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sz="2000" dirty="0" smtClean="0"/>
              <a:t>보조 </a:t>
            </a:r>
            <a:r>
              <a:rPr lang="ko-KR" altLang="en-US" sz="2000" dirty="0" err="1"/>
              <a:t>네임노드</a:t>
            </a:r>
            <a:r>
              <a:rPr lang="ko-KR" altLang="en-US" sz="2000" dirty="0"/>
              <a:t> </a:t>
            </a:r>
            <a:r>
              <a:rPr lang="en-US" altLang="ko-KR" sz="2000" dirty="0"/>
              <a:t>1(backup)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sz="2000" dirty="0" smtClean="0"/>
              <a:t>데이터 </a:t>
            </a:r>
            <a:r>
              <a:rPr lang="ko-KR" altLang="en-US" sz="2000" dirty="0" err="1"/>
              <a:t>노드</a:t>
            </a:r>
            <a:r>
              <a:rPr lang="ko-KR" altLang="en-US" sz="2000" dirty="0"/>
              <a:t> </a:t>
            </a:r>
            <a:r>
              <a:rPr lang="en-US" altLang="ko-KR" sz="2000" dirty="0"/>
              <a:t>2(slave1, slave2)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sz="2000" dirty="0" smtClean="0"/>
              <a:t>모든 </a:t>
            </a:r>
            <a:r>
              <a:rPr lang="ko-KR" altLang="en-US" sz="2000" dirty="0" err="1"/>
              <a:t>노드에</a:t>
            </a:r>
            <a:r>
              <a:rPr lang="ko-KR" altLang="en-US" sz="2000" dirty="0"/>
              <a:t> 동일하게 </a:t>
            </a:r>
            <a:r>
              <a:rPr lang="en-US" altLang="ko-KR" sz="2000" dirty="0" err="1"/>
              <a:t>hadoop</a:t>
            </a:r>
            <a:r>
              <a:rPr lang="en-US" altLang="ko-KR" sz="2000" dirty="0"/>
              <a:t> </a:t>
            </a:r>
            <a:r>
              <a:rPr lang="ko-KR" altLang="en-US" sz="2000" dirty="0"/>
              <a:t>계정 생성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88276" y="3810000"/>
            <a:ext cx="695259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dirty="0"/>
              <a:t>설치환경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sz="2000" dirty="0" smtClean="0"/>
              <a:t>Cent </a:t>
            </a:r>
            <a:r>
              <a:rPr lang="en-US" altLang="ko-KR" sz="2000" dirty="0"/>
              <a:t>OS 6.4 x86 32bit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sz="2000" dirty="0" smtClean="0"/>
              <a:t>Java </a:t>
            </a:r>
            <a:r>
              <a:rPr lang="en-US" altLang="ko-KR" sz="2000" dirty="0"/>
              <a:t>SE 7u51(http://java.sun.com)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sz="2000" dirty="0" smtClean="0"/>
              <a:t>Apache </a:t>
            </a:r>
            <a:r>
              <a:rPr lang="en-US" altLang="ko-KR" sz="2000" dirty="0"/>
              <a:t>Hadoop 2.2.0(http://hadoop.apache.org)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sz="2000" dirty="0" smtClean="0"/>
              <a:t>Eclipse </a:t>
            </a:r>
            <a:r>
              <a:rPr lang="en-US" altLang="ko-KR" sz="2000" dirty="0"/>
              <a:t>4.3(Kepler)(http://eclipse.org)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856819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88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88731" y="934493"/>
            <a:ext cx="11177752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JDK </a:t>
            </a:r>
            <a:r>
              <a:rPr lang="ko-KR" altLang="en-US" b="1" dirty="0"/>
              <a:t>설치</a:t>
            </a:r>
          </a:p>
          <a:p>
            <a:r>
              <a:rPr lang="en-US" altLang="ko-KR" dirty="0"/>
              <a:t>http://www.oracle.com/technetwork/java/javase/downloads/index.html</a:t>
            </a:r>
            <a:r>
              <a:rPr lang="ko-KR" altLang="en-US" dirty="0" smtClean="0"/>
              <a:t>에서 </a:t>
            </a:r>
            <a:r>
              <a:rPr lang="en-US" altLang="ko-KR" dirty="0"/>
              <a:t>Java SE 1.7</a:t>
            </a:r>
            <a:r>
              <a:rPr lang="ko-KR" altLang="en-US" dirty="0"/>
              <a:t>버전을 다운로드 받습니다</a:t>
            </a:r>
            <a:r>
              <a:rPr lang="en-US" altLang="ko-KR" dirty="0"/>
              <a:t>.</a:t>
            </a:r>
          </a:p>
          <a:p>
            <a:r>
              <a:rPr lang="en-US" altLang="ko-KR" dirty="0" smtClean="0"/>
              <a:t>[</a:t>
            </a:r>
            <a:r>
              <a:rPr lang="en-US" altLang="ko-KR" dirty="0" err="1"/>
              <a:t>root@master</a:t>
            </a:r>
            <a:r>
              <a:rPr lang="en-US" altLang="ko-KR" dirty="0"/>
              <a:t> ~]$ </a:t>
            </a:r>
            <a:r>
              <a:rPr lang="en-US" altLang="ko-KR" dirty="0" err="1"/>
              <a:t>su</a:t>
            </a:r>
            <a:r>
              <a:rPr lang="en-US" altLang="ko-KR" dirty="0"/>
              <a:t> -</a:t>
            </a:r>
          </a:p>
          <a:p>
            <a:r>
              <a:rPr lang="en-US" altLang="ko-KR" dirty="0"/>
              <a:t>Password : </a:t>
            </a:r>
            <a:r>
              <a:rPr lang="en-US" altLang="ko-KR" dirty="0" err="1"/>
              <a:t>hadoop</a:t>
            </a:r>
            <a:endParaRPr lang="en-US" altLang="ko-KR" dirty="0"/>
          </a:p>
          <a:p>
            <a:r>
              <a:rPr lang="en-US" altLang="ko-KR" dirty="0"/>
              <a:t>[</a:t>
            </a:r>
            <a:r>
              <a:rPr lang="en-US" altLang="ko-KR" dirty="0" err="1"/>
              <a:t>root@master</a:t>
            </a:r>
            <a:r>
              <a:rPr lang="en-US" altLang="ko-KR" dirty="0"/>
              <a:t> local]# cd /</a:t>
            </a:r>
            <a:r>
              <a:rPr lang="en-US" altLang="ko-KR" dirty="0" err="1"/>
              <a:t>usr</a:t>
            </a:r>
            <a:r>
              <a:rPr lang="en-US" altLang="ko-KR" dirty="0"/>
              <a:t>/local</a:t>
            </a:r>
          </a:p>
          <a:p>
            <a:r>
              <a:rPr lang="en-US" altLang="ko-KR" dirty="0"/>
              <a:t>[</a:t>
            </a:r>
            <a:r>
              <a:rPr lang="en-US" altLang="ko-KR" dirty="0" err="1"/>
              <a:t>root@master</a:t>
            </a:r>
            <a:r>
              <a:rPr lang="en-US" altLang="ko-KR" dirty="0"/>
              <a:t> local]# </a:t>
            </a:r>
            <a:r>
              <a:rPr lang="en-US" altLang="ko-KR" dirty="0" err="1"/>
              <a:t>pwd</a:t>
            </a:r>
            <a:endParaRPr lang="en-US" altLang="ko-KR" dirty="0"/>
          </a:p>
          <a:p>
            <a:r>
              <a:rPr lang="en-US" altLang="ko-KR" dirty="0"/>
              <a:t>/</a:t>
            </a:r>
            <a:r>
              <a:rPr lang="en-US" altLang="ko-KR" dirty="0" err="1"/>
              <a:t>usr</a:t>
            </a:r>
            <a:r>
              <a:rPr lang="en-US" altLang="ko-KR" dirty="0"/>
              <a:t>/local</a:t>
            </a:r>
          </a:p>
          <a:p>
            <a:r>
              <a:rPr lang="en-US" altLang="ko-KR" dirty="0"/>
              <a:t>[</a:t>
            </a:r>
            <a:r>
              <a:rPr lang="en-US" altLang="ko-KR" dirty="0" err="1"/>
              <a:t>root@master</a:t>
            </a:r>
            <a:r>
              <a:rPr lang="en-US" altLang="ko-KR" dirty="0"/>
              <a:t> local]# </a:t>
            </a:r>
            <a:r>
              <a:rPr lang="en-US" altLang="ko-KR" dirty="0">
                <a:solidFill>
                  <a:srgbClr val="C00000"/>
                </a:solidFill>
              </a:rPr>
              <a:t>tar -</a:t>
            </a:r>
            <a:r>
              <a:rPr lang="en-US" altLang="ko-KR" dirty="0" err="1">
                <a:solidFill>
                  <a:srgbClr val="C00000"/>
                </a:solidFill>
              </a:rPr>
              <a:t>xvf</a:t>
            </a:r>
            <a:r>
              <a:rPr lang="en-US" altLang="ko-KR" dirty="0">
                <a:solidFill>
                  <a:srgbClr val="C00000"/>
                </a:solidFill>
              </a:rPr>
              <a:t> /home/</a:t>
            </a:r>
            <a:r>
              <a:rPr lang="en-US" altLang="ko-KR" dirty="0" err="1">
                <a:solidFill>
                  <a:srgbClr val="C00000"/>
                </a:solidFill>
              </a:rPr>
              <a:t>hadoop</a:t>
            </a:r>
            <a:r>
              <a:rPr lang="en-US" altLang="ko-KR" dirty="0">
                <a:solidFill>
                  <a:srgbClr val="C00000"/>
                </a:solidFill>
              </a:rPr>
              <a:t>/Downloads/jdk-8u221-linux-x64.tar.gz</a:t>
            </a:r>
          </a:p>
          <a:p>
            <a:r>
              <a:rPr lang="en-US" altLang="ko-KR" dirty="0"/>
              <a:t>[</a:t>
            </a:r>
            <a:r>
              <a:rPr lang="en-US" altLang="ko-KR" dirty="0" err="1"/>
              <a:t>root@master</a:t>
            </a:r>
            <a:r>
              <a:rPr lang="en-US" altLang="ko-KR" dirty="0"/>
              <a:t> local]# </a:t>
            </a:r>
            <a:r>
              <a:rPr lang="en-US" altLang="ko-KR" dirty="0" err="1">
                <a:solidFill>
                  <a:srgbClr val="C00000"/>
                </a:solidFill>
              </a:rPr>
              <a:t>ls</a:t>
            </a:r>
            <a:r>
              <a:rPr lang="en-US" altLang="ko-KR" dirty="0">
                <a:solidFill>
                  <a:srgbClr val="C00000"/>
                </a:solidFill>
              </a:rPr>
              <a:t> -l</a:t>
            </a:r>
          </a:p>
          <a:p>
            <a:r>
              <a:rPr lang="en-US" altLang="ko-KR" dirty="0"/>
              <a:t>[</a:t>
            </a:r>
            <a:r>
              <a:rPr lang="en-US" altLang="ko-KR" dirty="0" err="1"/>
              <a:t>root@master</a:t>
            </a:r>
            <a:r>
              <a:rPr lang="en-US" altLang="ko-KR" dirty="0"/>
              <a:t> local]# </a:t>
            </a:r>
            <a:r>
              <a:rPr lang="en-US" altLang="ko-KR" dirty="0" err="1">
                <a:solidFill>
                  <a:srgbClr val="C00000"/>
                </a:solidFill>
              </a:rPr>
              <a:t>chown</a:t>
            </a:r>
            <a:r>
              <a:rPr lang="en-US" altLang="ko-KR" dirty="0">
                <a:solidFill>
                  <a:srgbClr val="C00000"/>
                </a:solidFill>
              </a:rPr>
              <a:t> -R </a:t>
            </a:r>
            <a:r>
              <a:rPr lang="en-US" altLang="ko-KR" dirty="0" err="1">
                <a:solidFill>
                  <a:srgbClr val="C00000"/>
                </a:solidFill>
              </a:rPr>
              <a:t>hadoop:hadoop</a:t>
            </a:r>
            <a:r>
              <a:rPr lang="en-US" altLang="ko-KR" dirty="0">
                <a:solidFill>
                  <a:srgbClr val="C00000"/>
                </a:solidFill>
              </a:rPr>
              <a:t> /</a:t>
            </a:r>
            <a:r>
              <a:rPr lang="en-US" altLang="ko-KR" dirty="0" err="1">
                <a:solidFill>
                  <a:srgbClr val="C00000"/>
                </a:solidFill>
              </a:rPr>
              <a:t>usr</a:t>
            </a:r>
            <a:r>
              <a:rPr lang="en-US" altLang="ko-KR" dirty="0">
                <a:solidFill>
                  <a:srgbClr val="C00000"/>
                </a:solidFill>
              </a:rPr>
              <a:t>/local/jdk1.8.0_221/</a:t>
            </a:r>
          </a:p>
          <a:p>
            <a:r>
              <a:rPr lang="en-US" altLang="ko-KR" dirty="0"/>
              <a:t>[</a:t>
            </a:r>
            <a:r>
              <a:rPr lang="en-US" altLang="ko-KR" dirty="0" err="1"/>
              <a:t>root@master</a:t>
            </a:r>
            <a:r>
              <a:rPr lang="en-US" altLang="ko-KR" dirty="0"/>
              <a:t> local]# </a:t>
            </a:r>
            <a:r>
              <a:rPr lang="en-US" altLang="ko-KR" dirty="0" err="1">
                <a:solidFill>
                  <a:srgbClr val="C00000"/>
                </a:solidFill>
              </a:rPr>
              <a:t>ls</a:t>
            </a:r>
            <a:r>
              <a:rPr lang="en-US" altLang="ko-KR" dirty="0">
                <a:solidFill>
                  <a:srgbClr val="C00000"/>
                </a:solidFill>
              </a:rPr>
              <a:t> -</a:t>
            </a:r>
            <a:r>
              <a:rPr lang="en-US" altLang="ko-KR" dirty="0" smtClean="0">
                <a:solidFill>
                  <a:srgbClr val="C00000"/>
                </a:solidFill>
              </a:rPr>
              <a:t>al</a:t>
            </a:r>
          </a:p>
          <a:p>
            <a:endParaRPr lang="en-US" altLang="ko-KR" dirty="0" smtClean="0"/>
          </a:p>
          <a:p>
            <a:r>
              <a:rPr lang="en-US" altLang="ko-KR" b="1" dirty="0"/>
              <a:t>Eclipse</a:t>
            </a:r>
          </a:p>
          <a:p>
            <a:r>
              <a:rPr lang="ko-KR" altLang="en-US" dirty="0" err="1"/>
              <a:t>이클립스는</a:t>
            </a:r>
            <a:r>
              <a:rPr lang="ko-KR" altLang="en-US" dirty="0"/>
              <a:t> 자바 개발 도구입니다</a:t>
            </a:r>
            <a:r>
              <a:rPr lang="en-US" altLang="ko-KR" dirty="0"/>
              <a:t>. http://www.eclipse.org/downloads </a:t>
            </a:r>
            <a:r>
              <a:rPr lang="ko-KR" altLang="en-US" dirty="0"/>
              <a:t>에서 </a:t>
            </a:r>
            <a:r>
              <a:rPr lang="ko-KR" altLang="en-US" dirty="0" err="1"/>
              <a:t>다운로드합니다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root </a:t>
            </a:r>
            <a:r>
              <a:rPr lang="ko-KR" altLang="en-US" dirty="0"/>
              <a:t>계정으로 압축을 풀고 </a:t>
            </a:r>
            <a:r>
              <a:rPr lang="en-US" altLang="ko-KR" dirty="0" err="1"/>
              <a:t>hadoop</a:t>
            </a:r>
            <a:r>
              <a:rPr lang="en-US" altLang="ko-KR" dirty="0"/>
              <a:t> </a:t>
            </a:r>
            <a:r>
              <a:rPr lang="ko-KR" altLang="en-US" dirty="0"/>
              <a:t>사용자에게 읽기 권한을 줘야 합니다</a:t>
            </a:r>
            <a:r>
              <a:rPr lang="en-US" altLang="ko-KR" dirty="0"/>
              <a:t>.</a:t>
            </a:r>
          </a:p>
          <a:p>
            <a:r>
              <a:rPr lang="en-US" altLang="ko-KR" dirty="0" smtClean="0"/>
              <a:t>[</a:t>
            </a:r>
            <a:r>
              <a:rPr lang="en-US" altLang="ko-KR" dirty="0" err="1"/>
              <a:t>root@master</a:t>
            </a:r>
            <a:r>
              <a:rPr lang="en-US" altLang="ko-KR" dirty="0"/>
              <a:t> local]# </a:t>
            </a:r>
            <a:r>
              <a:rPr lang="en-US" altLang="ko-KR" dirty="0">
                <a:solidFill>
                  <a:srgbClr val="C00000"/>
                </a:solidFill>
              </a:rPr>
              <a:t>tar -</a:t>
            </a:r>
            <a:r>
              <a:rPr lang="en-US" altLang="ko-KR" dirty="0" err="1">
                <a:solidFill>
                  <a:srgbClr val="C00000"/>
                </a:solidFill>
              </a:rPr>
              <a:t>xvf</a:t>
            </a:r>
            <a:r>
              <a:rPr lang="en-US" altLang="ko-KR" dirty="0">
                <a:solidFill>
                  <a:srgbClr val="C00000"/>
                </a:solidFill>
              </a:rPr>
              <a:t> /home/</a:t>
            </a:r>
            <a:r>
              <a:rPr lang="en-US" altLang="ko-KR" dirty="0" err="1">
                <a:solidFill>
                  <a:srgbClr val="C00000"/>
                </a:solidFill>
              </a:rPr>
              <a:t>hadoop</a:t>
            </a:r>
            <a:r>
              <a:rPr lang="en-US" altLang="ko-KR" dirty="0">
                <a:solidFill>
                  <a:srgbClr val="C00000"/>
                </a:solidFill>
              </a:rPr>
              <a:t>/Downloads/eclipse-jee-photon-R-linux-gtk-x86_64.tar.gz </a:t>
            </a:r>
          </a:p>
          <a:p>
            <a:r>
              <a:rPr lang="en-US" altLang="ko-KR" dirty="0"/>
              <a:t>[</a:t>
            </a:r>
            <a:r>
              <a:rPr lang="en-US" altLang="ko-KR" dirty="0" err="1"/>
              <a:t>root@master</a:t>
            </a:r>
            <a:r>
              <a:rPr lang="en-US" altLang="ko-KR" dirty="0"/>
              <a:t> local]# </a:t>
            </a:r>
            <a:r>
              <a:rPr lang="en-US" altLang="ko-KR" dirty="0" err="1">
                <a:solidFill>
                  <a:srgbClr val="C00000"/>
                </a:solidFill>
              </a:rPr>
              <a:t>ls</a:t>
            </a:r>
            <a:r>
              <a:rPr lang="en-US" altLang="ko-KR" dirty="0">
                <a:solidFill>
                  <a:srgbClr val="C00000"/>
                </a:solidFill>
              </a:rPr>
              <a:t> -al</a:t>
            </a:r>
          </a:p>
          <a:p>
            <a:r>
              <a:rPr lang="en-US" altLang="ko-KR" dirty="0"/>
              <a:t>[</a:t>
            </a:r>
            <a:r>
              <a:rPr lang="en-US" altLang="ko-KR" dirty="0" err="1"/>
              <a:t>root@master</a:t>
            </a:r>
            <a:r>
              <a:rPr lang="en-US" altLang="ko-KR" dirty="0"/>
              <a:t> local]# </a:t>
            </a:r>
            <a:r>
              <a:rPr lang="en-US" altLang="ko-KR" dirty="0" err="1">
                <a:solidFill>
                  <a:srgbClr val="C00000"/>
                </a:solidFill>
              </a:rPr>
              <a:t>chown</a:t>
            </a:r>
            <a:r>
              <a:rPr lang="en-US" altLang="ko-KR" dirty="0">
                <a:solidFill>
                  <a:srgbClr val="C00000"/>
                </a:solidFill>
              </a:rPr>
              <a:t> -R </a:t>
            </a:r>
            <a:r>
              <a:rPr lang="en-US" altLang="ko-KR" dirty="0" err="1">
                <a:solidFill>
                  <a:srgbClr val="C00000"/>
                </a:solidFill>
              </a:rPr>
              <a:t>hadoop:hadoop</a:t>
            </a:r>
            <a:r>
              <a:rPr lang="en-US" altLang="ko-KR" dirty="0">
                <a:solidFill>
                  <a:srgbClr val="C00000"/>
                </a:solidFill>
              </a:rPr>
              <a:t> /</a:t>
            </a:r>
            <a:r>
              <a:rPr lang="en-US" altLang="ko-KR" dirty="0" err="1">
                <a:solidFill>
                  <a:srgbClr val="C00000"/>
                </a:solidFill>
              </a:rPr>
              <a:t>usr</a:t>
            </a:r>
            <a:r>
              <a:rPr lang="en-US" altLang="ko-KR" dirty="0">
                <a:solidFill>
                  <a:srgbClr val="C00000"/>
                </a:solidFill>
              </a:rPr>
              <a:t>/local/eclipse/</a:t>
            </a:r>
          </a:p>
          <a:p>
            <a:r>
              <a:rPr lang="en-US" altLang="ko-KR" dirty="0"/>
              <a:t>[</a:t>
            </a:r>
            <a:r>
              <a:rPr lang="en-US" altLang="ko-KR" dirty="0" err="1"/>
              <a:t>root@master</a:t>
            </a:r>
            <a:r>
              <a:rPr lang="en-US" altLang="ko-KR" dirty="0"/>
              <a:t> local]# </a:t>
            </a:r>
            <a:r>
              <a:rPr lang="en-US" altLang="ko-KR" dirty="0" err="1">
                <a:solidFill>
                  <a:srgbClr val="C00000"/>
                </a:solidFill>
              </a:rPr>
              <a:t>ls</a:t>
            </a:r>
            <a:r>
              <a:rPr lang="en-US" altLang="ko-KR" dirty="0">
                <a:solidFill>
                  <a:srgbClr val="C00000"/>
                </a:solidFill>
              </a:rPr>
              <a:t> –</a:t>
            </a:r>
            <a:r>
              <a:rPr lang="en-US" altLang="ko-KR" dirty="0" smtClean="0">
                <a:solidFill>
                  <a:srgbClr val="C00000"/>
                </a:solidFill>
              </a:rPr>
              <a:t>al</a:t>
            </a:r>
            <a:endParaRPr lang="en-US" altLang="ko-KR" dirty="0">
              <a:solidFill>
                <a:srgbClr val="C00000"/>
              </a:solidFill>
            </a:endParaRPr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smtClean="0"/>
              <a:t>Hadoop </a:t>
            </a:r>
            <a:r>
              <a:rPr lang="ko-KR" altLang="en-US" b="1" smtClean="0"/>
              <a:t>클러스터 구성 환경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60041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89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88730" y="934493"/>
            <a:ext cx="1137271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Hadoop </a:t>
            </a:r>
            <a:r>
              <a:rPr lang="ko-KR" altLang="en-US" b="1" dirty="0"/>
              <a:t>다운로드 및 설치</a:t>
            </a:r>
          </a:p>
          <a:p>
            <a:r>
              <a:rPr lang="en-US" altLang="ko-KR" dirty="0"/>
              <a:t>http://hadoop.apache.org</a:t>
            </a:r>
          </a:p>
          <a:p>
            <a:r>
              <a:rPr lang="en-US" altLang="ko-KR" dirty="0"/>
              <a:t>/</a:t>
            </a:r>
            <a:r>
              <a:rPr lang="en-US" altLang="ko-KR" dirty="0" err="1"/>
              <a:t>usr</a:t>
            </a:r>
            <a:r>
              <a:rPr lang="en-US" altLang="ko-KR" dirty="0"/>
              <a:t>/local/</a:t>
            </a:r>
            <a:r>
              <a:rPr lang="en-US" altLang="ko-KR" dirty="0" err="1"/>
              <a:t>hadoop</a:t>
            </a:r>
            <a:r>
              <a:rPr lang="en-US" altLang="ko-KR" dirty="0"/>
              <a:t>/ </a:t>
            </a:r>
            <a:r>
              <a:rPr lang="ko-KR" altLang="en-US" dirty="0" err="1"/>
              <a:t>디렉토리에</a:t>
            </a:r>
            <a:r>
              <a:rPr lang="ko-KR" altLang="en-US" dirty="0"/>
              <a:t> 다운로드 한 다음 </a:t>
            </a:r>
            <a:r>
              <a:rPr lang="en-US" altLang="ko-KR" dirty="0"/>
              <a:t>/</a:t>
            </a:r>
            <a:r>
              <a:rPr lang="en-US" altLang="ko-KR" dirty="0" err="1"/>
              <a:t>usr</a:t>
            </a:r>
            <a:r>
              <a:rPr lang="en-US" altLang="ko-KR" dirty="0"/>
              <a:t>/local/</a:t>
            </a:r>
            <a:r>
              <a:rPr lang="en-US" altLang="ko-KR" dirty="0" err="1"/>
              <a:t>hadoop</a:t>
            </a:r>
            <a:r>
              <a:rPr lang="en-US" altLang="ko-KR" dirty="0"/>
              <a:t>/</a:t>
            </a:r>
            <a:r>
              <a:rPr lang="ko-KR" altLang="en-US" dirty="0" err="1"/>
              <a:t>디렉토리에서</a:t>
            </a:r>
            <a:r>
              <a:rPr lang="ko-KR" altLang="en-US" dirty="0"/>
              <a:t> </a:t>
            </a:r>
            <a:r>
              <a:rPr lang="en-US" altLang="ko-KR" dirty="0"/>
              <a:t>tar </a:t>
            </a:r>
            <a:r>
              <a:rPr lang="ko-KR" altLang="en-US" dirty="0" smtClean="0"/>
              <a:t>명령을 실행하여 설치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[</a:t>
            </a:r>
            <a:r>
              <a:rPr lang="en-US" altLang="ko-KR" dirty="0" err="1"/>
              <a:t>root@master</a:t>
            </a:r>
            <a:r>
              <a:rPr lang="en-US" altLang="ko-KR" dirty="0"/>
              <a:t> local]# </a:t>
            </a:r>
            <a:r>
              <a:rPr lang="en-US" altLang="ko-KR" dirty="0">
                <a:solidFill>
                  <a:srgbClr val="C00000"/>
                </a:solidFill>
              </a:rPr>
              <a:t>tar -</a:t>
            </a:r>
            <a:r>
              <a:rPr lang="en-US" altLang="ko-KR" dirty="0" err="1">
                <a:solidFill>
                  <a:srgbClr val="C00000"/>
                </a:solidFill>
              </a:rPr>
              <a:t>xvf</a:t>
            </a:r>
            <a:r>
              <a:rPr lang="en-US" altLang="ko-KR" dirty="0">
                <a:solidFill>
                  <a:srgbClr val="C00000"/>
                </a:solidFill>
              </a:rPr>
              <a:t> /home/</a:t>
            </a:r>
            <a:r>
              <a:rPr lang="en-US" altLang="ko-KR" dirty="0" err="1">
                <a:solidFill>
                  <a:srgbClr val="C00000"/>
                </a:solidFill>
              </a:rPr>
              <a:t>hadoop</a:t>
            </a:r>
            <a:r>
              <a:rPr lang="en-US" altLang="ko-KR" dirty="0">
                <a:solidFill>
                  <a:srgbClr val="C00000"/>
                </a:solidFill>
              </a:rPr>
              <a:t>/Downloads/hadoop-2.7.7.tar.gz </a:t>
            </a:r>
          </a:p>
          <a:p>
            <a:r>
              <a:rPr lang="en-US" altLang="ko-KR" dirty="0"/>
              <a:t>[</a:t>
            </a:r>
            <a:r>
              <a:rPr lang="en-US" altLang="ko-KR" dirty="0" err="1"/>
              <a:t>root@master</a:t>
            </a:r>
            <a:r>
              <a:rPr lang="en-US" altLang="ko-KR" dirty="0"/>
              <a:t> local]# </a:t>
            </a:r>
            <a:r>
              <a:rPr lang="en-US" altLang="ko-KR" dirty="0" err="1">
                <a:solidFill>
                  <a:srgbClr val="C00000"/>
                </a:solidFill>
              </a:rPr>
              <a:t>chown</a:t>
            </a:r>
            <a:r>
              <a:rPr lang="en-US" altLang="ko-KR" dirty="0">
                <a:solidFill>
                  <a:srgbClr val="C00000"/>
                </a:solidFill>
              </a:rPr>
              <a:t> -R </a:t>
            </a:r>
            <a:r>
              <a:rPr lang="en-US" altLang="ko-KR" dirty="0" err="1">
                <a:solidFill>
                  <a:srgbClr val="C00000"/>
                </a:solidFill>
              </a:rPr>
              <a:t>hadoop:hadoop</a:t>
            </a:r>
            <a:r>
              <a:rPr lang="en-US" altLang="ko-KR" dirty="0">
                <a:solidFill>
                  <a:srgbClr val="C00000"/>
                </a:solidFill>
              </a:rPr>
              <a:t> /</a:t>
            </a:r>
            <a:r>
              <a:rPr lang="en-US" altLang="ko-KR" dirty="0" err="1">
                <a:solidFill>
                  <a:srgbClr val="C00000"/>
                </a:solidFill>
              </a:rPr>
              <a:t>usr</a:t>
            </a:r>
            <a:r>
              <a:rPr lang="en-US" altLang="ko-KR" dirty="0">
                <a:solidFill>
                  <a:srgbClr val="C00000"/>
                </a:solidFill>
              </a:rPr>
              <a:t>/local/hadoop-2.7.7/</a:t>
            </a:r>
          </a:p>
          <a:p>
            <a:r>
              <a:rPr lang="en-US" altLang="ko-KR" dirty="0"/>
              <a:t>[</a:t>
            </a:r>
            <a:r>
              <a:rPr lang="en-US" altLang="ko-KR" dirty="0" err="1"/>
              <a:t>root@master</a:t>
            </a:r>
            <a:r>
              <a:rPr lang="en-US" altLang="ko-KR" dirty="0"/>
              <a:t> local]# </a:t>
            </a:r>
            <a:r>
              <a:rPr lang="en-US" altLang="ko-KR" dirty="0" err="1">
                <a:solidFill>
                  <a:srgbClr val="C00000"/>
                </a:solidFill>
              </a:rPr>
              <a:t>ls</a:t>
            </a:r>
            <a:r>
              <a:rPr lang="en-US" altLang="ko-KR" dirty="0">
                <a:solidFill>
                  <a:srgbClr val="C00000"/>
                </a:solidFill>
              </a:rPr>
              <a:t> –a</a:t>
            </a:r>
            <a:endParaRPr lang="ko-KR" altLang="en-US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smtClean="0"/>
              <a:t>Hadoop </a:t>
            </a:r>
            <a:r>
              <a:rPr lang="ko-KR" altLang="en-US" b="1" smtClean="0"/>
              <a:t>클러스터 구성 환경</a:t>
            </a:r>
            <a:endParaRPr lang="ko-KR" altLang="en-US" b="1" dirty="0"/>
          </a:p>
        </p:txBody>
      </p:sp>
      <p:sp>
        <p:nvSpPr>
          <p:cNvPr id="5" name="TextBox 4"/>
          <p:cNvSpPr txBox="1"/>
          <p:nvPr/>
        </p:nvSpPr>
        <p:spPr>
          <a:xfrm>
            <a:off x="488731" y="3310759"/>
            <a:ext cx="1117775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.</a:t>
            </a:r>
            <a:r>
              <a:rPr lang="en-US" altLang="ko-KR" b="1" dirty="0" err="1"/>
              <a:t>bashrc</a:t>
            </a:r>
            <a:r>
              <a:rPr lang="en-US" altLang="ko-KR" b="1" dirty="0"/>
              <a:t> </a:t>
            </a:r>
            <a:r>
              <a:rPr lang="ko-KR" altLang="en-US" b="1" dirty="0"/>
              <a:t>환경설정</a:t>
            </a:r>
          </a:p>
          <a:p>
            <a:r>
              <a:rPr lang="en-US" altLang="ko-KR" dirty="0"/>
              <a:t>.</a:t>
            </a:r>
            <a:r>
              <a:rPr lang="en-US" altLang="ko-KR" dirty="0" err="1"/>
              <a:t>bash_profile</a:t>
            </a:r>
            <a:r>
              <a:rPr lang="en-US" altLang="ko-KR" dirty="0"/>
              <a:t> </a:t>
            </a:r>
            <a:r>
              <a:rPr lang="ko-KR" altLang="en-US" dirty="0"/>
              <a:t>파일은 모드 </a:t>
            </a:r>
            <a:r>
              <a:rPr lang="ko-KR" altLang="en-US" dirty="0" err="1"/>
              <a:t>노드에</a:t>
            </a:r>
            <a:r>
              <a:rPr lang="ko-KR" altLang="en-US" dirty="0"/>
              <a:t> 동일하게 설정되어 있어야 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[</a:t>
            </a:r>
            <a:r>
              <a:rPr lang="en-US" altLang="ko-KR" dirty="0" err="1"/>
              <a:t>hadoop@master</a:t>
            </a:r>
            <a:r>
              <a:rPr lang="en-US" altLang="ko-KR" dirty="0"/>
              <a:t> ~]$ vi .</a:t>
            </a:r>
            <a:r>
              <a:rPr lang="en-US" altLang="ko-KR" dirty="0" err="1"/>
              <a:t>bash_profile</a:t>
            </a:r>
            <a:endParaRPr lang="en-US" altLang="ko-KR" dirty="0"/>
          </a:p>
          <a:p>
            <a:r>
              <a:rPr lang="en-US" altLang="ko-KR" dirty="0"/>
              <a:t>export PATH=$PATH:$HOME/bin</a:t>
            </a:r>
          </a:p>
          <a:p>
            <a:r>
              <a:rPr lang="en-US" altLang="ko-KR" dirty="0"/>
              <a:t>export JAVA_HOME=/</a:t>
            </a:r>
            <a:r>
              <a:rPr lang="en-US" altLang="ko-KR" dirty="0" err="1" smtClean="0"/>
              <a:t>usr</a:t>
            </a:r>
            <a:r>
              <a:rPr lang="en-US" altLang="ko-KR" dirty="0" smtClean="0"/>
              <a:t>/local/jdk1.8.0_221</a:t>
            </a:r>
            <a:endParaRPr lang="en-US" altLang="ko-KR" dirty="0"/>
          </a:p>
          <a:p>
            <a:r>
              <a:rPr lang="en-US" altLang="ko-KR" dirty="0"/>
              <a:t>export HADOOP_INSTALL=/</a:t>
            </a:r>
            <a:r>
              <a:rPr lang="en-US" altLang="ko-KR" dirty="0" err="1" smtClean="0"/>
              <a:t>usr</a:t>
            </a:r>
            <a:r>
              <a:rPr lang="en-US" altLang="ko-KR" dirty="0" smtClean="0"/>
              <a:t>/local/hadoop-2.7.7</a:t>
            </a:r>
            <a:endParaRPr lang="en-US" altLang="ko-KR" dirty="0"/>
          </a:p>
          <a:p>
            <a:r>
              <a:rPr lang="en-US" altLang="ko-KR" dirty="0"/>
              <a:t>export PATH=$PATH:$JAVA_HOME/bin:$HADOOP_INSTALL/bin</a:t>
            </a:r>
          </a:p>
          <a:p>
            <a:endParaRPr lang="en-US" altLang="ko-KR" dirty="0" smtClean="0"/>
          </a:p>
          <a:p>
            <a:r>
              <a:rPr lang="ko-KR" altLang="en-US" dirty="0"/>
              <a:t>환경변수 반영</a:t>
            </a:r>
          </a:p>
          <a:p>
            <a:r>
              <a:rPr lang="en-US" altLang="ko-KR" dirty="0" smtClean="0"/>
              <a:t>[</a:t>
            </a:r>
            <a:r>
              <a:rPr lang="en-US" altLang="ko-KR" dirty="0" err="1"/>
              <a:t>hadoop@master</a:t>
            </a:r>
            <a:r>
              <a:rPr lang="en-US" altLang="ko-KR" dirty="0"/>
              <a:t> ~]$ source .</a:t>
            </a:r>
            <a:r>
              <a:rPr lang="en-US" altLang="ko-KR" dirty="0" err="1" smtClean="0"/>
              <a:t>bash_profile</a:t>
            </a:r>
            <a:r>
              <a:rPr lang="en-US" altLang="ko-KR" dirty="0" smtClean="0"/>
              <a:t> 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00343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7"/>
          <p:cNvSpPr txBox="1">
            <a:spLocks/>
          </p:cNvSpPr>
          <p:nvPr/>
        </p:nvSpPr>
        <p:spPr bwMode="auto">
          <a:xfrm>
            <a:off x="430919" y="943635"/>
            <a:ext cx="80286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en-US" altLang="ko-KR" sz="1800" dirty="0"/>
              <a:t>3V</a:t>
            </a:r>
            <a:r>
              <a:rPr lang="ko-KR" altLang="en-US" sz="1800" dirty="0"/>
              <a:t>에서 </a:t>
            </a:r>
            <a:r>
              <a:rPr lang="en-US" altLang="ko-KR" sz="1800" dirty="0"/>
              <a:t>4V</a:t>
            </a:r>
            <a:r>
              <a:rPr lang="ko-KR" altLang="en-US" sz="1800" dirty="0"/>
              <a:t>로</a:t>
            </a:r>
            <a:endParaRPr lang="en-US" altLang="ko-KR" sz="1800" dirty="0"/>
          </a:p>
        </p:txBody>
      </p:sp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8" y="305361"/>
            <a:ext cx="3504000" cy="432000"/>
          </a:xfrm>
        </p:spPr>
        <p:txBody>
          <a:bodyPr/>
          <a:lstStyle/>
          <a:p>
            <a:r>
              <a:rPr lang="en-US" altLang="ko-KR" b="1" dirty="0">
                <a:latin typeface="+mn-ea"/>
                <a:ea typeface="+mn-ea"/>
                <a:cs typeface="JBold" pitchFamily="18" charset="-127"/>
              </a:rPr>
              <a:t>1. </a:t>
            </a:r>
            <a:r>
              <a:rPr lang="ko-KR" altLang="en-US" b="1" dirty="0" err="1" smtClean="0">
                <a:latin typeface="+mn-ea"/>
                <a:ea typeface="+mn-ea"/>
                <a:cs typeface="JBold" pitchFamily="18" charset="-127"/>
              </a:rPr>
              <a:t>빅데이터</a:t>
            </a:r>
            <a:endParaRPr lang="ko-KR" altLang="en-US" sz="2000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9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1" name="Rectangle 14"/>
          <p:cNvSpPr txBox="1">
            <a:spLocks noChangeArrowheads="1"/>
          </p:cNvSpPr>
          <p:nvPr/>
        </p:nvSpPr>
        <p:spPr bwMode="gray">
          <a:xfrm>
            <a:off x="901702" y="1146539"/>
            <a:ext cx="10893350" cy="6737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57250" indent="-285750" algn="l" rtl="0" fontAlgn="base" latinLnBrk="1">
              <a:spcBef>
                <a:spcPct val="20000"/>
              </a:spcBef>
              <a:spcAft>
                <a:spcPct val="0"/>
              </a:spcAft>
              <a:buChar char="–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2pPr>
            <a:lvl3pPr marL="1276350" indent="-228600" algn="l" rtl="0" fontAlgn="base" latinLnBrk="1">
              <a:spcBef>
                <a:spcPct val="20000"/>
              </a:spcBef>
              <a:spcAft>
                <a:spcPct val="0"/>
              </a:spcAft>
              <a:buChar char="•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3pPr>
            <a:lvl4pPr marL="1695450" indent="-228600" algn="l" rtl="0" fontAlgn="base" latinLnBrk="1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4pPr>
            <a:lvl5pPr marL="21145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5pPr>
            <a:lvl6pPr marL="25717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6pPr>
            <a:lvl7pPr marL="30289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7pPr>
            <a:lvl8pPr marL="34861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8pPr>
            <a:lvl9pPr marL="39433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9pPr>
          </a:lstStyle>
          <a:p>
            <a:pPr lvl="0" defTabSz="914400">
              <a:defRPr/>
            </a:pPr>
            <a:r>
              <a:rPr lang="en-US" altLang="ko-KR" sz="1300" kern="0" noProof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endParaRPr lang="en-US" altLang="ko-KR" sz="1300" kern="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35565" y="1220634"/>
            <a:ext cx="10738338" cy="541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114470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90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88731" y="934493"/>
            <a:ext cx="11177752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/</a:t>
            </a:r>
            <a:r>
              <a:rPr lang="en-US" altLang="ko-KR" b="1" dirty="0" err="1"/>
              <a:t>etc</a:t>
            </a:r>
            <a:r>
              <a:rPr lang="en-US" altLang="ko-KR" b="1" dirty="0"/>
              <a:t>/hosts </a:t>
            </a:r>
            <a:r>
              <a:rPr lang="ko-KR" altLang="en-US" b="1" dirty="0"/>
              <a:t>파일 설정</a:t>
            </a:r>
          </a:p>
          <a:p>
            <a:r>
              <a:rPr lang="ko-KR" altLang="en-US" dirty="0" err="1"/>
              <a:t>리눅스</a:t>
            </a:r>
            <a:r>
              <a:rPr lang="ko-KR" altLang="en-US" dirty="0"/>
              <a:t> </a:t>
            </a:r>
            <a:r>
              <a:rPr lang="ko-KR" altLang="en-US" dirty="0" err="1"/>
              <a:t>시스테멩서</a:t>
            </a:r>
            <a:r>
              <a:rPr lang="ko-KR" altLang="en-US" dirty="0"/>
              <a:t> </a:t>
            </a:r>
            <a:r>
              <a:rPr lang="en-US" altLang="ko-KR" dirty="0" err="1"/>
              <a:t>ifconfig</a:t>
            </a:r>
            <a:r>
              <a:rPr lang="ko-KR" altLang="en-US" dirty="0"/>
              <a:t>로 </a:t>
            </a:r>
            <a:r>
              <a:rPr lang="en-US" altLang="ko-KR" dirty="0"/>
              <a:t>IP </a:t>
            </a:r>
            <a:r>
              <a:rPr lang="ko-KR" altLang="en-US" dirty="0"/>
              <a:t>확인한 후 자신의 </a:t>
            </a:r>
            <a:r>
              <a:rPr lang="en-US" altLang="ko-KR" dirty="0"/>
              <a:t>IP</a:t>
            </a:r>
            <a:r>
              <a:rPr lang="ko-KR" altLang="en-US" dirty="0"/>
              <a:t>로 변경하세요</a:t>
            </a:r>
          </a:p>
          <a:p>
            <a:r>
              <a:rPr lang="en-US" altLang="ko-KR" dirty="0"/>
              <a:t>/</a:t>
            </a:r>
            <a:r>
              <a:rPr lang="en-US" altLang="ko-KR" dirty="0" err="1"/>
              <a:t>etc</a:t>
            </a:r>
            <a:r>
              <a:rPr lang="en-US" altLang="ko-KR" dirty="0"/>
              <a:t>/hosts </a:t>
            </a:r>
            <a:r>
              <a:rPr lang="ko-KR" altLang="en-US" dirty="0"/>
              <a:t>파일은 모든 </a:t>
            </a:r>
            <a:r>
              <a:rPr lang="ko-KR" altLang="en-US" dirty="0" err="1"/>
              <a:t>노드에</a:t>
            </a:r>
            <a:r>
              <a:rPr lang="ko-KR" altLang="en-US" dirty="0"/>
              <a:t> 동일하게 설정되어야 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# vi /</a:t>
            </a:r>
            <a:r>
              <a:rPr lang="en-US" altLang="ko-KR" dirty="0" err="1"/>
              <a:t>etc</a:t>
            </a:r>
            <a:r>
              <a:rPr lang="en-US" altLang="ko-KR" dirty="0"/>
              <a:t>/hosts</a:t>
            </a:r>
          </a:p>
          <a:p>
            <a:r>
              <a:rPr lang="en-US" altLang="ko-KR" dirty="0"/>
              <a:t>192.168.224.135 master</a:t>
            </a:r>
          </a:p>
          <a:p>
            <a:r>
              <a:rPr lang="en-US" altLang="ko-KR" dirty="0"/>
              <a:t>192.168.224.135 backup</a:t>
            </a:r>
          </a:p>
          <a:p>
            <a:r>
              <a:rPr lang="en-US" altLang="ko-KR" dirty="0"/>
              <a:t>192.168.224.136 slave1</a:t>
            </a:r>
          </a:p>
          <a:p>
            <a:r>
              <a:rPr lang="en-US" altLang="ko-KR" dirty="0"/>
              <a:t>192.168.224.135 slave2</a:t>
            </a:r>
          </a:p>
          <a:p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z</a:t>
            </a:r>
            <a:r>
              <a:rPr lang="ko-KR" altLang="en-US" dirty="0" smtClean="0"/>
              <a:t>실습 </a:t>
            </a:r>
            <a:r>
              <a:rPr lang="ko-KR" altLang="en-US" dirty="0"/>
              <a:t>환경에서 </a:t>
            </a:r>
            <a:r>
              <a:rPr lang="en-US" altLang="ko-KR" dirty="0"/>
              <a:t>slave1</a:t>
            </a:r>
            <a:r>
              <a:rPr lang="ko-KR" altLang="en-US" dirty="0"/>
              <a:t>과 </a:t>
            </a:r>
            <a:r>
              <a:rPr lang="en-US" altLang="ko-KR" dirty="0"/>
              <a:t>slave2</a:t>
            </a:r>
            <a:r>
              <a:rPr lang="ko-KR" altLang="en-US" dirty="0"/>
              <a:t>를 동일 호스트로 설정 시 나중에 </a:t>
            </a:r>
            <a:r>
              <a:rPr lang="ko-KR" altLang="en-US" dirty="0" smtClean="0"/>
              <a:t>실행되는 </a:t>
            </a:r>
            <a:r>
              <a:rPr lang="en-US" altLang="ko-KR" dirty="0" err="1" smtClean="0"/>
              <a:t>Datanode</a:t>
            </a:r>
            <a:r>
              <a:rPr lang="ko-KR" altLang="en-US" dirty="0"/>
              <a:t>가 실행되지 않는다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/>
              <a:t>두 대의 호스트로 테스트 할 수 있다</a:t>
            </a:r>
            <a:r>
              <a:rPr lang="en-US" altLang="ko-KR" dirty="0"/>
              <a:t>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호스트 </a:t>
            </a:r>
            <a:r>
              <a:rPr lang="en-US" altLang="ko-KR" dirty="0"/>
              <a:t>1 : master, backup, slave1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호스트 </a:t>
            </a:r>
            <a:r>
              <a:rPr lang="en-US" altLang="ko-KR" dirty="0"/>
              <a:t>2 : slave2</a:t>
            </a:r>
            <a:endParaRPr lang="ko-KR" altLang="en-US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smtClean="0"/>
              <a:t>Hadoop </a:t>
            </a:r>
            <a:r>
              <a:rPr lang="ko-KR" altLang="en-US" b="1" smtClean="0"/>
              <a:t>클러스터 구성 환경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716981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91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88731" y="934493"/>
            <a:ext cx="11177752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SSH </a:t>
            </a:r>
            <a:r>
              <a:rPr lang="ko-KR" altLang="en-US" b="1" dirty="0"/>
              <a:t>설정</a:t>
            </a:r>
          </a:p>
          <a:p>
            <a:r>
              <a:rPr lang="en-US" altLang="ko-KR" dirty="0"/>
              <a:t># </a:t>
            </a:r>
            <a:r>
              <a:rPr lang="en-US" altLang="ko-KR" dirty="0" err="1"/>
              <a:t>su</a:t>
            </a:r>
            <a:r>
              <a:rPr lang="en-US" altLang="ko-KR" dirty="0"/>
              <a:t> - </a:t>
            </a:r>
            <a:r>
              <a:rPr lang="en-US" altLang="ko-KR" dirty="0" err="1"/>
              <a:t>hadoop</a:t>
            </a:r>
            <a:endParaRPr lang="en-US" altLang="ko-KR" dirty="0"/>
          </a:p>
          <a:p>
            <a:r>
              <a:rPr lang="en-US" altLang="ko-KR" dirty="0"/>
              <a:t>$ cd ~</a:t>
            </a:r>
          </a:p>
          <a:p>
            <a:r>
              <a:rPr lang="en-US" altLang="ko-KR" dirty="0"/>
              <a:t>$ </a:t>
            </a:r>
            <a:r>
              <a:rPr lang="en-US" altLang="ko-KR" dirty="0" err="1"/>
              <a:t>ssh-keygen</a:t>
            </a:r>
            <a:r>
              <a:rPr lang="en-US" altLang="ko-KR" dirty="0"/>
              <a:t> -t </a:t>
            </a:r>
            <a:r>
              <a:rPr lang="en-US" altLang="ko-KR" dirty="0" err="1"/>
              <a:t>rsa</a:t>
            </a:r>
            <a:endParaRPr lang="en-US" altLang="ko-KR" dirty="0"/>
          </a:p>
          <a:p>
            <a:r>
              <a:rPr lang="en-US" altLang="ko-KR" dirty="0"/>
              <a:t>Generating public/private </a:t>
            </a:r>
            <a:r>
              <a:rPr lang="en-US" altLang="ko-KR" dirty="0" err="1"/>
              <a:t>rsa</a:t>
            </a:r>
            <a:r>
              <a:rPr lang="en-US" altLang="ko-KR" dirty="0"/>
              <a:t> key pair.</a:t>
            </a:r>
          </a:p>
          <a:p>
            <a:r>
              <a:rPr lang="en-US" altLang="ko-KR" dirty="0"/>
              <a:t>Enter file in which to save the key (/home/</a:t>
            </a:r>
            <a:r>
              <a:rPr lang="en-US" altLang="ko-KR" dirty="0" err="1"/>
              <a:t>hadoop</a:t>
            </a:r>
            <a:r>
              <a:rPr lang="en-US" altLang="ko-KR" dirty="0"/>
              <a:t>/.</a:t>
            </a:r>
            <a:r>
              <a:rPr lang="en-US" altLang="ko-KR" dirty="0" err="1"/>
              <a:t>ssh</a:t>
            </a:r>
            <a:r>
              <a:rPr lang="en-US" altLang="ko-KR" dirty="0"/>
              <a:t>/</a:t>
            </a:r>
            <a:r>
              <a:rPr lang="en-US" altLang="ko-KR" dirty="0" err="1"/>
              <a:t>id_rsa</a:t>
            </a:r>
            <a:r>
              <a:rPr lang="en-US" altLang="ko-KR" dirty="0"/>
              <a:t>): [Enter]</a:t>
            </a:r>
          </a:p>
          <a:p>
            <a:r>
              <a:rPr lang="en-US" altLang="ko-KR" dirty="0"/>
              <a:t>/home/</a:t>
            </a:r>
            <a:r>
              <a:rPr lang="en-US" altLang="ko-KR" dirty="0" err="1"/>
              <a:t>hadoop</a:t>
            </a:r>
            <a:r>
              <a:rPr lang="en-US" altLang="ko-KR" dirty="0"/>
              <a:t>/.</a:t>
            </a:r>
            <a:r>
              <a:rPr lang="en-US" altLang="ko-KR" dirty="0" err="1"/>
              <a:t>ssh</a:t>
            </a:r>
            <a:r>
              <a:rPr lang="en-US" altLang="ko-KR" dirty="0"/>
              <a:t>/</a:t>
            </a:r>
            <a:r>
              <a:rPr lang="en-US" altLang="ko-KR" dirty="0" err="1"/>
              <a:t>id_rsa</a:t>
            </a:r>
            <a:r>
              <a:rPr lang="en-US" altLang="ko-KR" dirty="0"/>
              <a:t> already exists.</a:t>
            </a:r>
          </a:p>
          <a:p>
            <a:r>
              <a:rPr lang="en-US" altLang="ko-KR" dirty="0"/>
              <a:t>Overwrite (y/n)? y</a:t>
            </a:r>
          </a:p>
          <a:p>
            <a:r>
              <a:rPr lang="en-US" altLang="ko-KR" dirty="0"/>
              <a:t>Enter passphrase (empty for no passphrase): [Enter]</a:t>
            </a:r>
          </a:p>
          <a:p>
            <a:r>
              <a:rPr lang="en-US" altLang="ko-KR" dirty="0"/>
              <a:t>Enter same passphrase again: [Enter]</a:t>
            </a:r>
          </a:p>
          <a:p>
            <a:r>
              <a:rPr lang="en-US" altLang="ko-KR" dirty="0"/>
              <a:t>Your identification has been saved in /home/</a:t>
            </a:r>
            <a:r>
              <a:rPr lang="en-US" altLang="ko-KR" dirty="0" err="1"/>
              <a:t>hadoop</a:t>
            </a:r>
            <a:r>
              <a:rPr lang="en-US" altLang="ko-KR" dirty="0"/>
              <a:t>/.</a:t>
            </a:r>
            <a:r>
              <a:rPr lang="en-US" altLang="ko-KR" dirty="0" err="1"/>
              <a:t>ssh</a:t>
            </a:r>
            <a:r>
              <a:rPr lang="en-US" altLang="ko-KR" dirty="0"/>
              <a:t>/</a:t>
            </a:r>
            <a:r>
              <a:rPr lang="en-US" altLang="ko-KR" dirty="0" err="1"/>
              <a:t>id_rsa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Your public key has been saved in /home/</a:t>
            </a:r>
            <a:r>
              <a:rPr lang="en-US" altLang="ko-KR" dirty="0" err="1"/>
              <a:t>hadoop</a:t>
            </a:r>
            <a:r>
              <a:rPr lang="en-US" altLang="ko-KR" dirty="0"/>
              <a:t>/.</a:t>
            </a:r>
            <a:r>
              <a:rPr lang="en-US" altLang="ko-KR" dirty="0" err="1"/>
              <a:t>ssh</a:t>
            </a:r>
            <a:r>
              <a:rPr lang="en-US" altLang="ko-KR" dirty="0"/>
              <a:t>/id_rsa.pub.</a:t>
            </a:r>
          </a:p>
          <a:p>
            <a:r>
              <a:rPr lang="en-US" altLang="ko-KR" dirty="0"/>
              <a:t>The key fingerprint is:</a:t>
            </a:r>
          </a:p>
          <a:p>
            <a:r>
              <a:rPr lang="en-US" altLang="ko-KR" dirty="0"/>
              <a:t>9b:9e:1d:77:94:1b:3f:9a:09:f4:43:64:6f:ea:fe:a1 </a:t>
            </a:r>
            <a:r>
              <a:rPr lang="en-US" altLang="ko-KR" dirty="0" err="1"/>
              <a:t>hadoop@localhost.localdomain</a:t>
            </a:r>
            <a:endParaRPr lang="en-US" altLang="ko-KR" dirty="0"/>
          </a:p>
          <a:p>
            <a:r>
              <a:rPr lang="en-US" altLang="ko-KR" dirty="0"/>
              <a:t>$ ls .</a:t>
            </a:r>
            <a:r>
              <a:rPr lang="en-US" altLang="ko-KR" dirty="0" err="1"/>
              <a:t>ssh</a:t>
            </a:r>
            <a:endParaRPr lang="en-US" altLang="ko-KR" dirty="0"/>
          </a:p>
          <a:p>
            <a:r>
              <a:rPr lang="en-US" altLang="ko-KR" dirty="0" err="1"/>
              <a:t>id_rsa</a:t>
            </a:r>
            <a:r>
              <a:rPr lang="en-US" altLang="ko-KR" dirty="0"/>
              <a:t> </a:t>
            </a:r>
            <a:r>
              <a:rPr lang="en-US" altLang="ko-KR" dirty="0" smtClean="0"/>
              <a:t></a:t>
            </a:r>
            <a:r>
              <a:rPr lang="en-US" altLang="ko-KR" b="1" dirty="0" smtClean="0">
                <a:solidFill>
                  <a:srgbClr val="C00000"/>
                </a:solidFill>
              </a:rPr>
              <a:t>&lt;-</a:t>
            </a:r>
            <a:r>
              <a:rPr lang="en-US" altLang="ko-KR" dirty="0" smtClean="0"/>
              <a:t> </a:t>
            </a:r>
            <a:r>
              <a:rPr lang="ko-KR" altLang="en-US" dirty="0" smtClean="0"/>
              <a:t>개인키</a:t>
            </a:r>
            <a:endParaRPr lang="ko-KR" altLang="en-US" dirty="0"/>
          </a:p>
          <a:p>
            <a:r>
              <a:rPr lang="en-US" altLang="ko-KR" dirty="0"/>
              <a:t>id_rsa.pub </a:t>
            </a:r>
            <a:r>
              <a:rPr lang="en-US" altLang="ko-KR" dirty="0" smtClean="0"/>
              <a:t></a:t>
            </a:r>
            <a:r>
              <a:rPr lang="en-US" altLang="ko-KR" b="1" dirty="0" smtClean="0">
                <a:solidFill>
                  <a:srgbClr val="C00000"/>
                </a:solidFill>
              </a:rPr>
              <a:t>&lt;- </a:t>
            </a:r>
            <a:r>
              <a:rPr lang="en-US" altLang="ko-KR" dirty="0" smtClean="0"/>
              <a:t> </a:t>
            </a:r>
            <a:r>
              <a:rPr lang="ko-KR" altLang="en-US" dirty="0" smtClean="0"/>
              <a:t>공개키</a:t>
            </a:r>
            <a:endParaRPr lang="ko-KR" altLang="en-US" dirty="0"/>
          </a:p>
          <a:p>
            <a:r>
              <a:rPr lang="en-US" altLang="ko-KR" dirty="0"/>
              <a:t>$ </a:t>
            </a:r>
            <a:r>
              <a:rPr lang="en-US" altLang="ko-KR" dirty="0" err="1"/>
              <a:t>cp</a:t>
            </a:r>
            <a:r>
              <a:rPr lang="en-US" altLang="ko-KR" dirty="0"/>
              <a:t> ~/.</a:t>
            </a:r>
            <a:r>
              <a:rPr lang="en-US" altLang="ko-KR" dirty="0" err="1"/>
              <a:t>ssh</a:t>
            </a:r>
            <a:r>
              <a:rPr lang="en-US" altLang="ko-KR" dirty="0"/>
              <a:t>/id_rsa.pub ~/.</a:t>
            </a:r>
            <a:r>
              <a:rPr lang="en-US" altLang="ko-KR" dirty="0" err="1"/>
              <a:t>ssh</a:t>
            </a:r>
            <a:r>
              <a:rPr lang="en-US" altLang="ko-KR" dirty="0"/>
              <a:t>/</a:t>
            </a:r>
            <a:r>
              <a:rPr lang="en-US" altLang="ko-KR" dirty="0" err="1"/>
              <a:t>authorized_keys</a:t>
            </a:r>
            <a:endParaRPr lang="en-US" altLang="ko-KR" dirty="0"/>
          </a:p>
          <a:p>
            <a:r>
              <a:rPr lang="en-US" altLang="ko-KR" dirty="0"/>
              <a:t>$ </a:t>
            </a:r>
            <a:r>
              <a:rPr lang="en-US" altLang="ko-KR" dirty="0" err="1"/>
              <a:t>chmod</a:t>
            </a:r>
            <a:r>
              <a:rPr lang="en-US" altLang="ko-KR" dirty="0"/>
              <a:t> 755 ~/.</a:t>
            </a:r>
            <a:r>
              <a:rPr lang="en-US" altLang="ko-KR" dirty="0" err="1"/>
              <a:t>ssh</a:t>
            </a:r>
            <a:endParaRPr lang="en-US" altLang="ko-KR" dirty="0"/>
          </a:p>
          <a:p>
            <a:r>
              <a:rPr lang="en-US" altLang="ko-KR" dirty="0"/>
              <a:t>$ </a:t>
            </a:r>
            <a:r>
              <a:rPr lang="en-US" altLang="ko-KR" dirty="0" err="1"/>
              <a:t>chmod</a:t>
            </a:r>
            <a:r>
              <a:rPr lang="en-US" altLang="ko-KR" dirty="0"/>
              <a:t> 644 ~/.</a:t>
            </a:r>
            <a:r>
              <a:rPr lang="en-US" altLang="ko-KR" dirty="0" err="1"/>
              <a:t>ssh</a:t>
            </a:r>
            <a:r>
              <a:rPr lang="en-US" altLang="ko-KR" dirty="0"/>
              <a:t>/</a:t>
            </a:r>
            <a:r>
              <a:rPr lang="en-US" altLang="ko-KR" dirty="0" err="1"/>
              <a:t>authorized_keys</a:t>
            </a:r>
            <a:endParaRPr lang="en-US" altLang="ko-KR" dirty="0"/>
          </a:p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smtClean="0"/>
              <a:t>Hadoop </a:t>
            </a:r>
            <a:r>
              <a:rPr lang="ko-KR" altLang="en-US" b="1" smtClean="0"/>
              <a:t>클러스터 구성 환경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642075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92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88731" y="934493"/>
            <a:ext cx="11177752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SSH </a:t>
            </a:r>
            <a:r>
              <a:rPr lang="ko-KR" altLang="en-US" b="1" dirty="0"/>
              <a:t>설정</a:t>
            </a:r>
          </a:p>
          <a:p>
            <a:r>
              <a:rPr lang="en-US" altLang="ko-KR" dirty="0" smtClean="0"/>
              <a:t> 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master </a:t>
            </a:r>
            <a:r>
              <a:rPr lang="ko-KR" altLang="en-US" dirty="0"/>
              <a:t>서버에서 공개 키 분배</a:t>
            </a:r>
          </a:p>
          <a:p>
            <a:r>
              <a:rPr lang="en-US" altLang="ko-KR" dirty="0"/>
              <a:t>$ </a:t>
            </a:r>
            <a:r>
              <a:rPr lang="en-US" altLang="ko-KR" dirty="0" err="1"/>
              <a:t>scp</a:t>
            </a:r>
            <a:r>
              <a:rPr lang="en-US" altLang="ko-KR" dirty="0"/>
              <a:t> ~/.</a:t>
            </a:r>
            <a:r>
              <a:rPr lang="en-US" altLang="ko-KR" dirty="0" err="1"/>
              <a:t>ssh</a:t>
            </a:r>
            <a:r>
              <a:rPr lang="en-US" altLang="ko-KR" dirty="0"/>
              <a:t>/</a:t>
            </a:r>
            <a:r>
              <a:rPr lang="en-US" altLang="ko-KR" dirty="0" err="1"/>
              <a:t>authorized_keys</a:t>
            </a:r>
            <a:r>
              <a:rPr lang="en-US" altLang="ko-KR" dirty="0"/>
              <a:t> </a:t>
            </a:r>
            <a:r>
              <a:rPr lang="en-US" altLang="ko-KR" dirty="0" err="1"/>
              <a:t>hadoop</a:t>
            </a:r>
            <a:r>
              <a:rPr lang="en-US" altLang="ko-KR" dirty="0"/>
              <a:t>@</a:t>
            </a:r>
            <a:r>
              <a:rPr lang="ko-KR" altLang="en-US" dirty="0"/>
              <a:t>대상서버</a:t>
            </a:r>
            <a:r>
              <a:rPr lang="en-US" altLang="ko-KR" dirty="0"/>
              <a:t>IP:./.</a:t>
            </a:r>
            <a:r>
              <a:rPr lang="en-US" altLang="ko-KR" dirty="0" err="1"/>
              <a:t>ssh</a:t>
            </a:r>
            <a:r>
              <a:rPr lang="en-US" altLang="ko-KR" dirty="0"/>
              <a:t>/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master </a:t>
            </a:r>
            <a:r>
              <a:rPr lang="ko-KR" altLang="en-US" dirty="0"/>
              <a:t>서버에서 테스트</a:t>
            </a:r>
          </a:p>
          <a:p>
            <a:r>
              <a:rPr lang="en-US" altLang="ko-KR" dirty="0"/>
              <a:t>$ </a:t>
            </a:r>
            <a:r>
              <a:rPr lang="en-US" altLang="ko-KR" dirty="0" err="1"/>
              <a:t>ssh</a:t>
            </a:r>
            <a:r>
              <a:rPr lang="en-US" altLang="ko-KR" dirty="0"/>
              <a:t> </a:t>
            </a:r>
            <a:r>
              <a:rPr lang="en-US" altLang="ko-KR" dirty="0" err="1"/>
              <a:t>hadoop@master</a:t>
            </a:r>
            <a:r>
              <a:rPr lang="en-US" altLang="ko-KR" dirty="0"/>
              <a:t> date</a:t>
            </a:r>
          </a:p>
          <a:p>
            <a:r>
              <a:rPr lang="en-US" altLang="ko-KR" dirty="0"/>
              <a:t>$ </a:t>
            </a:r>
            <a:r>
              <a:rPr lang="en-US" altLang="ko-KR" dirty="0" err="1"/>
              <a:t>ssh</a:t>
            </a:r>
            <a:r>
              <a:rPr lang="en-US" altLang="ko-KR" dirty="0"/>
              <a:t> </a:t>
            </a:r>
            <a:r>
              <a:rPr lang="en-US" altLang="ko-KR" dirty="0" err="1"/>
              <a:t>hadoop@backup</a:t>
            </a:r>
            <a:r>
              <a:rPr lang="en-US" altLang="ko-KR" dirty="0"/>
              <a:t> date</a:t>
            </a:r>
          </a:p>
          <a:p>
            <a:r>
              <a:rPr lang="en-US" altLang="ko-KR" dirty="0"/>
              <a:t>$ </a:t>
            </a:r>
            <a:r>
              <a:rPr lang="en-US" altLang="ko-KR" dirty="0" err="1"/>
              <a:t>ssh</a:t>
            </a:r>
            <a:r>
              <a:rPr lang="en-US" altLang="ko-KR" dirty="0"/>
              <a:t> hadoop@slave1 date</a:t>
            </a:r>
          </a:p>
          <a:p>
            <a:r>
              <a:rPr lang="en-US" altLang="ko-KR" dirty="0"/>
              <a:t>$ </a:t>
            </a:r>
            <a:r>
              <a:rPr lang="en-US" altLang="ko-KR" dirty="0" err="1"/>
              <a:t>ssh</a:t>
            </a:r>
            <a:r>
              <a:rPr lang="en-US" altLang="ko-KR" dirty="0"/>
              <a:t> hadoop@slave2 date</a:t>
            </a:r>
          </a:p>
          <a:p>
            <a:r>
              <a:rPr lang="en-US" altLang="ko-KR" dirty="0"/>
              <a:t>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/>
              <a:t>다른 서버에서</a:t>
            </a:r>
          </a:p>
          <a:p>
            <a:r>
              <a:rPr lang="en-US" altLang="ko-KR" dirty="0"/>
              <a:t>$ </a:t>
            </a:r>
            <a:r>
              <a:rPr lang="en-US" altLang="ko-KR" dirty="0" err="1"/>
              <a:t>mkdir</a:t>
            </a:r>
            <a:r>
              <a:rPr lang="en-US" altLang="ko-KR" dirty="0"/>
              <a:t> .</a:t>
            </a:r>
            <a:r>
              <a:rPr lang="en-US" altLang="ko-KR" dirty="0" err="1"/>
              <a:t>ssh</a:t>
            </a:r>
            <a:endParaRPr lang="en-US" altLang="ko-KR" dirty="0"/>
          </a:p>
          <a:p>
            <a:r>
              <a:rPr lang="en-US" altLang="ko-KR" dirty="0"/>
              <a:t>$ </a:t>
            </a:r>
            <a:r>
              <a:rPr lang="en-US" altLang="ko-KR" dirty="0" err="1"/>
              <a:t>chmod</a:t>
            </a:r>
            <a:r>
              <a:rPr lang="en-US" altLang="ko-KR" dirty="0"/>
              <a:t> 755 ~/.</a:t>
            </a:r>
            <a:r>
              <a:rPr lang="en-US" altLang="ko-KR" dirty="0" err="1"/>
              <a:t>ssh</a:t>
            </a:r>
            <a:endParaRPr lang="ko-KR" altLang="en-US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smtClean="0"/>
              <a:t>Hadoop </a:t>
            </a:r>
            <a:r>
              <a:rPr lang="ko-KR" altLang="en-US" b="1" smtClean="0"/>
              <a:t>클러스터 구성 환경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399955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93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6" y="934493"/>
            <a:ext cx="11507241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b="1" dirty="0" err="1"/>
              <a:t>하둡</a:t>
            </a:r>
            <a:r>
              <a:rPr lang="ko-KR" altLang="en-US" b="1" dirty="0"/>
              <a:t> 환경 설정 파일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b="1" dirty="0"/>
              <a:t>hadoop-env.sh</a:t>
            </a:r>
          </a:p>
          <a:p>
            <a:r>
              <a:rPr lang="ko-KR" altLang="en-US" dirty="0" err="1"/>
              <a:t>하둡을</a:t>
            </a:r>
            <a:r>
              <a:rPr lang="ko-KR" altLang="en-US" dirty="0"/>
              <a:t> 실행하는 </a:t>
            </a:r>
            <a:r>
              <a:rPr lang="ko-KR" altLang="en-US" dirty="0" err="1"/>
              <a:t>쉘</a:t>
            </a:r>
            <a:r>
              <a:rPr lang="ko-KR" altLang="en-US" dirty="0"/>
              <a:t> 스크립트 파일에서 필요한 환경변수를 설정합니다</a:t>
            </a:r>
            <a:r>
              <a:rPr lang="en-US" altLang="ko-KR" dirty="0"/>
              <a:t>. </a:t>
            </a:r>
            <a:r>
              <a:rPr lang="ko-KR" altLang="en-US" dirty="0" err="1"/>
              <a:t>하둡</a:t>
            </a:r>
            <a:r>
              <a:rPr lang="ko-KR" altLang="en-US" dirty="0"/>
              <a:t> 홈 </a:t>
            </a:r>
            <a:r>
              <a:rPr lang="ko-KR" altLang="en-US" dirty="0" err="1" smtClean="0"/>
              <a:t>디렉토리의</a:t>
            </a:r>
            <a:r>
              <a:rPr lang="ko-KR" altLang="en-US" dirty="0" smtClean="0"/>
              <a:t>  아래에 </a:t>
            </a:r>
            <a:r>
              <a:rPr lang="ko-KR" altLang="en-US" dirty="0"/>
              <a:t>있는 </a:t>
            </a:r>
            <a:r>
              <a:rPr lang="en-US" altLang="ko-KR" dirty="0"/>
              <a:t>bin </a:t>
            </a:r>
            <a:r>
              <a:rPr lang="ko-KR" altLang="en-US" dirty="0" err="1"/>
              <a:t>디렉토리에</a:t>
            </a:r>
            <a:r>
              <a:rPr lang="ko-KR" altLang="en-US" dirty="0"/>
              <a:t> 있는 </a:t>
            </a:r>
            <a:r>
              <a:rPr lang="ko-KR" altLang="en-US" dirty="0" err="1"/>
              <a:t>쉘</a:t>
            </a:r>
            <a:r>
              <a:rPr lang="ko-KR" altLang="en-US" dirty="0"/>
              <a:t> 스크립트 파일이 </a:t>
            </a:r>
            <a:r>
              <a:rPr lang="en-US" altLang="ko-KR" dirty="0"/>
              <a:t>hadoop-env.sh </a:t>
            </a:r>
            <a:r>
              <a:rPr lang="ko-KR" altLang="en-US" dirty="0"/>
              <a:t>를 사용합니다</a:t>
            </a:r>
            <a:r>
              <a:rPr lang="en-US" altLang="ko-KR" dirty="0"/>
              <a:t>. </a:t>
            </a:r>
            <a:r>
              <a:rPr lang="ko-KR" altLang="en-US" dirty="0"/>
              <a:t>이 </a:t>
            </a:r>
            <a:r>
              <a:rPr lang="ko-KR" altLang="en-US" dirty="0" smtClean="0"/>
              <a:t>파일에는 </a:t>
            </a:r>
            <a:r>
              <a:rPr lang="en-US" altLang="ko-KR" dirty="0"/>
              <a:t>JDK</a:t>
            </a:r>
            <a:r>
              <a:rPr lang="ko-KR" altLang="en-US" dirty="0"/>
              <a:t>경로</a:t>
            </a:r>
            <a:r>
              <a:rPr lang="en-US" altLang="ko-KR" dirty="0"/>
              <a:t>, </a:t>
            </a:r>
            <a:r>
              <a:rPr lang="ko-KR" altLang="en-US" dirty="0"/>
              <a:t>클래스 패스</a:t>
            </a:r>
            <a:r>
              <a:rPr lang="en-US" altLang="ko-KR" dirty="0"/>
              <a:t>, </a:t>
            </a:r>
            <a:r>
              <a:rPr lang="ko-KR" altLang="en-US" dirty="0"/>
              <a:t>데몬 실행 옵션 등 다양한 환경 변수를 설정할 수 있습니다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b="1" dirty="0" smtClean="0"/>
              <a:t>slaves</a:t>
            </a:r>
            <a:endParaRPr lang="en-US" altLang="ko-KR" b="1" dirty="0"/>
          </a:p>
          <a:p>
            <a:r>
              <a:rPr lang="ko-KR" altLang="en-US" dirty="0"/>
              <a:t>데이터 </a:t>
            </a:r>
            <a:r>
              <a:rPr lang="ko-KR" altLang="en-US" dirty="0" err="1"/>
              <a:t>노드를</a:t>
            </a:r>
            <a:r>
              <a:rPr lang="ko-KR" altLang="en-US" dirty="0"/>
              <a:t> 실행할 서버를 설정합니다</a:t>
            </a:r>
            <a:r>
              <a:rPr lang="en-US" altLang="ko-KR" dirty="0"/>
              <a:t>. </a:t>
            </a:r>
            <a:r>
              <a:rPr lang="ko-KR" altLang="en-US" dirty="0"/>
              <a:t>데이터 </a:t>
            </a:r>
            <a:r>
              <a:rPr lang="ko-KR" altLang="en-US" dirty="0" err="1"/>
              <a:t>노드가</a:t>
            </a:r>
            <a:r>
              <a:rPr lang="ko-KR" altLang="en-US" dirty="0"/>
              <a:t> 여러 개라면 라인단위로 </a:t>
            </a:r>
            <a:r>
              <a:rPr lang="ko-KR" altLang="en-US" dirty="0" smtClean="0"/>
              <a:t>서버이름을 </a:t>
            </a:r>
            <a:r>
              <a:rPr lang="ko-KR" altLang="en-US" dirty="0"/>
              <a:t>설정하면 됩니다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b="1" dirty="0" smtClean="0"/>
              <a:t>core-site.xml</a:t>
            </a:r>
            <a:endParaRPr lang="en-US" altLang="ko-KR" b="1" dirty="0"/>
          </a:p>
          <a:p>
            <a:r>
              <a:rPr lang="en-US" altLang="ko-KR" dirty="0"/>
              <a:t>HDFS</a:t>
            </a:r>
            <a:r>
              <a:rPr lang="ko-KR" altLang="en-US" dirty="0"/>
              <a:t>와 </a:t>
            </a:r>
            <a:r>
              <a:rPr lang="ko-KR" altLang="en-US" dirty="0" err="1"/>
              <a:t>맵리듀스에서</a:t>
            </a:r>
            <a:r>
              <a:rPr lang="ko-KR" altLang="en-US" dirty="0"/>
              <a:t> 공통적으로 사용할 환경정보 설정합니다</a:t>
            </a:r>
            <a:r>
              <a:rPr lang="en-US" altLang="ko-KR" dirty="0"/>
              <a:t>. hadoop-core-1.0.3.jar </a:t>
            </a:r>
            <a:r>
              <a:rPr lang="ko-KR" altLang="en-US" dirty="0" smtClean="0"/>
              <a:t>파일에 </a:t>
            </a:r>
            <a:r>
              <a:rPr lang="ko-KR" altLang="en-US" dirty="0"/>
              <a:t>포함되어 있는 </a:t>
            </a:r>
            <a:r>
              <a:rPr lang="en-US" altLang="ko-KR" dirty="0"/>
              <a:t>core-default.xml</a:t>
            </a:r>
            <a:r>
              <a:rPr lang="ko-KR" altLang="en-US" dirty="0"/>
              <a:t>을 </a:t>
            </a:r>
            <a:r>
              <a:rPr lang="ko-KR" altLang="en-US" dirty="0" err="1"/>
              <a:t>오버라이드</a:t>
            </a:r>
            <a:r>
              <a:rPr lang="ko-KR" altLang="en-US" dirty="0"/>
              <a:t> 한 파일입니다</a:t>
            </a:r>
            <a:r>
              <a:rPr lang="en-US" altLang="ko-KR" dirty="0"/>
              <a:t>. core-site.xml</a:t>
            </a:r>
            <a:r>
              <a:rPr lang="ko-KR" altLang="en-US" dirty="0"/>
              <a:t>에 설정 </a:t>
            </a:r>
            <a:r>
              <a:rPr lang="ko-KR" altLang="en-US" dirty="0" smtClean="0"/>
              <a:t>값이 없을 </a:t>
            </a:r>
            <a:r>
              <a:rPr lang="ko-KR" altLang="en-US" dirty="0"/>
              <a:t>경우 </a:t>
            </a:r>
            <a:r>
              <a:rPr lang="en-US" altLang="ko-KR" dirty="0"/>
              <a:t>core-default.xml</a:t>
            </a:r>
            <a:r>
              <a:rPr lang="ko-KR" altLang="en-US" dirty="0"/>
              <a:t>에 있는 기본 값을 사용합니다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b="1" dirty="0" smtClean="0"/>
              <a:t>hdfs-site.xml</a:t>
            </a:r>
            <a:endParaRPr lang="en-US" altLang="ko-KR" b="1" dirty="0"/>
          </a:p>
          <a:p>
            <a:r>
              <a:rPr lang="en-US" altLang="ko-KR" dirty="0"/>
              <a:t>HDFS</a:t>
            </a:r>
            <a:r>
              <a:rPr lang="ko-KR" altLang="en-US" dirty="0"/>
              <a:t>에서 사용할 환경 정보를 설정합니다</a:t>
            </a:r>
            <a:r>
              <a:rPr lang="en-US" altLang="ko-KR" dirty="0"/>
              <a:t>. hadoop-core-1.0.3.jar </a:t>
            </a:r>
            <a:r>
              <a:rPr lang="ko-KR" altLang="en-US" dirty="0"/>
              <a:t>파일에 포함되어 </a:t>
            </a:r>
            <a:r>
              <a:rPr lang="ko-KR" altLang="en-US" dirty="0" smtClean="0"/>
              <a:t>있는 </a:t>
            </a:r>
            <a:r>
              <a:rPr lang="en-US" altLang="ko-KR" dirty="0" smtClean="0"/>
              <a:t>hdfs-default.xml</a:t>
            </a:r>
            <a:r>
              <a:rPr lang="ko-KR" altLang="en-US" dirty="0"/>
              <a:t>을 </a:t>
            </a:r>
            <a:r>
              <a:rPr lang="ko-KR" altLang="en-US" dirty="0" err="1"/>
              <a:t>오버라이드</a:t>
            </a:r>
            <a:r>
              <a:rPr lang="ko-KR" altLang="en-US" dirty="0"/>
              <a:t> 한 파일입니다</a:t>
            </a:r>
            <a:r>
              <a:rPr lang="en-US" altLang="ko-KR" dirty="0"/>
              <a:t>. hdfs-site.xml</a:t>
            </a:r>
            <a:r>
              <a:rPr lang="ko-KR" altLang="en-US" dirty="0"/>
              <a:t>에 설정 값이 없을 경우 </a:t>
            </a:r>
            <a:r>
              <a:rPr lang="en-US" altLang="ko-KR" dirty="0" smtClean="0"/>
              <a:t>hdfsdefault.xml</a:t>
            </a:r>
            <a:r>
              <a:rPr lang="ko-KR" altLang="en-US" dirty="0"/>
              <a:t>에 있는 기본 값을 사용합니다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b="1" dirty="0" smtClean="0"/>
              <a:t>mapred-site.xml</a:t>
            </a:r>
            <a:endParaRPr lang="en-US" altLang="ko-KR" b="1" dirty="0"/>
          </a:p>
          <a:p>
            <a:r>
              <a:rPr lang="ko-KR" altLang="en-US" dirty="0" err="1"/>
              <a:t>맵리듀스에서</a:t>
            </a:r>
            <a:r>
              <a:rPr lang="ko-KR" altLang="en-US" dirty="0"/>
              <a:t> 사용할 환경정보를 설정합니다</a:t>
            </a:r>
            <a:r>
              <a:rPr lang="en-US" altLang="ko-KR" dirty="0"/>
              <a:t>. hadoop-core-1.0.3.jar </a:t>
            </a:r>
            <a:r>
              <a:rPr lang="ko-KR" altLang="en-US" dirty="0"/>
              <a:t>파일에 포함되어 </a:t>
            </a:r>
            <a:r>
              <a:rPr lang="ko-KR" altLang="en-US" dirty="0" smtClean="0"/>
              <a:t>있는 </a:t>
            </a:r>
            <a:r>
              <a:rPr lang="en-US" altLang="ko-KR" dirty="0" smtClean="0"/>
              <a:t>mapred-default.xml</a:t>
            </a:r>
            <a:r>
              <a:rPr lang="ko-KR" altLang="en-US" dirty="0"/>
              <a:t>을 </a:t>
            </a:r>
            <a:r>
              <a:rPr lang="ko-KR" altLang="en-US" dirty="0" err="1"/>
              <a:t>오버라이드</a:t>
            </a:r>
            <a:r>
              <a:rPr lang="ko-KR" altLang="en-US" dirty="0"/>
              <a:t> 한 파일입니다</a:t>
            </a:r>
            <a:r>
              <a:rPr lang="en-US" altLang="ko-KR" dirty="0"/>
              <a:t>. mapred-site.xml</a:t>
            </a:r>
            <a:r>
              <a:rPr lang="ko-KR" altLang="en-US" dirty="0"/>
              <a:t>에 설정 값이 없을 </a:t>
            </a:r>
            <a:r>
              <a:rPr lang="ko-KR" altLang="en-US" dirty="0" smtClean="0"/>
              <a:t>경우 </a:t>
            </a:r>
            <a:r>
              <a:rPr lang="en-US" altLang="ko-KR" dirty="0" smtClean="0"/>
              <a:t>mapred-default.xml</a:t>
            </a:r>
            <a:r>
              <a:rPr lang="ko-KR" altLang="en-US" dirty="0"/>
              <a:t>에 있는 기본 값을 사용합니다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b="1" dirty="0" smtClean="0"/>
              <a:t>yarn-site.xml</a:t>
            </a:r>
            <a:endParaRPr lang="en-US" altLang="ko-KR" b="1" dirty="0"/>
          </a:p>
          <a:p>
            <a:r>
              <a:rPr lang="ko-KR" altLang="en-US" dirty="0" err="1"/>
              <a:t>맵리듀스</a:t>
            </a:r>
            <a:r>
              <a:rPr lang="ko-KR" altLang="en-US" dirty="0"/>
              <a:t> 프레임워크에서 사용하는 </a:t>
            </a:r>
            <a:r>
              <a:rPr lang="ko-KR" altLang="en-US" dirty="0" err="1"/>
              <a:t>셔플</a:t>
            </a:r>
            <a:r>
              <a:rPr lang="ko-KR" altLang="en-US" dirty="0"/>
              <a:t> 서비스를 지정합니다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smtClean="0"/>
              <a:t>Hadoop </a:t>
            </a:r>
            <a:r>
              <a:rPr lang="ko-KR" altLang="en-US" b="1" smtClean="0"/>
              <a:t>클러스터 구성 환경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317125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94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6" y="934493"/>
            <a:ext cx="1150724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smtClean="0"/>
              <a:t>hadoop-env.sh</a:t>
            </a:r>
          </a:p>
          <a:p>
            <a:r>
              <a:rPr lang="en-US" altLang="ko-KR" dirty="0"/>
              <a:t>[</a:t>
            </a:r>
            <a:r>
              <a:rPr lang="en-US" altLang="ko-KR" dirty="0" err="1"/>
              <a:t>root@master</a:t>
            </a:r>
            <a:r>
              <a:rPr lang="en-US" altLang="ko-KR" dirty="0"/>
              <a:t> local]#  </a:t>
            </a:r>
            <a:r>
              <a:rPr lang="en-US" altLang="ko-KR" dirty="0" err="1"/>
              <a:t>chown</a:t>
            </a:r>
            <a:r>
              <a:rPr lang="en-US" altLang="ko-KR" dirty="0"/>
              <a:t> -R </a:t>
            </a:r>
            <a:r>
              <a:rPr lang="en-US" altLang="ko-KR" dirty="0" err="1"/>
              <a:t>hadoop:hadoop</a:t>
            </a:r>
            <a:r>
              <a:rPr lang="en-US" altLang="ko-KR" dirty="0"/>
              <a:t> /</a:t>
            </a:r>
            <a:r>
              <a:rPr lang="en-US" altLang="ko-KR" dirty="0" err="1" smtClean="0"/>
              <a:t>usr</a:t>
            </a:r>
            <a:r>
              <a:rPr lang="en-US" altLang="ko-KR" dirty="0" smtClean="0"/>
              <a:t>/local/hadoop-2.7.7</a:t>
            </a:r>
            <a:endParaRPr lang="en-US" altLang="ko-KR" dirty="0"/>
          </a:p>
          <a:p>
            <a:r>
              <a:rPr lang="en-US" altLang="ko-KR" dirty="0"/>
              <a:t> </a:t>
            </a:r>
            <a:r>
              <a:rPr lang="ko-KR" altLang="en-US" dirty="0"/>
              <a:t>권한 설정 </a:t>
            </a:r>
            <a:r>
              <a:rPr lang="en-US" altLang="ko-KR" dirty="0" err="1"/>
              <a:t>hadoop</a:t>
            </a:r>
            <a:r>
              <a:rPr lang="en-US" altLang="ko-KR" dirty="0"/>
              <a:t> </a:t>
            </a:r>
            <a:r>
              <a:rPr lang="ko-KR" altLang="en-US" dirty="0"/>
              <a:t>사용자에게 읽기 권한</a:t>
            </a:r>
          </a:p>
          <a:p>
            <a:r>
              <a:rPr lang="en-US" altLang="ko-KR" dirty="0"/>
              <a:t>[</a:t>
            </a:r>
            <a:r>
              <a:rPr lang="en-US" altLang="ko-KR" dirty="0" err="1"/>
              <a:t>root@master</a:t>
            </a:r>
            <a:r>
              <a:rPr lang="en-US" altLang="ko-KR" dirty="0"/>
              <a:t> local]#  </a:t>
            </a:r>
            <a:r>
              <a:rPr lang="en-US" altLang="ko-KR" dirty="0" err="1"/>
              <a:t>su</a:t>
            </a:r>
            <a:r>
              <a:rPr lang="en-US" altLang="ko-KR" dirty="0"/>
              <a:t> - </a:t>
            </a:r>
            <a:r>
              <a:rPr lang="en-US" altLang="ko-KR" dirty="0" err="1"/>
              <a:t>hadoop</a:t>
            </a:r>
            <a:endParaRPr lang="en-US" altLang="ko-KR" dirty="0"/>
          </a:p>
          <a:p>
            <a:r>
              <a:rPr lang="en-US" altLang="ko-KR" dirty="0"/>
              <a:t>[</a:t>
            </a:r>
            <a:r>
              <a:rPr lang="en-US" altLang="ko-KR" dirty="0" err="1"/>
              <a:t>hadoop@master</a:t>
            </a:r>
            <a:r>
              <a:rPr lang="en-US" altLang="ko-KR" dirty="0"/>
              <a:t> ~]$  cd /</a:t>
            </a:r>
            <a:r>
              <a:rPr lang="en-US" altLang="ko-KR" dirty="0" err="1" smtClean="0"/>
              <a:t>usr</a:t>
            </a:r>
            <a:r>
              <a:rPr lang="en-US" altLang="ko-KR" dirty="0" smtClean="0"/>
              <a:t>/local/hadoop-2.7.7/</a:t>
            </a:r>
            <a:r>
              <a:rPr lang="en-US" altLang="ko-KR" dirty="0" err="1" smtClean="0"/>
              <a:t>etc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hadoop</a:t>
            </a:r>
            <a:r>
              <a:rPr lang="en-US" altLang="ko-KR" dirty="0"/>
              <a:t>/</a:t>
            </a:r>
          </a:p>
          <a:p>
            <a:r>
              <a:rPr lang="en-US" altLang="ko-KR" dirty="0"/>
              <a:t>[</a:t>
            </a:r>
            <a:r>
              <a:rPr lang="en-US" altLang="ko-KR" dirty="0" err="1"/>
              <a:t>hadoop@master</a:t>
            </a:r>
            <a:r>
              <a:rPr lang="en-US" altLang="ko-KR" dirty="0"/>
              <a:t> ~]$  vi hadoop-env.sh</a:t>
            </a:r>
          </a:p>
          <a:p>
            <a:r>
              <a:rPr lang="en-US" altLang="ko-KR" dirty="0"/>
              <a:t> export JAVA_HOME=/</a:t>
            </a:r>
            <a:r>
              <a:rPr lang="en-US" altLang="ko-KR" dirty="0" err="1" smtClean="0"/>
              <a:t>usr</a:t>
            </a:r>
            <a:r>
              <a:rPr lang="en-US" altLang="ko-KR" dirty="0" smtClean="0"/>
              <a:t>/local/jdk1.8.0_221</a:t>
            </a:r>
            <a:endParaRPr lang="en-US" altLang="ko-KR" dirty="0"/>
          </a:p>
          <a:p>
            <a:r>
              <a:rPr lang="en-US" altLang="ko-KR" dirty="0"/>
              <a:t> </a:t>
            </a:r>
            <a:r>
              <a:rPr lang="ko-KR" altLang="en-US" dirty="0"/>
              <a:t>자바 설치된 경로 확인 후 설정하세요</a:t>
            </a:r>
          </a:p>
          <a:p>
            <a:r>
              <a:rPr lang="ko-KR" altLang="en-US" dirty="0"/>
              <a:t>   </a:t>
            </a:r>
            <a:r>
              <a:rPr lang="en-US" altLang="ko-KR" dirty="0"/>
              <a:t>export HADOOP_HOME_WARN_SUPPRESS=1</a:t>
            </a:r>
          </a:p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smtClean="0"/>
              <a:t>Hadoop </a:t>
            </a:r>
            <a:r>
              <a:rPr lang="ko-KR" altLang="en-US" b="1" smtClean="0"/>
              <a:t>클러스터 구성 환경</a:t>
            </a:r>
            <a:endParaRPr lang="ko-KR" altLang="en-US" b="1" dirty="0"/>
          </a:p>
        </p:txBody>
      </p:sp>
      <p:sp>
        <p:nvSpPr>
          <p:cNvPr id="6" name="TextBox 5"/>
          <p:cNvSpPr txBox="1"/>
          <p:nvPr/>
        </p:nvSpPr>
        <p:spPr>
          <a:xfrm>
            <a:off x="316896" y="4476479"/>
            <a:ext cx="1150724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dirty="0" err="1"/>
              <a:t>데이터노드</a:t>
            </a:r>
            <a:r>
              <a:rPr lang="ko-KR" altLang="en-US" b="1" dirty="0"/>
              <a:t> 설정</a:t>
            </a:r>
          </a:p>
          <a:p>
            <a:r>
              <a:rPr lang="en-US" altLang="ko-KR" dirty="0"/>
              <a:t>[</a:t>
            </a:r>
            <a:r>
              <a:rPr lang="en-US" altLang="ko-KR" dirty="0" err="1"/>
              <a:t>hadoop@master</a:t>
            </a:r>
            <a:r>
              <a:rPr lang="en-US" altLang="ko-KR" dirty="0"/>
              <a:t> ~]$</a:t>
            </a:r>
            <a:r>
              <a:rPr lang="en-US" altLang="ko-KR" dirty="0" smtClean="0"/>
              <a:t> </a:t>
            </a:r>
            <a:r>
              <a:rPr lang="en-US" altLang="ko-KR" dirty="0"/>
              <a:t>cd /</a:t>
            </a:r>
            <a:r>
              <a:rPr lang="en-US" altLang="ko-KR" dirty="0" err="1" smtClean="0"/>
              <a:t>usr</a:t>
            </a:r>
            <a:r>
              <a:rPr lang="en-US" altLang="ko-KR" dirty="0" smtClean="0"/>
              <a:t>/local/hadoop-2.7.7/</a:t>
            </a:r>
            <a:r>
              <a:rPr lang="en-US" altLang="ko-KR" dirty="0" err="1" smtClean="0"/>
              <a:t>etc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hadoop</a:t>
            </a:r>
            <a:r>
              <a:rPr lang="en-US" altLang="ko-KR" dirty="0"/>
              <a:t>/</a:t>
            </a:r>
          </a:p>
          <a:p>
            <a:r>
              <a:rPr lang="en-US" altLang="ko-KR" dirty="0"/>
              <a:t>[</a:t>
            </a:r>
            <a:r>
              <a:rPr lang="en-US" altLang="ko-KR" dirty="0" err="1"/>
              <a:t>hadoop@master</a:t>
            </a:r>
            <a:r>
              <a:rPr lang="en-US" altLang="ko-KR" dirty="0"/>
              <a:t> ~]$</a:t>
            </a:r>
            <a:r>
              <a:rPr lang="en-US" altLang="ko-KR" dirty="0" smtClean="0"/>
              <a:t> </a:t>
            </a:r>
            <a:r>
              <a:rPr lang="en-US" altLang="ko-KR" dirty="0"/>
              <a:t>vi slaves</a:t>
            </a:r>
          </a:p>
          <a:p>
            <a:r>
              <a:rPr lang="en-US" altLang="ko-KR" dirty="0"/>
              <a:t>slave1</a:t>
            </a:r>
          </a:p>
          <a:p>
            <a:r>
              <a:rPr lang="en-US" altLang="ko-KR" dirty="0"/>
              <a:t>slave2</a:t>
            </a:r>
            <a:r>
              <a:rPr lang="en-US" altLang="ko-KR" dirty="0" smtClean="0"/>
              <a:t> </a:t>
            </a:r>
            <a:endParaRPr lang="en-US" altLang="ko-KR" dirty="0"/>
          </a:p>
          <a:p>
            <a:r>
              <a:rPr lang="en-US" altLang="ko-KR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2688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95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6" y="934493"/>
            <a:ext cx="115072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smtClean="0"/>
              <a:t>core-site.xml</a:t>
            </a:r>
            <a:endParaRPr lang="en-US" altLang="ko-KR" b="1" dirty="0"/>
          </a:p>
          <a:p>
            <a:r>
              <a:rPr lang="en-US" altLang="ko-KR" dirty="0"/>
              <a:t>core-site.xml </a:t>
            </a:r>
            <a:r>
              <a:rPr lang="ko-KR" altLang="en-US" dirty="0"/>
              <a:t>파일은 </a:t>
            </a:r>
            <a:r>
              <a:rPr lang="en-US" altLang="ko-KR" dirty="0"/>
              <a:t>HDFS</a:t>
            </a:r>
            <a:r>
              <a:rPr lang="ko-KR" altLang="en-US" dirty="0"/>
              <a:t>와 </a:t>
            </a:r>
            <a:r>
              <a:rPr lang="ko-KR" altLang="en-US" dirty="0" err="1"/>
              <a:t>맵리듀스에서</a:t>
            </a:r>
            <a:r>
              <a:rPr lang="ko-KR" altLang="en-US" dirty="0"/>
              <a:t> 공통적으로 사용할 환경정보 설정합니다</a:t>
            </a:r>
            <a:r>
              <a:rPr lang="en-US" altLang="ko-KR" dirty="0"/>
              <a:t>. </a:t>
            </a:r>
            <a:r>
              <a:rPr lang="en-US" altLang="ko-KR" dirty="0" err="1"/>
              <a:t>hadoopcore</a:t>
            </a:r>
            <a:r>
              <a:rPr lang="en-US" altLang="ko-KR" dirty="0"/>
              <a:t>-</a:t>
            </a:r>
          </a:p>
          <a:p>
            <a:r>
              <a:rPr lang="en-US" altLang="ko-KR" dirty="0"/>
              <a:t>1.x.x.jar </a:t>
            </a:r>
            <a:r>
              <a:rPr lang="ko-KR" altLang="en-US" dirty="0"/>
              <a:t>파일에 포함되어 있는 </a:t>
            </a:r>
            <a:r>
              <a:rPr lang="en-US" altLang="ko-KR" dirty="0"/>
              <a:t>core-default.xml</a:t>
            </a:r>
            <a:r>
              <a:rPr lang="ko-KR" altLang="en-US" dirty="0"/>
              <a:t>을 </a:t>
            </a:r>
            <a:r>
              <a:rPr lang="ko-KR" altLang="en-US" dirty="0" err="1"/>
              <a:t>오버라이드</a:t>
            </a:r>
            <a:r>
              <a:rPr lang="ko-KR" altLang="en-US" dirty="0"/>
              <a:t> 한 파일입니다</a:t>
            </a:r>
            <a:r>
              <a:rPr lang="en-US" altLang="ko-KR" dirty="0"/>
              <a:t>. </a:t>
            </a:r>
            <a:r>
              <a:rPr lang="en-US" altLang="ko-KR" dirty="0" err="1"/>
              <a:t>coresite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xml</a:t>
            </a:r>
            <a:r>
              <a:rPr lang="ko-KR" altLang="en-US" dirty="0"/>
              <a:t>에 설정 값이 없을 경우 </a:t>
            </a:r>
            <a:r>
              <a:rPr lang="en-US" altLang="ko-KR" dirty="0"/>
              <a:t>core-default.xml</a:t>
            </a:r>
            <a:r>
              <a:rPr lang="ko-KR" altLang="en-US" dirty="0"/>
              <a:t>에 있는 기본 값을 사용합니다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smtClean="0"/>
              <a:t>Hadoop </a:t>
            </a:r>
            <a:r>
              <a:rPr lang="ko-KR" altLang="en-US" b="1" smtClean="0"/>
              <a:t>클러스터 구성 환경</a:t>
            </a:r>
            <a:endParaRPr lang="ko-KR" altLang="en-US" b="1" dirty="0"/>
          </a:p>
        </p:txBody>
      </p:sp>
      <p:sp>
        <p:nvSpPr>
          <p:cNvPr id="3" name="직사각형 2"/>
          <p:cNvSpPr/>
          <p:nvPr/>
        </p:nvSpPr>
        <p:spPr>
          <a:xfrm>
            <a:off x="488731" y="2285999"/>
            <a:ext cx="10373710" cy="41620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[</a:t>
            </a:r>
            <a:r>
              <a:rPr lang="en-US" altLang="ko-KR" dirty="0" err="1">
                <a:solidFill>
                  <a:schemeClr val="tx1"/>
                </a:solidFill>
              </a:rPr>
              <a:t>hadoop@master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]$ vi core-site.xml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&lt;?xml version="1.0"?&gt;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&lt;?xml-stylesheet type="text/</a:t>
            </a:r>
            <a:r>
              <a:rPr lang="en-US" altLang="ko-KR" dirty="0" err="1">
                <a:solidFill>
                  <a:schemeClr val="tx1"/>
                </a:solidFill>
              </a:rPr>
              <a:t>xsl</a:t>
            </a:r>
            <a:r>
              <a:rPr lang="en-US" altLang="ko-KR" dirty="0">
                <a:solidFill>
                  <a:schemeClr val="tx1"/>
                </a:solidFill>
              </a:rPr>
              <a:t>" </a:t>
            </a:r>
            <a:r>
              <a:rPr lang="en-US" altLang="ko-KR" dirty="0" err="1">
                <a:solidFill>
                  <a:schemeClr val="tx1"/>
                </a:solidFill>
              </a:rPr>
              <a:t>href</a:t>
            </a:r>
            <a:r>
              <a:rPr lang="en-US" altLang="ko-KR" dirty="0">
                <a:solidFill>
                  <a:schemeClr val="tx1"/>
                </a:solidFill>
              </a:rPr>
              <a:t>="configuration.xsl"?&gt;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&lt;!-- Put site-specific property overrides in this file. --&gt;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&lt;configuration&gt;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&lt;property&gt;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&lt;name&gt;fs.default.name&lt;/name&gt;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&lt;value&gt;hdfs://master:9000&lt;/value&gt;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&lt;/property&gt;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&lt;property&gt;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&lt;name&gt;</a:t>
            </a:r>
            <a:r>
              <a:rPr lang="en-US" altLang="ko-KR" dirty="0" err="1">
                <a:solidFill>
                  <a:schemeClr val="tx1"/>
                </a:solidFill>
              </a:rPr>
              <a:t>hadoop.tmp.dir</a:t>
            </a:r>
            <a:r>
              <a:rPr lang="en-US" altLang="ko-KR" dirty="0">
                <a:solidFill>
                  <a:schemeClr val="tx1"/>
                </a:solidFill>
              </a:rPr>
              <a:t>&lt;/name&gt;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&lt;value&gt;/</a:t>
            </a:r>
            <a:r>
              <a:rPr lang="en-US" altLang="ko-KR" dirty="0" err="1" smtClean="0">
                <a:solidFill>
                  <a:schemeClr val="tx1"/>
                </a:solidFill>
              </a:rPr>
              <a:t>usr</a:t>
            </a:r>
            <a:r>
              <a:rPr lang="en-US" altLang="ko-KR" dirty="0" smtClean="0">
                <a:solidFill>
                  <a:schemeClr val="tx1"/>
                </a:solidFill>
              </a:rPr>
              <a:t>/local/hadoop-2.7.7/</a:t>
            </a:r>
            <a:r>
              <a:rPr lang="en-US" altLang="ko-KR" dirty="0" err="1" smtClean="0">
                <a:solidFill>
                  <a:schemeClr val="tx1"/>
                </a:solidFill>
              </a:rPr>
              <a:t>tmp</a:t>
            </a:r>
            <a:r>
              <a:rPr lang="en-US" altLang="ko-KR" dirty="0">
                <a:solidFill>
                  <a:schemeClr val="tx1"/>
                </a:solidFill>
              </a:rPr>
              <a:t>&lt;/value&gt;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&lt;/property&gt;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&lt;/configuration&gt;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6654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96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1082774"/>
            <a:ext cx="545328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/>
              <a:t>hdfs-site.xml </a:t>
            </a:r>
            <a:r>
              <a:rPr lang="ko-KR" altLang="en-US" b="1" dirty="0"/>
              <a:t>설정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err="1"/>
              <a:t>dfs.replication</a:t>
            </a: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데이터 </a:t>
            </a:r>
            <a:r>
              <a:rPr lang="ko-KR" altLang="en-US" dirty="0"/>
              <a:t>복제 수를 결정함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디폴트는 </a:t>
            </a:r>
            <a:r>
              <a:rPr lang="en-US" altLang="ko-KR" dirty="0"/>
              <a:t>3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실습환경에서 </a:t>
            </a:r>
            <a:r>
              <a:rPr lang="ko-KR" altLang="en-US" dirty="0"/>
              <a:t>데이터 </a:t>
            </a:r>
            <a:r>
              <a:rPr lang="ko-KR" altLang="en-US" dirty="0" err="1"/>
              <a:t>노드가</a:t>
            </a:r>
            <a:r>
              <a:rPr lang="ko-KR" altLang="en-US" dirty="0"/>
              <a:t> </a:t>
            </a:r>
            <a:r>
              <a:rPr lang="en-US" altLang="ko-KR" dirty="0"/>
              <a:t>2</a:t>
            </a:r>
            <a:r>
              <a:rPr lang="ko-KR" altLang="en-US" dirty="0"/>
              <a:t>개이므로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복제 </a:t>
            </a:r>
            <a:r>
              <a:rPr lang="ko-KR" altLang="en-US" dirty="0"/>
              <a:t>수는 </a:t>
            </a:r>
            <a:r>
              <a:rPr lang="en-US" altLang="ko-KR" dirty="0"/>
              <a:t>1</a:t>
            </a:r>
            <a:r>
              <a:rPr lang="ko-KR" altLang="en-US" dirty="0"/>
              <a:t>로 설정한다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err="1" smtClean="0"/>
              <a:t>dfs.permissions.enabled</a:t>
            </a:r>
            <a:endParaRPr lang="en-US" altLang="ko-KR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true</a:t>
            </a:r>
            <a:r>
              <a:rPr lang="ko-KR" altLang="en-US" dirty="0" smtClean="0"/>
              <a:t>로 하면 </a:t>
            </a:r>
            <a:r>
              <a:rPr lang="en-US" altLang="ko-KR" dirty="0" smtClean="0"/>
              <a:t>HDFS</a:t>
            </a:r>
            <a:r>
              <a:rPr lang="ko-KR" altLang="en-US" dirty="0" smtClean="0"/>
              <a:t>에서 권한을 체크하도록 한다</a:t>
            </a:r>
            <a:r>
              <a:rPr lang="en-US" altLang="ko-KR" dirty="0" smtClean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false</a:t>
            </a:r>
            <a:r>
              <a:rPr lang="ko-KR" altLang="en-US" dirty="0" smtClean="0"/>
              <a:t>로 하면 권한 체크를 해제 </a:t>
            </a:r>
            <a:r>
              <a:rPr lang="ko-KR" altLang="en-US" dirty="0"/>
              <a:t>한다</a:t>
            </a:r>
            <a:r>
              <a:rPr lang="en-US" altLang="ko-KR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디폴트는 </a:t>
            </a:r>
            <a:r>
              <a:rPr lang="en-US" altLang="ko-KR" dirty="0"/>
              <a:t>true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false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err="1" smtClean="0"/>
              <a:t>dfs.secondary.http.address</a:t>
            </a: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보조 </a:t>
            </a:r>
            <a:r>
              <a:rPr lang="ko-KR" altLang="en-US" dirty="0" err="1"/>
              <a:t>네임노드의</a:t>
            </a:r>
            <a:r>
              <a:rPr lang="ko-KR" altLang="en-US" dirty="0"/>
              <a:t> 주소와 포트 번호 지정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디폴트는 </a:t>
            </a:r>
            <a:r>
              <a:rPr lang="en-US" altLang="ko-KR" dirty="0"/>
              <a:t>0.0.0.0:50090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backup:50090</a:t>
            </a:r>
            <a:endParaRPr lang="ko-KR" altLang="en-US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smtClean="0"/>
              <a:t>Hadoop </a:t>
            </a:r>
            <a:r>
              <a:rPr lang="ko-KR" altLang="en-US" b="1" smtClean="0"/>
              <a:t>클러스터 구성 환경</a:t>
            </a:r>
            <a:endParaRPr lang="ko-KR" altLang="en-US" b="1" dirty="0"/>
          </a:p>
        </p:txBody>
      </p:sp>
      <p:sp>
        <p:nvSpPr>
          <p:cNvPr id="3" name="직사각형 2"/>
          <p:cNvSpPr/>
          <p:nvPr/>
        </p:nvSpPr>
        <p:spPr>
          <a:xfrm>
            <a:off x="5770179" y="1056288"/>
            <a:ext cx="6022428" cy="539180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[</a:t>
            </a:r>
            <a:r>
              <a:rPr lang="en-US" altLang="ko-KR" dirty="0" err="1">
                <a:solidFill>
                  <a:schemeClr val="tx1"/>
                </a:solidFill>
              </a:rPr>
              <a:t>hadoop@master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]$ vi hdfs-site.xml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&lt;?xml version="1.0"?&gt;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&lt;?xml-stylesheet type="text/</a:t>
            </a:r>
            <a:r>
              <a:rPr lang="en-US" altLang="ko-KR" dirty="0" err="1">
                <a:solidFill>
                  <a:schemeClr val="tx1"/>
                </a:solidFill>
              </a:rPr>
              <a:t>xsl</a:t>
            </a:r>
            <a:r>
              <a:rPr lang="en-US" altLang="ko-KR" dirty="0">
                <a:solidFill>
                  <a:schemeClr val="tx1"/>
                </a:solidFill>
              </a:rPr>
              <a:t>" </a:t>
            </a:r>
            <a:r>
              <a:rPr lang="en-US" altLang="ko-KR" dirty="0" err="1">
                <a:solidFill>
                  <a:schemeClr val="tx1"/>
                </a:solidFill>
              </a:rPr>
              <a:t>href</a:t>
            </a:r>
            <a:r>
              <a:rPr lang="en-US" altLang="ko-KR" dirty="0">
                <a:solidFill>
                  <a:schemeClr val="tx1"/>
                </a:solidFill>
              </a:rPr>
              <a:t>="configuration.xsl"?&gt;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&lt;!-- Put site-specific property overrides in this file. --&gt;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&lt;configuration&gt;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&lt;property&gt;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&lt;name&gt;</a:t>
            </a:r>
            <a:r>
              <a:rPr lang="en-US" altLang="ko-KR" dirty="0" err="1">
                <a:solidFill>
                  <a:schemeClr val="tx1"/>
                </a:solidFill>
              </a:rPr>
              <a:t>dfs.replication</a:t>
            </a:r>
            <a:r>
              <a:rPr lang="en-US" altLang="ko-KR" dirty="0">
                <a:solidFill>
                  <a:schemeClr val="tx1"/>
                </a:solidFill>
              </a:rPr>
              <a:t>&lt;/name&gt;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&lt;value&gt;1&lt;/value&gt;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&lt;/property&gt;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&lt;property&gt;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&lt;name&gt;</a:t>
            </a:r>
            <a:r>
              <a:rPr lang="en-US" altLang="ko-KR" dirty="0" err="1">
                <a:solidFill>
                  <a:schemeClr val="tx1"/>
                </a:solidFill>
              </a:rPr>
              <a:t>dfs.permissions.enabled</a:t>
            </a:r>
            <a:r>
              <a:rPr lang="en-US" altLang="ko-KR" dirty="0">
                <a:solidFill>
                  <a:schemeClr val="tx1"/>
                </a:solidFill>
              </a:rPr>
              <a:t>&lt;/name&gt;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&lt;value&gt;false&lt;/value&gt;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&lt;/property&gt;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&lt;property&gt;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&lt;name&gt;</a:t>
            </a:r>
            <a:r>
              <a:rPr lang="en-US" altLang="ko-KR" dirty="0" err="1">
                <a:solidFill>
                  <a:schemeClr val="tx1"/>
                </a:solidFill>
              </a:rPr>
              <a:t>dfs.secondary.http.address</a:t>
            </a:r>
            <a:r>
              <a:rPr lang="en-US" altLang="ko-KR" dirty="0">
                <a:solidFill>
                  <a:schemeClr val="tx1"/>
                </a:solidFill>
              </a:rPr>
              <a:t>&lt;/name&gt;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&lt;value&gt;backup:50090&lt;/value&gt;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&lt;/property&gt;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&lt;/configuration&gt;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2571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97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1082774"/>
            <a:ext cx="103563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/>
              <a:t>mapred-site.xml</a:t>
            </a:r>
            <a:r>
              <a:rPr lang="en-US" altLang="ko-KR" b="1" dirty="0" smtClean="0"/>
              <a:t> </a:t>
            </a:r>
            <a:r>
              <a:rPr lang="ko-KR" altLang="en-US" b="1" dirty="0"/>
              <a:t>설정</a:t>
            </a:r>
          </a:p>
          <a:p>
            <a:r>
              <a:rPr lang="en-US" altLang="ko-KR" dirty="0"/>
              <a:t>mapred-site.xml </a:t>
            </a:r>
            <a:r>
              <a:rPr lang="ko-KR" altLang="en-US" dirty="0"/>
              <a:t>파일은 </a:t>
            </a:r>
            <a:r>
              <a:rPr lang="ko-KR" altLang="en-US" dirty="0" err="1"/>
              <a:t>맵리듀스에서</a:t>
            </a:r>
            <a:r>
              <a:rPr lang="ko-KR" altLang="en-US" dirty="0"/>
              <a:t> 사용할 환경정보를 설정합니다</a:t>
            </a:r>
            <a:r>
              <a:rPr lang="en-US" altLang="ko-KR" dirty="0"/>
              <a:t>. hadoop-core-x.x.x.jar</a:t>
            </a:r>
          </a:p>
          <a:p>
            <a:r>
              <a:rPr lang="ko-KR" altLang="en-US" dirty="0"/>
              <a:t>파일에 포함되어 있는 </a:t>
            </a:r>
            <a:r>
              <a:rPr lang="en-US" altLang="ko-KR" dirty="0"/>
              <a:t>mapred-default.xml</a:t>
            </a:r>
            <a:r>
              <a:rPr lang="ko-KR" altLang="en-US" dirty="0"/>
              <a:t>을 </a:t>
            </a:r>
            <a:r>
              <a:rPr lang="ko-KR" altLang="en-US" dirty="0" err="1"/>
              <a:t>오버라이드</a:t>
            </a:r>
            <a:r>
              <a:rPr lang="ko-KR" altLang="en-US" dirty="0"/>
              <a:t> 한 파일입니다</a:t>
            </a:r>
            <a:r>
              <a:rPr lang="en-US" altLang="ko-KR" dirty="0"/>
              <a:t>. mapred-site.xml</a:t>
            </a:r>
            <a:r>
              <a:rPr lang="ko-KR" altLang="en-US" dirty="0"/>
              <a:t>에 설</a:t>
            </a:r>
          </a:p>
          <a:p>
            <a:r>
              <a:rPr lang="ko-KR" altLang="en-US" dirty="0"/>
              <a:t>정 값이 없을 경우 </a:t>
            </a:r>
            <a:r>
              <a:rPr lang="en-US" altLang="ko-KR" dirty="0"/>
              <a:t>mapred-default.xml</a:t>
            </a:r>
            <a:r>
              <a:rPr lang="ko-KR" altLang="en-US" dirty="0"/>
              <a:t>에 있는 기본 값을 사용합니다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smtClean="0"/>
              <a:t>Hadoop </a:t>
            </a:r>
            <a:r>
              <a:rPr lang="ko-KR" altLang="en-US" b="1" smtClean="0"/>
              <a:t>클러스터 구성 환경</a:t>
            </a:r>
            <a:endParaRPr lang="ko-KR" altLang="en-US" b="1" dirty="0"/>
          </a:p>
        </p:txBody>
      </p:sp>
      <p:sp>
        <p:nvSpPr>
          <p:cNvPr id="3" name="직사각형 2"/>
          <p:cNvSpPr/>
          <p:nvPr/>
        </p:nvSpPr>
        <p:spPr>
          <a:xfrm>
            <a:off x="599089" y="2695903"/>
            <a:ext cx="8308428" cy="234906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[</a:t>
            </a:r>
            <a:r>
              <a:rPr lang="en-US" altLang="ko-KR" dirty="0" err="1">
                <a:solidFill>
                  <a:schemeClr val="tx1"/>
                </a:solidFill>
              </a:rPr>
              <a:t>hadoop@master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]$ </a:t>
            </a:r>
            <a:r>
              <a:rPr lang="en-US" altLang="ko-KR" dirty="0" err="1">
                <a:solidFill>
                  <a:schemeClr val="tx1"/>
                </a:solidFill>
              </a:rPr>
              <a:t>cp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mapred-site.xml.template</a:t>
            </a:r>
            <a:r>
              <a:rPr lang="en-US" altLang="ko-KR" dirty="0">
                <a:solidFill>
                  <a:schemeClr val="tx1"/>
                </a:solidFill>
              </a:rPr>
              <a:t> mapred-site.xml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[</a:t>
            </a:r>
            <a:r>
              <a:rPr lang="en-US" altLang="ko-KR" dirty="0" err="1">
                <a:solidFill>
                  <a:schemeClr val="tx1"/>
                </a:solidFill>
              </a:rPr>
              <a:t>hadoop@master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]$ vi mapred-site.xml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&lt;configuration&gt;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&lt;property&gt;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&lt;name&gt;mapreduce.framework.name&lt;/name&gt;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&lt;value&gt;yarn&lt;/value&gt;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&lt;/property&gt;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&lt;/configuration&gt;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2007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98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1082774"/>
            <a:ext cx="10356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/>
              <a:t>yarn-site.xml </a:t>
            </a:r>
            <a:r>
              <a:rPr lang="ko-KR" altLang="en-US" b="1" dirty="0"/>
              <a:t>파일 </a:t>
            </a:r>
            <a:r>
              <a:rPr lang="ko-KR" altLang="en-US" b="1" dirty="0" smtClean="0"/>
              <a:t>수정</a:t>
            </a:r>
            <a:endParaRPr lang="en-US" altLang="ko-KR" b="1" dirty="0" smtClean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smtClean="0"/>
              <a:t>Hadoop </a:t>
            </a:r>
            <a:r>
              <a:rPr lang="ko-KR" altLang="en-US" b="1" smtClean="0"/>
              <a:t>클러스터 구성 환경</a:t>
            </a:r>
            <a:endParaRPr lang="ko-KR" altLang="en-US" b="1" dirty="0"/>
          </a:p>
        </p:txBody>
      </p:sp>
      <p:sp>
        <p:nvSpPr>
          <p:cNvPr id="3" name="직사각형 2"/>
          <p:cNvSpPr/>
          <p:nvPr/>
        </p:nvSpPr>
        <p:spPr>
          <a:xfrm>
            <a:off x="599089" y="1576552"/>
            <a:ext cx="8308428" cy="280626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</a:rPr>
              <a:t>[</a:t>
            </a:r>
            <a:r>
              <a:rPr lang="en-US" altLang="ko-KR" sz="1600" dirty="0" err="1">
                <a:solidFill>
                  <a:schemeClr val="tx1"/>
                </a:solidFill>
              </a:rPr>
              <a:t>hadoop@master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 err="1">
                <a:solidFill>
                  <a:schemeClr val="tx1"/>
                </a:solidFill>
              </a:rPr>
              <a:t>hadoop</a:t>
            </a:r>
            <a:r>
              <a:rPr lang="en-US" altLang="ko-KR" sz="1600" dirty="0">
                <a:solidFill>
                  <a:schemeClr val="tx1"/>
                </a:solidFill>
              </a:rPr>
              <a:t>]$ vi yarn-site.xml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&lt;configuration&gt;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&lt;property&gt;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&lt;name&gt;</a:t>
            </a:r>
            <a:r>
              <a:rPr lang="en-US" altLang="ko-KR" sz="1600" dirty="0" err="1">
                <a:solidFill>
                  <a:schemeClr val="tx1"/>
                </a:solidFill>
              </a:rPr>
              <a:t>yarn.nodemanager.aux</a:t>
            </a:r>
            <a:r>
              <a:rPr lang="en-US" altLang="ko-KR" sz="1600" dirty="0">
                <a:solidFill>
                  <a:schemeClr val="tx1"/>
                </a:solidFill>
              </a:rPr>
              <a:t>-services&lt;/name&gt;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&lt;value&gt;</a:t>
            </a:r>
            <a:r>
              <a:rPr lang="en-US" altLang="ko-KR" sz="1600" dirty="0" err="1">
                <a:solidFill>
                  <a:schemeClr val="tx1"/>
                </a:solidFill>
              </a:rPr>
              <a:t>mapreduce_shuffle</a:t>
            </a:r>
            <a:r>
              <a:rPr lang="en-US" altLang="ko-KR" sz="1600" dirty="0">
                <a:solidFill>
                  <a:schemeClr val="tx1"/>
                </a:solidFill>
              </a:rPr>
              <a:t>&lt;/value&gt;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&lt;/property&gt;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&lt;property&gt;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&lt;name&gt;</a:t>
            </a:r>
            <a:r>
              <a:rPr lang="en-US" altLang="ko-KR" sz="1600" dirty="0" err="1">
                <a:solidFill>
                  <a:schemeClr val="tx1"/>
                </a:solidFill>
              </a:rPr>
              <a:t>yarn.nodemanager.aux-services.mapreduce_shuffle.class</a:t>
            </a:r>
            <a:r>
              <a:rPr lang="en-US" altLang="ko-KR" sz="1600" dirty="0">
                <a:solidFill>
                  <a:schemeClr val="tx1"/>
                </a:solidFill>
              </a:rPr>
              <a:t>&lt;/name&gt;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&lt;value&gt;</a:t>
            </a:r>
            <a:r>
              <a:rPr lang="en-US" altLang="ko-KR" sz="1600" dirty="0" err="1">
                <a:solidFill>
                  <a:schemeClr val="tx1"/>
                </a:solidFill>
              </a:rPr>
              <a:t>org.apache.hadoop.mapred.ShuffleHandler</a:t>
            </a:r>
            <a:r>
              <a:rPr lang="en-US" altLang="ko-KR" sz="1600" dirty="0">
                <a:solidFill>
                  <a:schemeClr val="tx1"/>
                </a:solidFill>
              </a:rPr>
              <a:t>&lt;/value&gt;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&lt;/property&gt;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&lt;/configuration&gt;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058509" y="4099034"/>
            <a:ext cx="7930055" cy="239635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</a:rPr>
              <a:t>[</a:t>
            </a:r>
            <a:r>
              <a:rPr lang="en-US" altLang="ko-KR" sz="1600" dirty="0" err="1">
                <a:solidFill>
                  <a:schemeClr val="tx1"/>
                </a:solidFill>
              </a:rPr>
              <a:t>hadoop@master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 err="1">
                <a:solidFill>
                  <a:schemeClr val="tx1"/>
                </a:solidFill>
              </a:rPr>
              <a:t>hadoop</a:t>
            </a:r>
            <a:r>
              <a:rPr lang="en-US" altLang="ko-KR" sz="1600" dirty="0">
                <a:solidFill>
                  <a:schemeClr val="tx1"/>
                </a:solidFill>
              </a:rPr>
              <a:t>]$ </a:t>
            </a:r>
            <a:r>
              <a:rPr lang="en-US" altLang="ko-KR" sz="1600" dirty="0" err="1">
                <a:solidFill>
                  <a:schemeClr val="tx1"/>
                </a:solidFill>
              </a:rPr>
              <a:t>mkdir</a:t>
            </a:r>
            <a:r>
              <a:rPr lang="en-US" altLang="ko-KR" sz="1600" dirty="0">
                <a:solidFill>
                  <a:schemeClr val="tx1"/>
                </a:solidFill>
              </a:rPr>
              <a:t> -p /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usr</a:t>
            </a:r>
            <a:r>
              <a:rPr lang="en-US" altLang="ko-KR" sz="1600" dirty="0" smtClean="0">
                <a:solidFill>
                  <a:schemeClr val="tx1"/>
                </a:solidFill>
              </a:rPr>
              <a:t>/local/hadoop-2.7.7tmp</a:t>
            </a:r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</a:rPr>
              <a:t>[</a:t>
            </a:r>
            <a:r>
              <a:rPr lang="en-US" altLang="ko-KR" sz="1600" dirty="0" err="1">
                <a:solidFill>
                  <a:schemeClr val="tx1"/>
                </a:solidFill>
              </a:rPr>
              <a:t>hadoop@master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 err="1">
                <a:solidFill>
                  <a:schemeClr val="tx1"/>
                </a:solidFill>
              </a:rPr>
              <a:t>hadoop</a:t>
            </a:r>
            <a:r>
              <a:rPr lang="en-US" altLang="ko-KR" sz="1600" dirty="0">
                <a:solidFill>
                  <a:schemeClr val="tx1"/>
                </a:solidFill>
              </a:rPr>
              <a:t>]$ </a:t>
            </a:r>
            <a:r>
              <a:rPr lang="en-US" altLang="ko-KR" sz="1600" dirty="0" err="1">
                <a:solidFill>
                  <a:schemeClr val="tx1"/>
                </a:solidFill>
              </a:rPr>
              <a:t>mkdir</a:t>
            </a:r>
            <a:r>
              <a:rPr lang="en-US" altLang="ko-KR" sz="1600" dirty="0">
                <a:solidFill>
                  <a:schemeClr val="tx1"/>
                </a:solidFill>
              </a:rPr>
              <a:t> -p /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usr</a:t>
            </a:r>
            <a:r>
              <a:rPr lang="en-US" altLang="ko-KR" sz="1600" dirty="0" smtClean="0">
                <a:solidFill>
                  <a:schemeClr val="tx1"/>
                </a:solidFill>
              </a:rPr>
              <a:t>/local/hadoop-2.7.7/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tmp</a:t>
            </a:r>
            <a:r>
              <a:rPr lang="en-US" altLang="ko-KR" sz="1600" dirty="0" smtClean="0">
                <a:solidFill>
                  <a:schemeClr val="tx1"/>
                </a:solidFill>
              </a:rPr>
              <a:t>/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dfs</a:t>
            </a:r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</a:rPr>
              <a:t>[</a:t>
            </a:r>
            <a:r>
              <a:rPr lang="en-US" altLang="ko-KR" sz="1600" dirty="0" err="1">
                <a:solidFill>
                  <a:schemeClr val="tx1"/>
                </a:solidFill>
              </a:rPr>
              <a:t>hadoop@master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 err="1">
                <a:solidFill>
                  <a:schemeClr val="tx1"/>
                </a:solidFill>
              </a:rPr>
              <a:t>hadoop</a:t>
            </a:r>
            <a:r>
              <a:rPr lang="en-US" altLang="ko-KR" sz="1600" dirty="0">
                <a:solidFill>
                  <a:schemeClr val="tx1"/>
                </a:solidFill>
              </a:rPr>
              <a:t>]$ </a:t>
            </a:r>
            <a:r>
              <a:rPr lang="en-US" altLang="ko-KR" sz="1600" dirty="0" err="1">
                <a:solidFill>
                  <a:schemeClr val="tx1"/>
                </a:solidFill>
              </a:rPr>
              <a:t>mkdir</a:t>
            </a:r>
            <a:r>
              <a:rPr lang="en-US" altLang="ko-KR" sz="1600" dirty="0">
                <a:solidFill>
                  <a:schemeClr val="tx1"/>
                </a:solidFill>
              </a:rPr>
              <a:t> -p /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usr</a:t>
            </a:r>
            <a:r>
              <a:rPr lang="en-US" altLang="ko-KR" sz="1600" dirty="0" smtClean="0">
                <a:solidFill>
                  <a:schemeClr val="tx1"/>
                </a:solidFill>
              </a:rPr>
              <a:t>/local/hadoop-2.7.7/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tmp</a:t>
            </a:r>
            <a:r>
              <a:rPr lang="en-US" altLang="ko-KR" sz="1600" dirty="0" smtClean="0">
                <a:solidFill>
                  <a:schemeClr val="tx1"/>
                </a:solidFill>
              </a:rPr>
              <a:t>/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dfs</a:t>
            </a:r>
            <a:r>
              <a:rPr lang="en-US" altLang="ko-KR" sz="1600" dirty="0" smtClean="0">
                <a:solidFill>
                  <a:schemeClr val="tx1"/>
                </a:solidFill>
              </a:rPr>
              <a:t>/name</a:t>
            </a:r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</a:rPr>
              <a:t>[</a:t>
            </a:r>
            <a:r>
              <a:rPr lang="en-US" altLang="ko-KR" sz="1600" dirty="0" err="1">
                <a:solidFill>
                  <a:schemeClr val="tx1"/>
                </a:solidFill>
              </a:rPr>
              <a:t>hadoop@master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 err="1">
                <a:solidFill>
                  <a:schemeClr val="tx1"/>
                </a:solidFill>
              </a:rPr>
              <a:t>hadoop</a:t>
            </a:r>
            <a:r>
              <a:rPr lang="en-US" altLang="ko-KR" sz="1600" dirty="0">
                <a:solidFill>
                  <a:schemeClr val="tx1"/>
                </a:solidFill>
              </a:rPr>
              <a:t>]$ </a:t>
            </a:r>
            <a:r>
              <a:rPr lang="en-US" altLang="ko-KR" sz="1600" dirty="0" err="1">
                <a:solidFill>
                  <a:schemeClr val="tx1"/>
                </a:solidFill>
              </a:rPr>
              <a:t>mkdir</a:t>
            </a:r>
            <a:r>
              <a:rPr lang="en-US" altLang="ko-KR" sz="1600" dirty="0">
                <a:solidFill>
                  <a:schemeClr val="tx1"/>
                </a:solidFill>
              </a:rPr>
              <a:t> -p /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usr</a:t>
            </a:r>
            <a:r>
              <a:rPr lang="en-US" altLang="ko-KR" sz="1600" dirty="0" smtClean="0">
                <a:solidFill>
                  <a:schemeClr val="tx1"/>
                </a:solidFill>
              </a:rPr>
              <a:t>/local/hadoop-2.7.7/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tmp</a:t>
            </a:r>
            <a:r>
              <a:rPr lang="en-US" altLang="ko-KR" sz="1600" dirty="0" smtClean="0">
                <a:solidFill>
                  <a:schemeClr val="tx1"/>
                </a:solidFill>
              </a:rPr>
              <a:t>/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dfs</a:t>
            </a:r>
            <a:r>
              <a:rPr lang="en-US" altLang="ko-KR" sz="1600" dirty="0" smtClean="0">
                <a:solidFill>
                  <a:schemeClr val="tx1"/>
                </a:solidFill>
              </a:rPr>
              <a:t>/data</a:t>
            </a:r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</a:rPr>
              <a:t>[</a:t>
            </a:r>
            <a:r>
              <a:rPr lang="en-US" altLang="ko-KR" sz="1600" dirty="0" err="1">
                <a:solidFill>
                  <a:schemeClr val="tx1"/>
                </a:solidFill>
              </a:rPr>
              <a:t>hadoop@master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 err="1">
                <a:solidFill>
                  <a:schemeClr val="tx1"/>
                </a:solidFill>
              </a:rPr>
              <a:t>hadoop</a:t>
            </a:r>
            <a:r>
              <a:rPr lang="en-US" altLang="ko-KR" sz="1600" dirty="0">
                <a:solidFill>
                  <a:schemeClr val="tx1"/>
                </a:solidFill>
              </a:rPr>
              <a:t>]$ </a:t>
            </a:r>
            <a:r>
              <a:rPr lang="en-US" altLang="ko-KR" sz="1600" dirty="0" err="1">
                <a:solidFill>
                  <a:schemeClr val="tx1"/>
                </a:solidFill>
              </a:rPr>
              <a:t>mkdir</a:t>
            </a:r>
            <a:r>
              <a:rPr lang="en-US" altLang="ko-KR" sz="1600" dirty="0">
                <a:solidFill>
                  <a:schemeClr val="tx1"/>
                </a:solidFill>
              </a:rPr>
              <a:t> -p /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usr</a:t>
            </a:r>
            <a:r>
              <a:rPr lang="en-US" altLang="ko-KR" sz="1600" dirty="0" smtClean="0">
                <a:solidFill>
                  <a:schemeClr val="tx1"/>
                </a:solidFill>
              </a:rPr>
              <a:t>/local/hadoop-2.7.7/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tmp</a:t>
            </a:r>
            <a:r>
              <a:rPr lang="en-US" altLang="ko-KR" sz="1600" dirty="0" smtClean="0">
                <a:solidFill>
                  <a:schemeClr val="tx1"/>
                </a:solidFill>
              </a:rPr>
              <a:t>/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mapred</a:t>
            </a:r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</a:rPr>
              <a:t>[</a:t>
            </a:r>
            <a:r>
              <a:rPr lang="en-US" altLang="ko-KR" sz="1600" dirty="0" err="1">
                <a:solidFill>
                  <a:schemeClr val="tx1"/>
                </a:solidFill>
              </a:rPr>
              <a:t>hadoop@master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 err="1">
                <a:solidFill>
                  <a:schemeClr val="tx1"/>
                </a:solidFill>
              </a:rPr>
              <a:t>hadoop</a:t>
            </a:r>
            <a:r>
              <a:rPr lang="en-US" altLang="ko-KR" sz="1600" dirty="0">
                <a:solidFill>
                  <a:schemeClr val="tx1"/>
                </a:solidFill>
              </a:rPr>
              <a:t>]$ </a:t>
            </a:r>
            <a:r>
              <a:rPr lang="en-US" altLang="ko-KR" sz="1600" dirty="0" err="1">
                <a:solidFill>
                  <a:schemeClr val="tx1"/>
                </a:solidFill>
              </a:rPr>
              <a:t>mkdir</a:t>
            </a:r>
            <a:r>
              <a:rPr lang="en-US" altLang="ko-KR" sz="1600" dirty="0">
                <a:solidFill>
                  <a:schemeClr val="tx1"/>
                </a:solidFill>
              </a:rPr>
              <a:t> -p /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usr</a:t>
            </a:r>
            <a:r>
              <a:rPr lang="en-US" altLang="ko-KR" sz="1600" dirty="0" smtClean="0">
                <a:solidFill>
                  <a:schemeClr val="tx1"/>
                </a:solidFill>
              </a:rPr>
              <a:t>/local/hadoop-2.7.7/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tmp</a:t>
            </a:r>
            <a:r>
              <a:rPr lang="en-US" altLang="ko-KR" sz="1600" dirty="0" smtClean="0">
                <a:solidFill>
                  <a:schemeClr val="tx1"/>
                </a:solidFill>
              </a:rPr>
              <a:t>/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mapred</a:t>
            </a:r>
            <a:r>
              <a:rPr lang="en-US" altLang="ko-KR" sz="1600" dirty="0" smtClean="0">
                <a:solidFill>
                  <a:schemeClr val="tx1"/>
                </a:solidFill>
              </a:rPr>
              <a:t>/system</a:t>
            </a:r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</a:rPr>
              <a:t>[</a:t>
            </a:r>
            <a:r>
              <a:rPr lang="en-US" altLang="ko-KR" sz="1600" dirty="0" err="1">
                <a:solidFill>
                  <a:schemeClr val="tx1"/>
                </a:solidFill>
              </a:rPr>
              <a:t>hadoop@master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 err="1">
                <a:solidFill>
                  <a:schemeClr val="tx1"/>
                </a:solidFill>
              </a:rPr>
              <a:t>hadoop</a:t>
            </a:r>
            <a:r>
              <a:rPr lang="en-US" altLang="ko-KR" sz="1600" dirty="0">
                <a:solidFill>
                  <a:schemeClr val="tx1"/>
                </a:solidFill>
              </a:rPr>
              <a:t>]$ </a:t>
            </a:r>
            <a:r>
              <a:rPr lang="en-US" altLang="ko-KR" sz="1600" dirty="0" err="1">
                <a:solidFill>
                  <a:schemeClr val="tx1"/>
                </a:solidFill>
              </a:rPr>
              <a:t>mkdir</a:t>
            </a:r>
            <a:r>
              <a:rPr lang="en-US" altLang="ko-KR" sz="1600" dirty="0">
                <a:solidFill>
                  <a:schemeClr val="tx1"/>
                </a:solidFill>
              </a:rPr>
              <a:t> -p /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usr</a:t>
            </a:r>
            <a:r>
              <a:rPr lang="en-US" altLang="ko-KR" sz="1600" dirty="0" smtClean="0">
                <a:solidFill>
                  <a:schemeClr val="tx1"/>
                </a:solidFill>
              </a:rPr>
              <a:t>/local/hadoop-2.7.7/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tmp</a:t>
            </a:r>
            <a:r>
              <a:rPr lang="en-US" altLang="ko-KR" sz="1600" dirty="0" smtClean="0">
                <a:solidFill>
                  <a:schemeClr val="tx1"/>
                </a:solidFill>
              </a:rPr>
              <a:t>/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mapred</a:t>
            </a:r>
            <a:r>
              <a:rPr lang="en-US" altLang="ko-KR" sz="1600" dirty="0" smtClean="0">
                <a:solidFill>
                  <a:schemeClr val="tx1"/>
                </a:solidFill>
              </a:rPr>
              <a:t>/local</a:t>
            </a:r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</a:rPr>
              <a:t>[</a:t>
            </a:r>
            <a:r>
              <a:rPr lang="en-US" altLang="ko-KR" sz="1600" dirty="0" err="1">
                <a:solidFill>
                  <a:schemeClr val="tx1"/>
                </a:solidFill>
              </a:rPr>
              <a:t>hadoop@master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 err="1">
                <a:solidFill>
                  <a:schemeClr val="tx1"/>
                </a:solidFill>
              </a:rPr>
              <a:t>hadoop</a:t>
            </a:r>
            <a:r>
              <a:rPr lang="en-US" altLang="ko-KR" sz="1600" dirty="0">
                <a:solidFill>
                  <a:schemeClr val="tx1"/>
                </a:solidFill>
              </a:rPr>
              <a:t>]$ </a:t>
            </a:r>
            <a:r>
              <a:rPr lang="en-US" altLang="ko-KR" sz="1600" dirty="0" err="1">
                <a:solidFill>
                  <a:schemeClr val="tx1"/>
                </a:solidFill>
              </a:rPr>
              <a:t>chmod</a:t>
            </a:r>
            <a:r>
              <a:rPr lang="en-US" altLang="ko-KR" sz="1600" dirty="0">
                <a:solidFill>
                  <a:schemeClr val="tx1"/>
                </a:solidFill>
              </a:rPr>
              <a:t> 755 /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usr</a:t>
            </a:r>
            <a:r>
              <a:rPr lang="en-US" altLang="ko-KR" sz="1600" dirty="0" smtClean="0">
                <a:solidFill>
                  <a:schemeClr val="tx1"/>
                </a:solidFill>
              </a:rPr>
              <a:t>/local/hadoop-2.7.7/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tmp</a:t>
            </a:r>
            <a:r>
              <a:rPr lang="en-US" altLang="ko-KR" sz="1600" dirty="0" smtClean="0">
                <a:solidFill>
                  <a:schemeClr val="tx1"/>
                </a:solidFill>
              </a:rPr>
              <a:t>/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dfs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4431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99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1082774"/>
            <a:ext cx="10356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dirty="0"/>
              <a:t>다른 </a:t>
            </a:r>
            <a:r>
              <a:rPr lang="ko-KR" altLang="en-US" b="1" dirty="0" err="1"/>
              <a:t>노드</a:t>
            </a:r>
            <a:r>
              <a:rPr lang="ko-KR" altLang="en-US" b="1" dirty="0"/>
              <a:t> 설정파일 동기화</a:t>
            </a:r>
            <a:endParaRPr lang="en-US" altLang="ko-KR" b="1" dirty="0" smtClean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smtClean="0"/>
              <a:t>Hadoop </a:t>
            </a:r>
            <a:r>
              <a:rPr lang="ko-KR" altLang="en-US" b="1" smtClean="0"/>
              <a:t>클러스터 구성 환경</a:t>
            </a:r>
            <a:endParaRPr lang="ko-KR" altLang="en-US" b="1" dirty="0"/>
          </a:p>
        </p:txBody>
      </p:sp>
      <p:sp>
        <p:nvSpPr>
          <p:cNvPr id="3" name="직사각형 2"/>
          <p:cNvSpPr/>
          <p:nvPr/>
        </p:nvSpPr>
        <p:spPr>
          <a:xfrm>
            <a:off x="599089" y="1576552"/>
            <a:ext cx="8308428" cy="312157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b="1" dirty="0">
                <a:solidFill>
                  <a:schemeClr val="tx1"/>
                </a:solidFill>
              </a:rPr>
              <a:t>다른 </a:t>
            </a:r>
            <a:r>
              <a:rPr lang="ko-KR" altLang="en-US" sz="1600" b="1" dirty="0" err="1">
                <a:solidFill>
                  <a:schemeClr val="tx1"/>
                </a:solidFill>
              </a:rPr>
              <a:t>노드에서</a:t>
            </a:r>
            <a:endParaRPr lang="ko-KR" altLang="en-US" sz="1600" b="1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</a:rPr>
              <a:t># </a:t>
            </a:r>
            <a:r>
              <a:rPr lang="en-US" altLang="ko-KR" sz="1600" dirty="0" err="1">
                <a:solidFill>
                  <a:schemeClr val="tx1"/>
                </a:solidFill>
              </a:rPr>
              <a:t>mkdir</a:t>
            </a:r>
            <a:r>
              <a:rPr lang="en-US" altLang="ko-KR" sz="1600" dirty="0">
                <a:solidFill>
                  <a:schemeClr val="tx1"/>
                </a:solidFill>
              </a:rPr>
              <a:t> /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usr</a:t>
            </a:r>
            <a:r>
              <a:rPr lang="en-US" altLang="ko-KR" sz="1600" dirty="0" smtClean="0">
                <a:solidFill>
                  <a:schemeClr val="tx1"/>
                </a:solidFill>
              </a:rPr>
              <a:t>/local/hadoop-2.7.7</a:t>
            </a:r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</a:rPr>
              <a:t># </a:t>
            </a:r>
            <a:r>
              <a:rPr lang="en-US" altLang="ko-KR" sz="1600" dirty="0" err="1">
                <a:solidFill>
                  <a:schemeClr val="tx1"/>
                </a:solidFill>
              </a:rPr>
              <a:t>chown</a:t>
            </a:r>
            <a:r>
              <a:rPr lang="en-US" altLang="ko-KR" sz="1600" dirty="0">
                <a:solidFill>
                  <a:schemeClr val="tx1"/>
                </a:solidFill>
              </a:rPr>
              <a:t> -R </a:t>
            </a:r>
            <a:r>
              <a:rPr lang="en-US" altLang="ko-KR" sz="1600" dirty="0" err="1">
                <a:solidFill>
                  <a:schemeClr val="tx1"/>
                </a:solidFill>
              </a:rPr>
              <a:t>hadoop:hadoop</a:t>
            </a:r>
            <a:r>
              <a:rPr lang="en-US" altLang="ko-KR" sz="1600" dirty="0">
                <a:solidFill>
                  <a:schemeClr val="tx1"/>
                </a:solidFill>
              </a:rPr>
              <a:t> /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usr</a:t>
            </a:r>
            <a:r>
              <a:rPr lang="en-US" altLang="ko-KR" sz="1600" dirty="0" smtClean="0">
                <a:solidFill>
                  <a:schemeClr val="tx1"/>
                </a:solidFill>
              </a:rPr>
              <a:t>/local/hadoop-2.7.7</a:t>
            </a:r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ko-KR" altLang="en-US" sz="1600" b="1" dirty="0">
                <a:solidFill>
                  <a:schemeClr val="tx1"/>
                </a:solidFill>
              </a:rPr>
              <a:t>마스터 </a:t>
            </a:r>
            <a:r>
              <a:rPr lang="ko-KR" altLang="en-US" sz="1600" b="1" dirty="0" err="1">
                <a:solidFill>
                  <a:schemeClr val="tx1"/>
                </a:solidFill>
              </a:rPr>
              <a:t>노드에서</a:t>
            </a:r>
            <a:endParaRPr lang="ko-KR" altLang="en-US" sz="1600" b="1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</a:rPr>
              <a:t># cd /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usr</a:t>
            </a:r>
            <a:r>
              <a:rPr lang="en-US" altLang="ko-KR" sz="1600" dirty="0" smtClean="0">
                <a:solidFill>
                  <a:schemeClr val="tx1"/>
                </a:solidFill>
              </a:rPr>
              <a:t>/local/hadoop-2.7.7</a:t>
            </a:r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</a:rPr>
              <a:t># </a:t>
            </a:r>
            <a:r>
              <a:rPr lang="en-US" altLang="ko-KR" sz="1600" dirty="0" err="1">
                <a:solidFill>
                  <a:schemeClr val="tx1"/>
                </a:solidFill>
              </a:rPr>
              <a:t>rsync</a:t>
            </a:r>
            <a:r>
              <a:rPr lang="en-US" altLang="ko-KR" sz="1600" dirty="0">
                <a:solidFill>
                  <a:schemeClr val="tx1"/>
                </a:solidFill>
              </a:rPr>
              <a:t> -</a:t>
            </a:r>
            <a:r>
              <a:rPr lang="en-US" altLang="ko-KR" sz="1600" dirty="0" err="1">
                <a:solidFill>
                  <a:schemeClr val="tx1"/>
                </a:solidFill>
              </a:rPr>
              <a:t>av</a:t>
            </a:r>
            <a:r>
              <a:rPr lang="en-US" altLang="ko-KR" sz="1600" dirty="0">
                <a:solidFill>
                  <a:schemeClr val="tx1"/>
                </a:solidFill>
              </a:rPr>
              <a:t> . </a:t>
            </a:r>
            <a:r>
              <a:rPr lang="en-US" altLang="ko-KR" sz="1600" dirty="0" err="1">
                <a:solidFill>
                  <a:schemeClr val="tx1"/>
                </a:solidFill>
              </a:rPr>
              <a:t>hadoop@backup</a:t>
            </a:r>
            <a:r>
              <a:rPr lang="en-US" altLang="ko-KR" sz="1600" dirty="0">
                <a:solidFill>
                  <a:schemeClr val="tx1"/>
                </a:solidFill>
              </a:rPr>
              <a:t>:/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usr</a:t>
            </a:r>
            <a:r>
              <a:rPr lang="en-US" altLang="ko-KR" sz="1600" dirty="0" smtClean="0">
                <a:solidFill>
                  <a:schemeClr val="tx1"/>
                </a:solidFill>
              </a:rPr>
              <a:t>/local/hadoop-2.7.7</a:t>
            </a:r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</a:rPr>
              <a:t># </a:t>
            </a:r>
            <a:r>
              <a:rPr lang="en-US" altLang="ko-KR" sz="1600" dirty="0" err="1">
                <a:solidFill>
                  <a:schemeClr val="tx1"/>
                </a:solidFill>
              </a:rPr>
              <a:t>rsync</a:t>
            </a:r>
            <a:r>
              <a:rPr lang="en-US" altLang="ko-KR" sz="1600" dirty="0">
                <a:solidFill>
                  <a:schemeClr val="tx1"/>
                </a:solidFill>
              </a:rPr>
              <a:t> -</a:t>
            </a:r>
            <a:r>
              <a:rPr lang="en-US" altLang="ko-KR" sz="1600" dirty="0" err="1">
                <a:solidFill>
                  <a:schemeClr val="tx1"/>
                </a:solidFill>
              </a:rPr>
              <a:t>av</a:t>
            </a:r>
            <a:r>
              <a:rPr lang="en-US" altLang="ko-KR" sz="1600" dirty="0">
                <a:solidFill>
                  <a:schemeClr val="tx1"/>
                </a:solidFill>
              </a:rPr>
              <a:t> . hadoop@slave1:/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usr</a:t>
            </a:r>
            <a:r>
              <a:rPr lang="en-US" altLang="ko-KR" sz="1600" dirty="0" smtClean="0">
                <a:solidFill>
                  <a:schemeClr val="tx1"/>
                </a:solidFill>
              </a:rPr>
              <a:t>/local/hadoop-2.7.7</a:t>
            </a:r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</a:rPr>
              <a:t># </a:t>
            </a:r>
            <a:r>
              <a:rPr lang="en-US" altLang="ko-KR" sz="1600" dirty="0" err="1">
                <a:solidFill>
                  <a:schemeClr val="tx1"/>
                </a:solidFill>
              </a:rPr>
              <a:t>rsync</a:t>
            </a:r>
            <a:r>
              <a:rPr lang="en-US" altLang="ko-KR" sz="1600" dirty="0">
                <a:solidFill>
                  <a:schemeClr val="tx1"/>
                </a:solidFill>
              </a:rPr>
              <a:t> -</a:t>
            </a:r>
            <a:r>
              <a:rPr lang="en-US" altLang="ko-KR" sz="1600" dirty="0" err="1">
                <a:solidFill>
                  <a:schemeClr val="tx1"/>
                </a:solidFill>
              </a:rPr>
              <a:t>av</a:t>
            </a:r>
            <a:r>
              <a:rPr lang="en-US" altLang="ko-KR" sz="1600" dirty="0">
                <a:solidFill>
                  <a:schemeClr val="tx1"/>
                </a:solidFill>
              </a:rPr>
              <a:t> . hadoop@slave2:/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usr</a:t>
            </a:r>
            <a:r>
              <a:rPr lang="en-US" altLang="ko-KR" sz="1600" dirty="0" smtClean="0">
                <a:solidFill>
                  <a:schemeClr val="tx1"/>
                </a:solidFill>
              </a:rPr>
              <a:t>/local/hadoop-2.7.7</a:t>
            </a:r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</a:rPr>
              <a:t># cd /</a:t>
            </a:r>
            <a:r>
              <a:rPr lang="en-US" altLang="ko-KR" sz="1600" dirty="0" err="1">
                <a:solidFill>
                  <a:schemeClr val="tx1"/>
                </a:solidFill>
              </a:rPr>
              <a:t>usr</a:t>
            </a:r>
            <a:r>
              <a:rPr lang="en-US" altLang="ko-KR" sz="1600" dirty="0">
                <a:solidFill>
                  <a:schemeClr val="tx1"/>
                </a:solidFill>
              </a:rPr>
              <a:t>/local/hadoop-2.2.0/</a:t>
            </a:r>
            <a:r>
              <a:rPr lang="en-US" altLang="ko-KR" sz="1600" dirty="0" err="1">
                <a:solidFill>
                  <a:schemeClr val="tx1"/>
                </a:solidFill>
              </a:rPr>
              <a:t>etc</a:t>
            </a:r>
            <a:r>
              <a:rPr lang="en-US" altLang="ko-KR" sz="1600" dirty="0">
                <a:solidFill>
                  <a:schemeClr val="tx1"/>
                </a:solidFill>
              </a:rPr>
              <a:t>/</a:t>
            </a:r>
            <a:r>
              <a:rPr lang="en-US" altLang="ko-KR" sz="1600" dirty="0" err="1">
                <a:solidFill>
                  <a:schemeClr val="tx1"/>
                </a:solidFill>
              </a:rPr>
              <a:t>hadoop</a:t>
            </a:r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</a:rPr>
              <a:t># </a:t>
            </a:r>
            <a:r>
              <a:rPr lang="en-US" altLang="ko-KR" sz="1600" dirty="0" err="1">
                <a:solidFill>
                  <a:schemeClr val="tx1"/>
                </a:solidFill>
              </a:rPr>
              <a:t>rsync</a:t>
            </a:r>
            <a:r>
              <a:rPr lang="en-US" altLang="ko-KR" sz="1600" dirty="0">
                <a:solidFill>
                  <a:schemeClr val="tx1"/>
                </a:solidFill>
              </a:rPr>
              <a:t> -</a:t>
            </a:r>
            <a:r>
              <a:rPr lang="en-US" altLang="ko-KR" sz="1600" dirty="0" err="1">
                <a:solidFill>
                  <a:schemeClr val="tx1"/>
                </a:solidFill>
              </a:rPr>
              <a:t>av</a:t>
            </a:r>
            <a:r>
              <a:rPr lang="en-US" altLang="ko-KR" sz="1600" dirty="0">
                <a:solidFill>
                  <a:schemeClr val="tx1"/>
                </a:solidFill>
              </a:rPr>
              <a:t> . </a:t>
            </a:r>
            <a:r>
              <a:rPr lang="en-US" altLang="ko-KR" sz="1600" dirty="0" err="1">
                <a:solidFill>
                  <a:schemeClr val="tx1"/>
                </a:solidFill>
              </a:rPr>
              <a:t>hadoop@backup</a:t>
            </a:r>
            <a:r>
              <a:rPr lang="en-US" altLang="ko-KR" sz="1600" dirty="0">
                <a:solidFill>
                  <a:schemeClr val="tx1"/>
                </a:solidFill>
              </a:rPr>
              <a:t>:/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usr</a:t>
            </a:r>
            <a:r>
              <a:rPr lang="en-US" altLang="ko-KR" sz="1600" dirty="0" smtClean="0">
                <a:solidFill>
                  <a:schemeClr val="tx1"/>
                </a:solidFill>
              </a:rPr>
              <a:t>/local/hadoop-2.7.7/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etc</a:t>
            </a:r>
            <a:r>
              <a:rPr lang="en-US" altLang="ko-KR" sz="1600" dirty="0" smtClean="0">
                <a:solidFill>
                  <a:schemeClr val="tx1"/>
                </a:solidFill>
              </a:rPr>
              <a:t>/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hadoop</a:t>
            </a:r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</a:rPr>
              <a:t># </a:t>
            </a:r>
            <a:r>
              <a:rPr lang="en-US" altLang="ko-KR" sz="1600" dirty="0" err="1">
                <a:solidFill>
                  <a:schemeClr val="tx1"/>
                </a:solidFill>
              </a:rPr>
              <a:t>rsync</a:t>
            </a:r>
            <a:r>
              <a:rPr lang="en-US" altLang="ko-KR" sz="1600" dirty="0">
                <a:solidFill>
                  <a:schemeClr val="tx1"/>
                </a:solidFill>
              </a:rPr>
              <a:t> -</a:t>
            </a:r>
            <a:r>
              <a:rPr lang="en-US" altLang="ko-KR" sz="1600" dirty="0" err="1">
                <a:solidFill>
                  <a:schemeClr val="tx1"/>
                </a:solidFill>
              </a:rPr>
              <a:t>av</a:t>
            </a:r>
            <a:r>
              <a:rPr lang="en-US" altLang="ko-KR" sz="1600" dirty="0">
                <a:solidFill>
                  <a:schemeClr val="tx1"/>
                </a:solidFill>
              </a:rPr>
              <a:t> . hadoop@slave1:/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usr</a:t>
            </a:r>
            <a:r>
              <a:rPr lang="en-US" altLang="ko-KR" sz="1600" dirty="0" smtClean="0">
                <a:solidFill>
                  <a:schemeClr val="tx1"/>
                </a:solidFill>
              </a:rPr>
              <a:t>/local/hadoop-2.7.7/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etc</a:t>
            </a:r>
            <a:r>
              <a:rPr lang="en-US" altLang="ko-KR" sz="1600" dirty="0" smtClean="0">
                <a:solidFill>
                  <a:schemeClr val="tx1"/>
                </a:solidFill>
              </a:rPr>
              <a:t>/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hadoop</a:t>
            </a:r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</a:rPr>
              <a:t># </a:t>
            </a:r>
            <a:r>
              <a:rPr lang="en-US" altLang="ko-KR" sz="1600" dirty="0" err="1">
                <a:solidFill>
                  <a:schemeClr val="tx1"/>
                </a:solidFill>
              </a:rPr>
              <a:t>rsync</a:t>
            </a:r>
            <a:r>
              <a:rPr lang="en-US" altLang="ko-KR" sz="1600" dirty="0">
                <a:solidFill>
                  <a:schemeClr val="tx1"/>
                </a:solidFill>
              </a:rPr>
              <a:t> -</a:t>
            </a:r>
            <a:r>
              <a:rPr lang="en-US" altLang="ko-KR" sz="1600" dirty="0" err="1">
                <a:solidFill>
                  <a:schemeClr val="tx1"/>
                </a:solidFill>
              </a:rPr>
              <a:t>av</a:t>
            </a:r>
            <a:r>
              <a:rPr lang="en-US" altLang="ko-KR" sz="1600" dirty="0">
                <a:solidFill>
                  <a:schemeClr val="tx1"/>
                </a:solidFill>
              </a:rPr>
              <a:t> . hadoop@slave2:/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usr</a:t>
            </a:r>
            <a:r>
              <a:rPr lang="en-US" altLang="ko-KR" sz="1600" dirty="0" smtClean="0">
                <a:solidFill>
                  <a:schemeClr val="tx1"/>
                </a:solidFill>
              </a:rPr>
              <a:t>/local/hadoop-2.7.7/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etc</a:t>
            </a:r>
            <a:r>
              <a:rPr lang="en-US" altLang="ko-KR" sz="1600" dirty="0" smtClean="0">
                <a:solidFill>
                  <a:schemeClr val="tx1"/>
                </a:solidFill>
              </a:rPr>
              <a:t>/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hadoop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5246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13075</TotalTime>
  <Words>21763</Words>
  <Application>Microsoft Office PowerPoint</Application>
  <PresentationFormat>와이드스크린</PresentationFormat>
  <Paragraphs>3737</Paragraphs>
  <Slides>238</Slides>
  <Notes>32</Notes>
  <HiddenSlides>0</HiddenSlides>
  <MMClips>0</MMClips>
  <ScaleCrop>false</ScaleCrop>
  <HeadingPairs>
    <vt:vector size="6" baseType="variant">
      <vt:variant>
        <vt:lpstr>사용한 글꼴</vt:lpstr>
      </vt:variant>
      <vt:variant>
        <vt:i4>15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238</vt:i4>
      </vt:variant>
    </vt:vector>
  </HeadingPairs>
  <TitlesOfParts>
    <vt:vector size="254" baseType="lpstr">
      <vt:lpstr>@산돌퍼즐Bk</vt:lpstr>
      <vt:lpstr>Arials</vt:lpstr>
      <vt:lpstr>HP Simplified</vt:lpstr>
      <vt:lpstr>HY태고딕</vt:lpstr>
      <vt:lpstr>JBold</vt:lpstr>
      <vt:lpstr>Optima</vt:lpstr>
      <vt:lpstr>가는각진제목체</vt:lpstr>
      <vt:lpstr>굴림</vt:lpstr>
      <vt:lpstr>굴림체</vt:lpstr>
      <vt:lpstr>나눔고딕 ExtraBold</vt:lpstr>
      <vt:lpstr>맑은 고딕</vt:lpstr>
      <vt:lpstr>휴먼편지체</vt:lpstr>
      <vt:lpstr>Arial</vt:lpstr>
      <vt:lpstr>Times New Roman</vt:lpstr>
      <vt:lpstr>Wingdings</vt:lpstr>
      <vt:lpstr>Office 테마</vt:lpstr>
      <vt:lpstr>PowerPoint 프레젠테이션</vt:lpstr>
      <vt:lpstr>1. 빅데이터</vt:lpstr>
      <vt:lpstr>1. 빅데이터</vt:lpstr>
      <vt:lpstr>1. 빅데이터</vt:lpstr>
      <vt:lpstr>1. 빅데이터</vt:lpstr>
      <vt:lpstr>1. 빅데이터</vt:lpstr>
      <vt:lpstr>1. 빅데이터</vt:lpstr>
      <vt:lpstr>1. 빅데이터</vt:lpstr>
      <vt:lpstr>1. 빅데이터</vt:lpstr>
      <vt:lpstr>1. 빅데이터</vt:lpstr>
      <vt:lpstr>2. 빅데이터의 가치</vt:lpstr>
      <vt:lpstr>2. 빅데이터의 가치</vt:lpstr>
      <vt:lpstr>3. 빅데이터 스토어 종류</vt:lpstr>
      <vt:lpstr>3. 빅데이터 스토어 종류</vt:lpstr>
      <vt:lpstr>4. 빅 데이터 접근</vt:lpstr>
      <vt:lpstr>PowerPoint 프레젠테이션</vt:lpstr>
      <vt:lpstr>1. 빅데이터  기술</vt:lpstr>
      <vt:lpstr>1. 빅데이터 기술</vt:lpstr>
      <vt:lpstr>1. 빅데이터  기술</vt:lpstr>
      <vt:lpstr>1. 빅데이터  기술</vt:lpstr>
      <vt:lpstr> Hadoop  </vt:lpstr>
      <vt:lpstr> Hadoop  </vt:lpstr>
      <vt:lpstr> Hadoop  </vt:lpstr>
      <vt:lpstr>1. 빅데이터 저장 기술</vt:lpstr>
      <vt:lpstr>1. 빅데이터 저장 기술</vt:lpstr>
      <vt:lpstr>Hadoop의 패러다임의 전환</vt:lpstr>
      <vt:lpstr>왜 대용량에 Apache Hadoop이 적합한가?</vt:lpstr>
      <vt:lpstr>2. 빅데이터 기술의 이해</vt:lpstr>
      <vt:lpstr>2. 빅데이터 기술의 이해</vt:lpstr>
      <vt:lpstr>2. 빅데이터 기술의 이해</vt:lpstr>
      <vt:lpstr>2. 빅데이터 기술의 이해</vt:lpstr>
      <vt:lpstr>2. 빅데이터 기술의 이해</vt:lpstr>
      <vt:lpstr>2. 빅데이터 기술의 이해</vt:lpstr>
      <vt:lpstr>2. 빅데이터 기술의 이해</vt:lpstr>
      <vt:lpstr>2. 빅데이터 기술의 이해</vt:lpstr>
      <vt:lpstr>2. 빅데이터 기술의 이해</vt:lpstr>
      <vt:lpstr>2. 빅데이터 기술의 이해</vt:lpstr>
      <vt:lpstr>데이터 처리에 있어서 Hadoop, RDMBS의 위치</vt:lpstr>
      <vt:lpstr>데이터베이스와 Hadoop 비교</vt:lpstr>
      <vt:lpstr>Hadoop 2.0</vt:lpstr>
      <vt:lpstr>Hadoop 2.0</vt:lpstr>
      <vt:lpstr>Hadoop 2.0</vt:lpstr>
      <vt:lpstr>하둡 배포판</vt:lpstr>
      <vt:lpstr>PowerPoint 프레젠테이션</vt:lpstr>
      <vt:lpstr>하둡 애플리케이션 이용 사례</vt:lpstr>
      <vt:lpstr>4. 빅데이터 비즈니스 </vt:lpstr>
      <vt:lpstr>4. 빅데이터 비즈니스</vt:lpstr>
      <vt:lpstr>4. 빅데이터 비즈니스 </vt:lpstr>
      <vt:lpstr>4. 빅데이터 비즈니스 </vt:lpstr>
      <vt:lpstr>4. 빅데이터 비즈니스 </vt:lpstr>
      <vt:lpstr>4. 빅데이터 비즈니스 </vt:lpstr>
      <vt:lpstr>4. 빅데이터 비즈니스 </vt:lpstr>
      <vt:lpstr>4. 빅데이터 비즈니스 </vt:lpstr>
      <vt:lpstr>4. 빅데이터 비즈니스 </vt:lpstr>
      <vt:lpstr>4. 빅데이터 비즈니스 </vt:lpstr>
      <vt:lpstr>4. 빅데이터 비즈니스 </vt:lpstr>
      <vt:lpstr>4. 빅데이터 비즈니스 </vt:lpstr>
      <vt:lpstr>PowerPoint 프레젠테이션</vt:lpstr>
      <vt:lpstr>HDFS(하둡분산파일시스템)</vt:lpstr>
      <vt:lpstr>HDFS(하둡분산파일시스템)</vt:lpstr>
      <vt:lpstr>HDFS(하둡분산파일시스템)</vt:lpstr>
      <vt:lpstr>HDFS(하둡분산파일시스템)</vt:lpstr>
      <vt:lpstr>HDFS(하둡분산파일시스템)</vt:lpstr>
      <vt:lpstr>HDFS(하둡분산파일시스템)</vt:lpstr>
      <vt:lpstr>HDFS(하둡분산파일시스템)</vt:lpstr>
      <vt:lpstr>HDFS(하둡분산파일시스템)</vt:lpstr>
      <vt:lpstr>HDFS(하둡분산파일시스템)</vt:lpstr>
      <vt:lpstr> Hadoop  </vt:lpstr>
      <vt:lpstr> Hadoop  </vt:lpstr>
      <vt:lpstr> Hadoop  </vt:lpstr>
      <vt:lpstr> Hadoop  </vt:lpstr>
      <vt:lpstr> Hadoop  </vt:lpstr>
      <vt:lpstr> Hadoop  </vt:lpstr>
      <vt:lpstr> Hadoop  </vt:lpstr>
      <vt:lpstr> Hadoop  </vt:lpstr>
      <vt:lpstr> Hadoop  </vt:lpstr>
      <vt:lpstr> Hadoop  </vt:lpstr>
      <vt:lpstr> Hadoop  </vt:lpstr>
      <vt:lpstr> Hadoop 클러스터 구성 환경</vt:lpstr>
      <vt:lpstr> Hadoop  </vt:lpstr>
      <vt:lpstr>3. 빅데이터 스토어 종류</vt:lpstr>
      <vt:lpstr> Hadoop  </vt:lpstr>
      <vt:lpstr>PowerPoint 프레젠테이션</vt:lpstr>
      <vt:lpstr>PowerPoint 프레젠테이션</vt:lpstr>
      <vt:lpstr>PowerPoint 프레젠테이션</vt:lpstr>
      <vt:lpstr>PowerPoint 프레젠테이션</vt:lpstr>
      <vt:lpstr> Hadoop 클러스터 구성 환경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Hadoop</vt:lpstr>
      <vt:lpstr>Hadoop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HDFS API</vt:lpstr>
      <vt:lpstr>HDFS API</vt:lpstr>
      <vt:lpstr>HDFS API</vt:lpstr>
      <vt:lpstr>HDFS API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MapReduce</vt:lpstr>
      <vt:lpstr>PowerPoint 프레젠테이션</vt:lpstr>
      <vt:lpstr>MapReduce</vt:lpstr>
      <vt:lpstr>Hadoop</vt:lpstr>
      <vt:lpstr>MapReduce</vt:lpstr>
      <vt:lpstr>MapReduce</vt:lpstr>
      <vt:lpstr>MapReduce</vt:lpstr>
      <vt:lpstr>MapReduce</vt:lpstr>
      <vt:lpstr>MapReduce</vt:lpstr>
      <vt:lpstr>MapReduce</vt:lpstr>
      <vt:lpstr>MapReduce</vt:lpstr>
      <vt:lpstr>MapReduce</vt:lpstr>
      <vt:lpstr>Hadoop</vt:lpstr>
      <vt:lpstr>MapReduce</vt:lpstr>
      <vt:lpstr>MapReduce</vt:lpstr>
      <vt:lpstr>MapReduce</vt:lpstr>
      <vt:lpstr>MapReduce</vt:lpstr>
      <vt:lpstr>PowerPoint 프레젠테이션</vt:lpstr>
      <vt:lpstr>PowerPoint 프레젠테이션</vt:lpstr>
      <vt:lpstr>MapReduce</vt:lpstr>
      <vt:lpstr>MapReduce</vt:lpstr>
      <vt:lpstr>MapReduce</vt:lpstr>
      <vt:lpstr>MapReduce</vt:lpstr>
      <vt:lpstr>MapReduce</vt:lpstr>
      <vt:lpstr>Hadoop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MapReduce 항공 운항 데이터 예제</vt:lpstr>
      <vt:lpstr>MapReduce 항공 운항 데이터 예제</vt:lpstr>
      <vt:lpstr>MapReduce 항공 운항 데이터 예제</vt:lpstr>
      <vt:lpstr>MapReduce 항공 운항 데이터 예제</vt:lpstr>
      <vt:lpstr>MapReduce 항공 운항 데이터 예제</vt:lpstr>
      <vt:lpstr>MapReduce 항공 운항 데이터 예제</vt:lpstr>
      <vt:lpstr>MapReduce 항공 운항 데이터 예제</vt:lpstr>
      <vt:lpstr>MapReduce 항공 운항 데이터 예제</vt:lpstr>
      <vt:lpstr>MapReduce 항공 운항 데이터 예제</vt:lpstr>
      <vt:lpstr>MapReduce 항공 운항 데이터 예제</vt:lpstr>
      <vt:lpstr>MapReduce 항공 운항 데이터 예제</vt:lpstr>
      <vt:lpstr>MapReduce 항공 운항 데이터 예제</vt:lpstr>
      <vt:lpstr>MapReduce 항공 운항 데이터 예제</vt:lpstr>
      <vt:lpstr>MapReduce 항공 운항 데이터 예제</vt:lpstr>
      <vt:lpstr>MapReduce 항공 운항 데이터 예제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KOSTA1</dc:creator>
  <cp:lastModifiedBy>student</cp:lastModifiedBy>
  <cp:revision>488</cp:revision>
  <cp:lastPrinted>2017-11-30T07:36:52Z</cp:lastPrinted>
  <dcterms:created xsi:type="dcterms:W3CDTF">2017-01-06T09:07:17Z</dcterms:created>
  <dcterms:modified xsi:type="dcterms:W3CDTF">2020-01-29T00:47:08Z</dcterms:modified>
</cp:coreProperties>
</file>